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1" r:id="rId4"/>
    <p:sldId id="272" r:id="rId5"/>
    <p:sldId id="27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3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7345-A627-4BC7-BD14-59FD01CA61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18482-7A69-4536-A3CC-AED9A3C98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95ABB-888B-467F-B51A-D9F39FF9C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5B983-32E1-4377-8938-0D1961EE3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8BB7A-C04B-497B-B5FE-1287735CE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80704F48-DF1D-4A5B-3D5F-A573BB526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719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97E06-1FF4-4C30-8A4D-3CF3DC82C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371C53-4A70-46CD-B2C8-DFEC09B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C88B3-2BD0-4D05-98C7-9D914F552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7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EB07D-97EA-4ABD-B27C-7A0191054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A7204-EB9E-4495-A1C1-2A68FD5C4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80A7F-C46B-4474-8B34-F5E3BCF91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2BEAC-E61E-4664-9856-D2DD837D6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B5AF0-63D6-414F-9E5C-71D0EE4F8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93543A-F79F-47FA-8601-D36B2013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3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9C238-DB62-44AD-BEBD-5CFA5F8F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15DEB7-1C37-403D-91EE-C276EEBA91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FC382-5CDA-4124-8485-46B1EF1BF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41E2DD-9AB8-4828-A222-711F96B08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0F83F8-5FFC-42AD-9E73-D32A9E00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1AE11-93C1-44AC-9660-C14A4E48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20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C851C-E725-48A4-BDAC-B9B2190D1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97128-79AE-4286-8FA1-640244434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1C724-5E97-4B61-AEE0-4860FE97D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93EFC-73BB-4D9B-96D5-BE11928D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1EA6D-F385-4618-8737-C97CF00A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46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B81DF5-26FB-4FAA-96E2-D70FD920A1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B5840-B4FE-41D5-88D8-6FB9439B21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F53F57-E71A-46DF-9F5D-C440C0A39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C7FA1D-EAE9-4973-87AB-CAF8BA56D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C53734-7841-4E16-B68E-CDC8B2067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03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425CE01-EDC1-C6B9-0200-25DCAA0A92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2013358"/>
            <a:ext cx="11870422" cy="4844641"/>
          </a:xfrm>
        </p:spPr>
        <p:txBody>
          <a:bodyPr>
            <a:normAutofit/>
          </a:bodyPr>
          <a:lstStyle>
            <a:lvl1pPr marL="227013" indent="-227013">
              <a:spcAft>
                <a:spcPts val="800"/>
              </a:spcAft>
              <a:defRPr sz="2800"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spcAft>
                <a:spcPts val="800"/>
              </a:spcAft>
              <a:buFont typeface="Calibri" panose="020F0502020204030204" pitchFamily="34" charset="0"/>
              <a:buChar char="−"/>
              <a:defRPr sz="24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spcAft>
                <a:spcPts val="80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3pPr>
            <a:lvl4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4pPr>
            <a:lvl5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8972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559BDB9F-1DA7-6C00-0E97-7C1CD9DFBE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2013358"/>
            <a:ext cx="11870422" cy="4844641"/>
          </a:xfrm>
        </p:spPr>
        <p:txBody>
          <a:bodyPr>
            <a:normAutofit/>
          </a:bodyPr>
          <a:lstStyle>
            <a:lvl1pPr marL="457200" indent="-227013">
              <a:spcAft>
                <a:spcPts val="800"/>
              </a:spcAft>
              <a:defRPr sz="2800" b="1">
                <a:effectLst>
                  <a:glow rad="63500">
                    <a:schemeClr val="bg1"/>
                  </a:glow>
                </a:effectLst>
              </a:defRPr>
            </a:lvl1pPr>
            <a:lvl2pPr marL="800100" indent="-228600">
              <a:spcAft>
                <a:spcPts val="800"/>
              </a:spcAft>
              <a:buFont typeface="Calibri" panose="020F0502020204030204" pitchFamily="34" charset="0"/>
              <a:buChar char="−"/>
              <a:defRPr sz="24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spcAft>
                <a:spcPts val="80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3pPr>
            <a:lvl4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4pPr>
            <a:lvl5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423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3E92C8D6-609B-B692-C6F4-ED5101D6F8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2013358"/>
            <a:ext cx="11870422" cy="4844641"/>
          </a:xfrm>
        </p:spPr>
        <p:txBody>
          <a:bodyPr>
            <a:normAutofit/>
          </a:bodyPr>
          <a:lstStyle>
            <a:lvl1pPr marL="457200" indent="-227013">
              <a:spcAft>
                <a:spcPts val="800"/>
              </a:spcAft>
              <a:defRPr sz="2800" b="1">
                <a:effectLst>
                  <a:glow rad="63500">
                    <a:schemeClr val="bg1"/>
                  </a:glow>
                </a:effectLst>
              </a:defRPr>
            </a:lvl1pPr>
            <a:lvl2pPr marL="800100" indent="-228600">
              <a:spcAft>
                <a:spcPts val="800"/>
              </a:spcAft>
              <a:buFont typeface="Calibri" panose="020F0502020204030204" pitchFamily="34" charset="0"/>
              <a:buChar char="−"/>
              <a:defRPr sz="24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spcAft>
                <a:spcPts val="80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3pPr>
            <a:lvl4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4pPr>
            <a:lvl5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412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7A0459C8-3890-7923-87F3-82F4A96B20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ABC09-66CB-47F6-9464-BBF4E0DC4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9725" y="2013358"/>
            <a:ext cx="11870422" cy="4844641"/>
          </a:xfrm>
        </p:spPr>
        <p:txBody>
          <a:bodyPr>
            <a:normAutofit/>
          </a:bodyPr>
          <a:lstStyle>
            <a:lvl1pPr marL="227013" indent="-227013">
              <a:spcAft>
                <a:spcPts val="800"/>
              </a:spcAft>
              <a:defRPr sz="2800" b="1">
                <a:effectLst>
                  <a:glow rad="63500">
                    <a:schemeClr val="bg1"/>
                  </a:glow>
                </a:effectLst>
              </a:defRPr>
            </a:lvl1pPr>
            <a:lvl2pPr marL="569913" indent="-228600">
              <a:spcAft>
                <a:spcPts val="800"/>
              </a:spcAft>
              <a:buFont typeface="Calibri" panose="020F0502020204030204" pitchFamily="34" charset="0"/>
              <a:buChar char="−"/>
              <a:defRPr sz="2400" b="1">
                <a:effectLst>
                  <a:glow rad="63500">
                    <a:schemeClr val="bg1"/>
                  </a:glow>
                </a:effectLst>
              </a:defRPr>
            </a:lvl2pPr>
            <a:lvl3pPr marL="914400" indent="-228600">
              <a:spcAft>
                <a:spcPts val="800"/>
              </a:spcAft>
              <a:defRPr sz="2000" b="1">
                <a:effectLst>
                  <a:glow rad="63500">
                    <a:schemeClr val="bg1"/>
                  </a:glow>
                </a:effectLst>
              </a:defRPr>
            </a:lvl3pPr>
            <a:lvl4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4pPr>
            <a:lvl5pPr>
              <a:spcAft>
                <a:spcPts val="800"/>
              </a:spcAft>
              <a:defRPr sz="1800" b="1">
                <a:effectLst>
                  <a:glow rad="63500">
                    <a:schemeClr val="bg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85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57088-0C31-49FF-B104-6C5852FF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D2ADD-FDAA-44EB-B555-BEA45C3CA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8DBBA-30BF-47A7-86A3-6DA4A939A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F5D7A7-A803-4610-9288-5E9BD480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CE6C6-7C9D-48B7-94FB-22A88FFB5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20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CB1FF-8724-45CD-977D-2ECC4DB94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FE4A6-F735-4077-8E4F-B965B7E83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03FCD-949C-40D4-B0CA-D91D8D481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E23AF-AD30-4C75-ACFA-4C4BBFD1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877BA1-8CE1-49DF-81ED-5F1294588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9CFDF9-790A-4FC4-A32A-7E8CF943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FAE30-F08C-4F97-BA97-4004C234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F61DB-4CA4-4EC7-811A-CEB032459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F9669-ACA5-4F16-88B6-32E49305B5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8A86E6-C655-4B28-9D58-32999E531B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07B313-1B53-49E5-9072-970181907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9E9797-895E-45D5-B2F5-04A6D9BDA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1AAAC8-29E2-4123-BA70-C559C9004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5ED6C2-6B4B-495A-9D7E-14E10BF1D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F9F9A-69AD-4300-8622-F9E3CB046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DFD3D2-24FB-4954-B59D-ACA3754E6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F1F7D-4787-410D-8EFF-9459BF4E868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71890-52D5-455E-A7BC-32812EAC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08215-E528-41A3-8D72-A78ED5208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82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4F0C8-DFCD-44F0-89C2-AF7EA7B27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EE35A-63B2-43AF-94BA-E5D8187D8A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B360D-65C6-4FED-99CB-F3688000A9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F1F7D-4787-410D-8EFF-9459BF4E8681}" type="datetimeFigureOut">
              <a:rPr lang="en-US" smtClean="0"/>
              <a:t>11/20/2022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8D943-D89A-4B02-BD42-0A6B4CF550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14C31-B996-47DA-BA5A-23FF6F01AB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37EC-9A52-406E-909B-6EF003F200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23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dirty="0"/>
              <a:t>Grace involves “favor” (2 Cor. 9:8; Jas. 1:17)</a:t>
            </a:r>
          </a:p>
          <a:p>
            <a:pPr>
              <a:spcAft>
                <a:spcPts val="400"/>
              </a:spcAft>
            </a:pPr>
            <a:r>
              <a:rPr lang="en-US" dirty="0"/>
              <a:t>Grace involves favor that is “not deserved or earned” (Eph. 1:7; 2:5, 7, 8)</a:t>
            </a:r>
          </a:p>
          <a:p>
            <a:pPr>
              <a:spcAft>
                <a:spcPts val="400"/>
              </a:spcAft>
            </a:pPr>
            <a:r>
              <a:rPr lang="en-US" dirty="0"/>
              <a:t>Grace involves favor that is not deserved “when something very different is deserved” (Rom. 5:8-9; 6:23)</a:t>
            </a:r>
          </a:p>
        </p:txBody>
      </p:sp>
    </p:spTree>
    <p:extLst>
      <p:ext uri="{BB962C8B-B14F-4D97-AF65-F5344CB8AC3E}">
        <p14:creationId xmlns:p14="http://schemas.microsoft.com/office/powerpoint/2010/main" val="405841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dirty="0"/>
              <a:t>When grace is extended, </a:t>
            </a:r>
          </a:p>
          <a:p>
            <a:pPr>
              <a:spcAft>
                <a:spcPts val="400"/>
              </a:spcAft>
            </a:pPr>
            <a:r>
              <a:rPr lang="en-US" dirty="0"/>
              <a:t>Its motivation is love (Eph. 2:4; Rev. 1:5; 2 Thess. 2:16)</a:t>
            </a:r>
          </a:p>
          <a:p>
            <a:pPr>
              <a:spcAft>
                <a:spcPts val="400"/>
              </a:spcAft>
            </a:pPr>
            <a:r>
              <a:rPr lang="en-US" dirty="0"/>
              <a:t>Its mindset is mercy (Eph. 2:4; 1 Tim. 1:12-14; Heb. 4:16)</a:t>
            </a:r>
          </a:p>
          <a:p>
            <a:pPr>
              <a:spcAft>
                <a:spcPts val="400"/>
              </a:spcAft>
            </a:pPr>
            <a:r>
              <a:rPr lang="en-US" dirty="0"/>
              <a:t>Its manner is kindness (Eph. 2:7; Tit. 3:3-7; Luke 6:35)</a:t>
            </a:r>
          </a:p>
        </p:txBody>
      </p:sp>
    </p:spTree>
    <p:extLst>
      <p:ext uri="{BB962C8B-B14F-4D97-AF65-F5344CB8AC3E}">
        <p14:creationId xmlns:p14="http://schemas.microsoft.com/office/powerpoint/2010/main" val="148120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400"/>
              </a:spcAft>
              <a:buNone/>
            </a:pPr>
            <a:r>
              <a:rPr lang="en-US" dirty="0"/>
              <a:t>As we imitate the grace of God in our lives, let us extend favor by:</a:t>
            </a:r>
          </a:p>
          <a:p>
            <a:pPr>
              <a:spcAft>
                <a:spcPts val="400"/>
              </a:spcAft>
            </a:pPr>
            <a:r>
              <a:rPr lang="en-US" dirty="0"/>
              <a:t>Giving the benefit of the doubt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Barnabas “believed” Saul when the disciples didn’t (Acts 9:26-27)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A Christian who imitates God’s grace “believes all things” (1 Cor. 13:7)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Even when someone doesn’t deserve it and might deserve something different!</a:t>
            </a:r>
          </a:p>
          <a:p>
            <a:pPr>
              <a:spcAft>
                <a:spcPts val="400"/>
              </a:spcAft>
            </a:pPr>
            <a:r>
              <a:rPr lang="en-US" dirty="0"/>
              <a:t>Taking the initiative 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Barnabas went and “took” Saul (Acts 9:27)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A Christian who imitates God’s grace will take the initiative to “go” (Matt. 5:23-24; 18:15)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Even when someone doesn’t deserve it and might deserve something different!</a:t>
            </a:r>
          </a:p>
          <a:p>
            <a:pPr>
              <a:spcAft>
                <a:spcPts val="400"/>
              </a:spcAft>
            </a:pPr>
            <a:r>
              <a:rPr lang="en-US" dirty="0"/>
              <a:t>Offering the second chance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Barnabas “brought Saul to the apostles” (Acts 9:27)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A Christian who imitates God’s grace will give someone the opportunity to be “useful” again (2 Tim. 4:11; Acts 13:13; 15:37-40)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Even when someone doesn’t deserve it and might deserve something different!</a:t>
            </a:r>
          </a:p>
        </p:txBody>
      </p:sp>
    </p:spTree>
    <p:extLst>
      <p:ext uri="{BB962C8B-B14F-4D97-AF65-F5344CB8AC3E}">
        <p14:creationId xmlns:p14="http://schemas.microsoft.com/office/powerpoint/2010/main" val="2453757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C58785-10C0-F5FC-AF13-FD6F58E210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00"/>
              </a:spcAft>
            </a:pPr>
            <a:r>
              <a:rPr lang="en-US" dirty="0"/>
              <a:t>Believe that Jesus is the Son of God – John 1:12</a:t>
            </a:r>
          </a:p>
          <a:p>
            <a:pPr>
              <a:spcAft>
                <a:spcPts val="400"/>
              </a:spcAft>
            </a:pPr>
            <a:r>
              <a:rPr lang="en-US" dirty="0"/>
              <a:t>Repent of your sins and turn toward God – Acts 17:30</a:t>
            </a:r>
          </a:p>
          <a:p>
            <a:pPr>
              <a:spcAft>
                <a:spcPts val="400"/>
              </a:spcAft>
            </a:pPr>
            <a:r>
              <a:rPr lang="en-US" dirty="0"/>
              <a:t>Confess your faith in Jesus Christ – Romans 10:9</a:t>
            </a:r>
          </a:p>
          <a:p>
            <a:pPr>
              <a:spcAft>
                <a:spcPts val="400"/>
              </a:spcAft>
            </a:pPr>
            <a:r>
              <a:rPr lang="en-US" dirty="0"/>
              <a:t>Be immersed into Christ </a:t>
            </a:r>
            <a:r>
              <a:rPr lang="en-US"/>
              <a:t>– Mark 16:16</a:t>
            </a:r>
            <a:endParaRPr lang="en-US" dirty="0"/>
          </a:p>
          <a:p>
            <a:pPr lvl="1">
              <a:spcAft>
                <a:spcPts val="400"/>
              </a:spcAft>
            </a:pPr>
            <a:r>
              <a:rPr lang="en-US" dirty="0"/>
              <a:t>God will forgive all of your sins – Acts 2:38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God will add you to His church – Acts 2:47</a:t>
            </a:r>
          </a:p>
          <a:p>
            <a:pPr lvl="1">
              <a:spcAft>
                <a:spcPts val="400"/>
              </a:spcAft>
            </a:pPr>
            <a:r>
              <a:rPr lang="en-US" dirty="0"/>
              <a:t>God will enroll you in heaven – Hebrews 12:23</a:t>
            </a:r>
          </a:p>
          <a:p>
            <a:pPr>
              <a:spcAft>
                <a:spcPts val="400"/>
              </a:spcAft>
            </a:pPr>
            <a:r>
              <a:rPr lang="en-US" dirty="0"/>
              <a:t>Faithfully live for Him each day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147885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4069</TotalTime>
  <Words>360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30</cp:revision>
  <dcterms:created xsi:type="dcterms:W3CDTF">2021-12-30T15:25:13Z</dcterms:created>
  <dcterms:modified xsi:type="dcterms:W3CDTF">2022-11-20T13:42:43Z</dcterms:modified>
</cp:coreProperties>
</file>