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59" r:id="rId5"/>
    <p:sldId id="276" r:id="rId6"/>
    <p:sldId id="264" r:id="rId7"/>
    <p:sldId id="279" r:id="rId8"/>
    <p:sldId id="278" r:id="rId9"/>
    <p:sldId id="28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BA3FF04-0FD3-03E7-448F-AF059FBFF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Antioch to Philippi/Europe (15:36-16:40)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and Silas had the providential opportunity to teach and convert a jailer (16:25-34).</a:t>
            </a:r>
          </a:p>
          <a:p>
            <a:pPr lvl="1"/>
            <a:r>
              <a:rPr lang="en-US" dirty="0"/>
              <a:t>The jailer and those in his house were taught the gospel and they obeyed (16:31-34).</a:t>
            </a:r>
          </a:p>
          <a:p>
            <a:r>
              <a:rPr lang="en-US" dirty="0"/>
              <a:t>After release from prison, Paul, Silas and Timothy departed from Philippi (16:35-40).</a:t>
            </a:r>
          </a:p>
        </p:txBody>
      </p:sp>
    </p:spTree>
    <p:extLst>
      <p:ext uri="{BB962C8B-B14F-4D97-AF65-F5344CB8AC3E}">
        <p14:creationId xmlns:p14="http://schemas.microsoft.com/office/powerpoint/2010/main" val="3760446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Circumcision, the Law, the Gentiles &amp;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Will of God (15:1-35)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Judaizers came to Antioch contending that circumcision was essential for salvation (15:1-5).</a:t>
            </a:r>
          </a:p>
          <a:p>
            <a:pPr lvl="1"/>
            <a:r>
              <a:rPr lang="en-US" dirty="0"/>
              <a:t>It is sinful to bind where God has not bound or to loose where God has not loosed!</a:t>
            </a:r>
          </a:p>
          <a:p>
            <a:pPr lvl="1"/>
            <a:r>
              <a:rPr lang="en-US" dirty="0"/>
              <a:t>Paul and Barnabas boldly and widely contended on behalf of uncircumcised Gentiles.</a:t>
            </a:r>
          </a:p>
          <a:p>
            <a:r>
              <a:rPr lang="en-US" dirty="0"/>
              <a:t>The apostles &amp; elders gathered to discuss the Gentiles’ relationship to the gospel (15:6-21).</a:t>
            </a:r>
          </a:p>
          <a:p>
            <a:pPr lvl="1"/>
            <a:r>
              <a:rPr lang="en-US" dirty="0"/>
              <a:t>Peter reminded them that God sent him to preach salvation to the Gentiles (15:7-11).</a:t>
            </a:r>
          </a:p>
          <a:p>
            <a:pPr lvl="2"/>
            <a:r>
              <a:rPr lang="en-US" dirty="0"/>
              <a:t>The conditions of salvation are the same for everyone!</a:t>
            </a:r>
          </a:p>
          <a:p>
            <a:pPr lvl="1"/>
            <a:r>
              <a:rPr lang="en-US" dirty="0"/>
              <a:t>Paul and Barnabas told how God had been working among the Gentiles (15:12).</a:t>
            </a:r>
          </a:p>
          <a:p>
            <a:pPr lvl="1"/>
            <a:r>
              <a:rPr lang="en-US" dirty="0"/>
              <a:t>James pointed to the O.T. prophets for God’s eternal plan for the Gentiles (15:13-21).</a:t>
            </a:r>
          </a:p>
          <a:p>
            <a:pPr lvl="1"/>
            <a:r>
              <a:rPr lang="en-US" dirty="0"/>
              <a:t>James called for a letter to be written to their Gentile brethren (15:20-21).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0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Circumcision, the Law, the Gentiles &amp;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Will of God (15:1-35)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The apostles &amp; elders sent a letter to the Gentiles expressing full acceptance (15:22-29).</a:t>
            </a:r>
          </a:p>
          <a:p>
            <a:r>
              <a:rPr lang="en-US" dirty="0"/>
              <a:t>Paul, Barnabas, Judas &amp; Silas stayed and worked with the church in Antioch (15:30-35).</a:t>
            </a:r>
          </a:p>
        </p:txBody>
      </p:sp>
    </p:spTree>
    <p:extLst>
      <p:ext uri="{BB962C8B-B14F-4D97-AF65-F5344CB8AC3E}">
        <p14:creationId xmlns:p14="http://schemas.microsoft.com/office/powerpoint/2010/main" val="138088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Antioch to Philippi/Europe (15:36-16:40)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Some important facts about Paul’s Second Missionary Journey:</a:t>
            </a:r>
          </a:p>
          <a:p>
            <a:pPr lvl="1"/>
            <a:r>
              <a:rPr lang="en-US" dirty="0"/>
              <a:t>From verse </a:t>
            </a:r>
            <a:r>
              <a:rPr lang="en-US" u="sng" dirty="0"/>
              <a:t>15:36</a:t>
            </a:r>
            <a:r>
              <a:rPr lang="en-US" dirty="0"/>
              <a:t> thru </a:t>
            </a:r>
            <a:r>
              <a:rPr lang="en-US" u="sng" dirty="0"/>
              <a:t>18:22</a:t>
            </a:r>
            <a:r>
              <a:rPr lang="en-US" dirty="0"/>
              <a:t>	Approx. Dates: </a:t>
            </a:r>
            <a:r>
              <a:rPr lang="en-US" u="sng" dirty="0"/>
              <a:t>50-53 A.D.</a:t>
            </a:r>
          </a:p>
          <a:p>
            <a:pPr lvl="1"/>
            <a:r>
              <a:rPr lang="en-US" dirty="0"/>
              <a:t>Travel Companions: Paul, Silas, Timothy, Luke</a:t>
            </a:r>
          </a:p>
          <a:p>
            <a:pPr lvl="1"/>
            <a:r>
              <a:rPr lang="en-US" dirty="0"/>
              <a:t>Sent forth from the church in Antioch; Traveled thru Europe (Macedonia &amp; Achaia)</a:t>
            </a:r>
          </a:p>
          <a:p>
            <a:r>
              <a:rPr lang="en-US" dirty="0"/>
              <a:t>Paul &amp; Barnabas separated, and Paul selected Silas to be his new teammate (15:36-40).</a:t>
            </a:r>
          </a:p>
          <a:p>
            <a:pPr lvl="1"/>
            <a:r>
              <a:rPr lang="en-US" dirty="0"/>
              <a:t>A sharp contention arose between Paul and Barnabas over John Mark (15:37-41).</a:t>
            </a:r>
          </a:p>
          <a:p>
            <a:pPr lvl="1"/>
            <a:r>
              <a:rPr lang="en-US" dirty="0"/>
              <a:t>But, this dispute did not stop them or the work of the Lord!</a:t>
            </a:r>
          </a:p>
          <a:p>
            <a:pPr lvl="1"/>
            <a:r>
              <a:rPr lang="en-US" dirty="0"/>
              <a:t>Disagreements over matters of judgment must be handled carefully and purposefully!</a:t>
            </a:r>
          </a:p>
          <a:p>
            <a:r>
              <a:rPr lang="en-US" dirty="0"/>
              <a:t>Paul and Silas traveled by land through Syria and Cilicia to strengthen churches (15:41).</a:t>
            </a:r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Antioch to Philippi/Europe (15:36-16:40)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and Silas returned to </a:t>
            </a:r>
            <a:r>
              <a:rPr lang="en-US" dirty="0" err="1"/>
              <a:t>Derbe</a:t>
            </a:r>
            <a:r>
              <a:rPr lang="en-US" dirty="0"/>
              <a:t> and Lystra, and Timothy joined the team (16:1-5).</a:t>
            </a:r>
          </a:p>
        </p:txBody>
      </p:sp>
    </p:spTree>
    <p:extLst>
      <p:ext uri="{BB962C8B-B14F-4D97-AF65-F5344CB8AC3E}">
        <p14:creationId xmlns:p14="http://schemas.microsoft.com/office/powerpoint/2010/main" val="173887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464B2772-812E-F611-7E33-8FD14460C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10">
            <a:extLst>
              <a:ext uri="{FF2B5EF4-FFF2-40B4-BE49-F238E27FC236}">
                <a16:creationId xmlns:a16="http://schemas.microsoft.com/office/drawing/2014/main" id="{82AA937B-2125-B151-CC8B-405B16D4A1B3}"/>
              </a:ext>
            </a:extLst>
          </p:cNvPr>
          <p:cNvSpPr/>
          <p:nvPr/>
        </p:nvSpPr>
        <p:spPr>
          <a:xfrm>
            <a:off x="4965700" y="1423331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D71D53-BC65-2232-4A3E-DF5511860B44}"/>
              </a:ext>
            </a:extLst>
          </p:cNvPr>
          <p:cNvCxnSpPr/>
          <p:nvPr/>
        </p:nvCxnSpPr>
        <p:spPr>
          <a:xfrm>
            <a:off x="1524000" y="115536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Antioch to Philippi/Europe (15:36-16:40)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and Silas returned to </a:t>
            </a:r>
            <a:r>
              <a:rPr lang="en-US" dirty="0" err="1"/>
              <a:t>Derbe</a:t>
            </a:r>
            <a:r>
              <a:rPr lang="en-US" dirty="0"/>
              <a:t> and Lystra, and Timothy joined the team (16:1-5).</a:t>
            </a:r>
          </a:p>
          <a:p>
            <a:r>
              <a:rPr lang="en-US" dirty="0"/>
              <a:t>Through a vision, God called Paul to preach the gospel in Macedonia (Europe) (16:6-10).</a:t>
            </a:r>
          </a:p>
          <a:p>
            <a:r>
              <a:rPr lang="en-US" dirty="0"/>
              <a:t>Paul, Silas, Timothy and Luke traveled to Philippi, where Lydia was converted (16:11-15).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6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464B2772-812E-F611-7E33-8FD14460C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10">
            <a:extLst>
              <a:ext uri="{FF2B5EF4-FFF2-40B4-BE49-F238E27FC236}">
                <a16:creationId xmlns:a16="http://schemas.microsoft.com/office/drawing/2014/main" id="{82AA937B-2125-B151-CC8B-405B16D4A1B3}"/>
              </a:ext>
            </a:extLst>
          </p:cNvPr>
          <p:cNvSpPr/>
          <p:nvPr/>
        </p:nvSpPr>
        <p:spPr>
          <a:xfrm>
            <a:off x="4965700" y="1423331"/>
            <a:ext cx="4989512" cy="1418167"/>
          </a:xfrm>
          <a:custGeom>
            <a:avLst/>
            <a:gdLst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397250 w 4985808"/>
              <a:gd name="connsiteY7" fmla="*/ 1145117 h 1418167"/>
              <a:gd name="connsiteX8" fmla="*/ 3162300 w 4985808"/>
              <a:gd name="connsiteY8" fmla="*/ 1208617 h 1418167"/>
              <a:gd name="connsiteX9" fmla="*/ 3149600 w 4985808"/>
              <a:gd name="connsiteY9" fmla="*/ 1030817 h 1418167"/>
              <a:gd name="connsiteX10" fmla="*/ 3225800 w 4985808"/>
              <a:gd name="connsiteY10" fmla="*/ 770467 h 1418167"/>
              <a:gd name="connsiteX11" fmla="*/ 2946400 w 4985808"/>
              <a:gd name="connsiteY11" fmla="*/ 427567 h 1418167"/>
              <a:gd name="connsiteX12" fmla="*/ 2260600 w 4985808"/>
              <a:gd name="connsiteY12" fmla="*/ 91017 h 1418167"/>
              <a:gd name="connsiteX13" fmla="*/ 1447800 w 4985808"/>
              <a:gd name="connsiteY13" fmla="*/ 2117 h 1418167"/>
              <a:gd name="connsiteX14" fmla="*/ 711200 w 4985808"/>
              <a:gd name="connsiteY14" fmla="*/ 78317 h 1418167"/>
              <a:gd name="connsiteX15" fmla="*/ 146050 w 4985808"/>
              <a:gd name="connsiteY15" fmla="*/ 211667 h 1418167"/>
              <a:gd name="connsiteX16" fmla="*/ 0 w 4985808"/>
              <a:gd name="connsiteY16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536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4511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989542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830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2606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2340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91016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21150 w 4985808"/>
              <a:gd name="connsiteY4" fmla="*/ 840317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5808"/>
              <a:gd name="connsiteY0" fmla="*/ 1418167 h 1418167"/>
              <a:gd name="connsiteX1" fmla="*/ 4972050 w 4985808"/>
              <a:gd name="connsiteY1" fmla="*/ 1049867 h 1418167"/>
              <a:gd name="connsiteX2" fmla="*/ 4876800 w 4985808"/>
              <a:gd name="connsiteY2" fmla="*/ 878417 h 1418167"/>
              <a:gd name="connsiteX3" fmla="*/ 4572000 w 4985808"/>
              <a:gd name="connsiteY3" fmla="*/ 821267 h 1418167"/>
              <a:gd name="connsiteX4" fmla="*/ 4168775 w 4985808"/>
              <a:gd name="connsiteY4" fmla="*/ 900642 h 1418167"/>
              <a:gd name="connsiteX5" fmla="*/ 3619500 w 4985808"/>
              <a:gd name="connsiteY5" fmla="*/ 1132417 h 1418167"/>
              <a:gd name="connsiteX6" fmla="*/ 3409950 w 4985808"/>
              <a:gd name="connsiteY6" fmla="*/ 1151467 h 1418167"/>
              <a:gd name="connsiteX7" fmla="*/ 3162300 w 4985808"/>
              <a:gd name="connsiteY7" fmla="*/ 1208617 h 1418167"/>
              <a:gd name="connsiteX8" fmla="*/ 3149600 w 4985808"/>
              <a:gd name="connsiteY8" fmla="*/ 1030817 h 1418167"/>
              <a:gd name="connsiteX9" fmla="*/ 3225800 w 4985808"/>
              <a:gd name="connsiteY9" fmla="*/ 770467 h 1418167"/>
              <a:gd name="connsiteX10" fmla="*/ 2946400 w 4985808"/>
              <a:gd name="connsiteY10" fmla="*/ 427567 h 1418167"/>
              <a:gd name="connsiteX11" fmla="*/ 2260600 w 4985808"/>
              <a:gd name="connsiteY11" fmla="*/ 91017 h 1418167"/>
              <a:gd name="connsiteX12" fmla="*/ 1447800 w 4985808"/>
              <a:gd name="connsiteY12" fmla="*/ 2117 h 1418167"/>
              <a:gd name="connsiteX13" fmla="*/ 711200 w 4985808"/>
              <a:gd name="connsiteY13" fmla="*/ 78317 h 1418167"/>
              <a:gd name="connsiteX14" fmla="*/ 146050 w 4985808"/>
              <a:gd name="connsiteY14" fmla="*/ 211667 h 1418167"/>
              <a:gd name="connsiteX15" fmla="*/ 0 w 4985808"/>
              <a:gd name="connsiteY15" fmla="*/ 275167 h 1418167"/>
              <a:gd name="connsiteX0" fmla="*/ 4959350 w 4981575"/>
              <a:gd name="connsiteY0" fmla="*/ 1418167 h 1418167"/>
              <a:gd name="connsiteX1" fmla="*/ 4972050 w 4981575"/>
              <a:gd name="connsiteY1" fmla="*/ 1049867 h 1418167"/>
              <a:gd name="connsiteX2" fmla="*/ 4914900 w 4981575"/>
              <a:gd name="connsiteY2" fmla="*/ 833967 h 1418167"/>
              <a:gd name="connsiteX3" fmla="*/ 4572000 w 4981575"/>
              <a:gd name="connsiteY3" fmla="*/ 821267 h 1418167"/>
              <a:gd name="connsiteX4" fmla="*/ 4168775 w 4981575"/>
              <a:gd name="connsiteY4" fmla="*/ 900642 h 1418167"/>
              <a:gd name="connsiteX5" fmla="*/ 3619500 w 4981575"/>
              <a:gd name="connsiteY5" fmla="*/ 1132417 h 1418167"/>
              <a:gd name="connsiteX6" fmla="*/ 3409950 w 4981575"/>
              <a:gd name="connsiteY6" fmla="*/ 1151467 h 1418167"/>
              <a:gd name="connsiteX7" fmla="*/ 3162300 w 4981575"/>
              <a:gd name="connsiteY7" fmla="*/ 1208617 h 1418167"/>
              <a:gd name="connsiteX8" fmla="*/ 3149600 w 4981575"/>
              <a:gd name="connsiteY8" fmla="*/ 1030817 h 1418167"/>
              <a:gd name="connsiteX9" fmla="*/ 3225800 w 4981575"/>
              <a:gd name="connsiteY9" fmla="*/ 770467 h 1418167"/>
              <a:gd name="connsiteX10" fmla="*/ 2946400 w 4981575"/>
              <a:gd name="connsiteY10" fmla="*/ 427567 h 1418167"/>
              <a:gd name="connsiteX11" fmla="*/ 2260600 w 4981575"/>
              <a:gd name="connsiteY11" fmla="*/ 91017 h 1418167"/>
              <a:gd name="connsiteX12" fmla="*/ 1447800 w 4981575"/>
              <a:gd name="connsiteY12" fmla="*/ 2117 h 1418167"/>
              <a:gd name="connsiteX13" fmla="*/ 711200 w 4981575"/>
              <a:gd name="connsiteY13" fmla="*/ 78317 h 1418167"/>
              <a:gd name="connsiteX14" fmla="*/ 146050 w 4981575"/>
              <a:gd name="connsiteY14" fmla="*/ 211667 h 1418167"/>
              <a:gd name="connsiteX15" fmla="*/ 0 w 4981575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49600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0257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258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30835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  <a:gd name="connsiteX0" fmla="*/ 4959350 w 4989512"/>
              <a:gd name="connsiteY0" fmla="*/ 1418167 h 1418167"/>
              <a:gd name="connsiteX1" fmla="*/ 4972050 w 4989512"/>
              <a:gd name="connsiteY1" fmla="*/ 1049867 h 1418167"/>
              <a:gd name="connsiteX2" fmla="*/ 4854575 w 4989512"/>
              <a:gd name="connsiteY2" fmla="*/ 881592 h 1418167"/>
              <a:gd name="connsiteX3" fmla="*/ 4572000 w 4989512"/>
              <a:gd name="connsiteY3" fmla="*/ 821267 h 1418167"/>
              <a:gd name="connsiteX4" fmla="*/ 4168775 w 4989512"/>
              <a:gd name="connsiteY4" fmla="*/ 900642 h 1418167"/>
              <a:gd name="connsiteX5" fmla="*/ 3619500 w 4989512"/>
              <a:gd name="connsiteY5" fmla="*/ 1132417 h 1418167"/>
              <a:gd name="connsiteX6" fmla="*/ 3409950 w 4989512"/>
              <a:gd name="connsiteY6" fmla="*/ 1151467 h 1418167"/>
              <a:gd name="connsiteX7" fmla="*/ 3162300 w 4989512"/>
              <a:gd name="connsiteY7" fmla="*/ 1208617 h 1418167"/>
              <a:gd name="connsiteX8" fmla="*/ 3165475 w 4989512"/>
              <a:gd name="connsiteY8" fmla="*/ 1030817 h 1418167"/>
              <a:gd name="connsiteX9" fmla="*/ 3213100 w 4989512"/>
              <a:gd name="connsiteY9" fmla="*/ 770467 h 1418167"/>
              <a:gd name="connsiteX10" fmla="*/ 2946400 w 4989512"/>
              <a:gd name="connsiteY10" fmla="*/ 427567 h 1418167"/>
              <a:gd name="connsiteX11" fmla="*/ 2260600 w 4989512"/>
              <a:gd name="connsiteY11" fmla="*/ 91017 h 1418167"/>
              <a:gd name="connsiteX12" fmla="*/ 1447800 w 4989512"/>
              <a:gd name="connsiteY12" fmla="*/ 2117 h 1418167"/>
              <a:gd name="connsiteX13" fmla="*/ 711200 w 4989512"/>
              <a:gd name="connsiteY13" fmla="*/ 78317 h 1418167"/>
              <a:gd name="connsiteX14" fmla="*/ 146050 w 4989512"/>
              <a:gd name="connsiteY14" fmla="*/ 211667 h 1418167"/>
              <a:gd name="connsiteX15" fmla="*/ 0 w 4989512"/>
              <a:gd name="connsiteY15" fmla="*/ 275167 h 14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89512" h="1418167">
                <a:moveTo>
                  <a:pt x="4959350" y="1418167"/>
                </a:moveTo>
                <a:cubicBezTo>
                  <a:pt x="4972579" y="1278996"/>
                  <a:pt x="4989512" y="1139296"/>
                  <a:pt x="4972050" y="1049867"/>
                </a:cubicBezTo>
                <a:cubicBezTo>
                  <a:pt x="4954588" y="960438"/>
                  <a:pt x="4921250" y="919692"/>
                  <a:pt x="4854575" y="881592"/>
                </a:cubicBezTo>
                <a:cubicBezTo>
                  <a:pt x="4787900" y="843492"/>
                  <a:pt x="4686300" y="818092"/>
                  <a:pt x="4572000" y="821267"/>
                </a:cubicBezTo>
                <a:cubicBezTo>
                  <a:pt x="4457700" y="824442"/>
                  <a:pt x="4327525" y="848784"/>
                  <a:pt x="4168775" y="900642"/>
                </a:cubicBezTo>
                <a:cubicBezTo>
                  <a:pt x="4010025" y="952500"/>
                  <a:pt x="3745971" y="1090613"/>
                  <a:pt x="3619500" y="1132417"/>
                </a:cubicBezTo>
                <a:cubicBezTo>
                  <a:pt x="3493029" y="1174221"/>
                  <a:pt x="3486150" y="1138767"/>
                  <a:pt x="3409950" y="1151467"/>
                </a:cubicBezTo>
                <a:cubicBezTo>
                  <a:pt x="3333750" y="1164167"/>
                  <a:pt x="3203046" y="1228725"/>
                  <a:pt x="3162300" y="1208617"/>
                </a:cubicBezTo>
                <a:cubicBezTo>
                  <a:pt x="3121554" y="1188509"/>
                  <a:pt x="3128433" y="1103842"/>
                  <a:pt x="3165475" y="1030817"/>
                </a:cubicBezTo>
                <a:cubicBezTo>
                  <a:pt x="3202517" y="957792"/>
                  <a:pt x="3224212" y="880534"/>
                  <a:pt x="3213100" y="770467"/>
                </a:cubicBezTo>
                <a:cubicBezTo>
                  <a:pt x="3201988" y="660400"/>
                  <a:pt x="3105150" y="540809"/>
                  <a:pt x="2946400" y="427567"/>
                </a:cubicBezTo>
                <a:cubicBezTo>
                  <a:pt x="2787650" y="314325"/>
                  <a:pt x="2510367" y="161925"/>
                  <a:pt x="2260600" y="91017"/>
                </a:cubicBezTo>
                <a:cubicBezTo>
                  <a:pt x="2010833" y="20109"/>
                  <a:pt x="1706033" y="4234"/>
                  <a:pt x="1447800" y="2117"/>
                </a:cubicBezTo>
                <a:cubicBezTo>
                  <a:pt x="1189567" y="0"/>
                  <a:pt x="928158" y="43392"/>
                  <a:pt x="711200" y="78317"/>
                </a:cubicBezTo>
                <a:cubicBezTo>
                  <a:pt x="494242" y="113242"/>
                  <a:pt x="264583" y="178859"/>
                  <a:pt x="146050" y="211667"/>
                </a:cubicBezTo>
                <a:cubicBezTo>
                  <a:pt x="27517" y="244475"/>
                  <a:pt x="0" y="275167"/>
                  <a:pt x="0" y="2751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7B530D70-D311-D084-6800-EB7836982331}"/>
              </a:ext>
            </a:extLst>
          </p:cNvPr>
          <p:cNvSpPr/>
          <p:nvPr/>
        </p:nvSpPr>
        <p:spPr>
          <a:xfrm>
            <a:off x="4121150" y="1114298"/>
            <a:ext cx="771525" cy="571500"/>
          </a:xfrm>
          <a:custGeom>
            <a:avLst/>
            <a:gdLst>
              <a:gd name="connsiteX0" fmla="*/ 771525 w 771525"/>
              <a:gd name="connsiteY0" fmla="*/ 571500 h 571500"/>
              <a:gd name="connsiteX1" fmla="*/ 425450 w 771525"/>
              <a:gd name="connsiteY1" fmla="*/ 231775 h 571500"/>
              <a:gd name="connsiteX2" fmla="*/ 158750 w 771525"/>
              <a:gd name="connsiteY2" fmla="*/ 44450 h 571500"/>
              <a:gd name="connsiteX3" fmla="*/ 0 w 771525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571500">
                <a:moveTo>
                  <a:pt x="771525" y="571500"/>
                </a:moveTo>
                <a:cubicBezTo>
                  <a:pt x="649552" y="445558"/>
                  <a:pt x="527579" y="319617"/>
                  <a:pt x="425450" y="231775"/>
                </a:cubicBezTo>
                <a:cubicBezTo>
                  <a:pt x="323321" y="143933"/>
                  <a:pt x="229658" y="83079"/>
                  <a:pt x="158750" y="44450"/>
                </a:cubicBezTo>
                <a:cubicBezTo>
                  <a:pt x="87842" y="5821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F6CFAECA-C662-2CD4-8FE5-34DB08D4DAE2}"/>
              </a:ext>
            </a:extLst>
          </p:cNvPr>
          <p:cNvSpPr/>
          <p:nvPr/>
        </p:nvSpPr>
        <p:spPr>
          <a:xfrm>
            <a:off x="3854450" y="1034923"/>
            <a:ext cx="171450" cy="50800"/>
          </a:xfrm>
          <a:custGeom>
            <a:avLst/>
            <a:gdLst>
              <a:gd name="connsiteX0" fmla="*/ 171450 w 171450"/>
              <a:gd name="connsiteY0" fmla="*/ 50800 h 50800"/>
              <a:gd name="connsiteX1" fmla="*/ 79375 w 171450"/>
              <a:gd name="connsiteY1" fmla="*/ 9525 h 50800"/>
              <a:gd name="connsiteX2" fmla="*/ 0 w 171450"/>
              <a:gd name="connsiteY2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  <a:gd name="connsiteX0" fmla="*/ 171450 w 171450"/>
              <a:gd name="connsiteY0" fmla="*/ 50800 h 50800"/>
              <a:gd name="connsiteX1" fmla="*/ 0 w 1714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50800">
                <a:moveTo>
                  <a:pt x="171450" y="50800"/>
                </a:moveTo>
                <a:cubicBezTo>
                  <a:pt x="114300" y="33867"/>
                  <a:pt x="53975" y="1058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D71D53-BC65-2232-4A3E-DF5511860B44}"/>
              </a:ext>
            </a:extLst>
          </p:cNvPr>
          <p:cNvCxnSpPr/>
          <p:nvPr/>
        </p:nvCxnSpPr>
        <p:spPr>
          <a:xfrm>
            <a:off x="1524000" y="115536"/>
            <a:ext cx="9144000" cy="181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Second Missionary Journey (1):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Antioch to Philippi/Europe (15:36-16:40)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and Silas returned to </a:t>
            </a:r>
            <a:r>
              <a:rPr lang="en-US" dirty="0" err="1"/>
              <a:t>Derbe</a:t>
            </a:r>
            <a:r>
              <a:rPr lang="en-US" dirty="0"/>
              <a:t> and Lystra, and Timothy joined the team (16:1-5).</a:t>
            </a:r>
          </a:p>
          <a:p>
            <a:r>
              <a:rPr lang="en-US" dirty="0"/>
              <a:t>Through a vision, God called Paul to preach the gospel in Macedonia (Europe) (16:6-10).</a:t>
            </a:r>
          </a:p>
          <a:p>
            <a:r>
              <a:rPr lang="en-US" dirty="0"/>
              <a:t>Paul, Silas, Timothy and Luke traveled to Philippi, where Lydia was converted (16:11-15).</a:t>
            </a:r>
          </a:p>
          <a:p>
            <a:r>
              <a:rPr lang="en-US" dirty="0"/>
              <a:t>Paul and Silas were imprisoned after casting a demon from a slave girl (16:16-24).</a:t>
            </a:r>
          </a:p>
          <a:p>
            <a:pPr lvl="1"/>
            <a:r>
              <a:rPr lang="en-US" dirty="0"/>
              <a:t>Paul &amp; Silas were seized, dragged, charged, beaten, imprisoned &amp; fastened (16:19-24).</a:t>
            </a:r>
          </a:p>
        </p:txBody>
      </p:sp>
    </p:spTree>
    <p:extLst>
      <p:ext uri="{BB962C8B-B14F-4D97-AF65-F5344CB8AC3E}">
        <p14:creationId xmlns:p14="http://schemas.microsoft.com/office/powerpoint/2010/main" val="306355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616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Circumcision, the Law, the Gentiles &amp; the Will of God (15:1-35)</vt:lpstr>
      <vt:lpstr>Circumcision, the Law, the Gentiles &amp; the Will of God (15:1-35)</vt:lpstr>
      <vt:lpstr>Paul’s Second Missionary Journey (1): Antioch to Philippi/Europe (15:36-16:40)</vt:lpstr>
      <vt:lpstr>Paul’s Second Missionary Journey (1): Antioch to Philippi/Europe (15:36-16:40)</vt:lpstr>
      <vt:lpstr>PowerPoint Presentation</vt:lpstr>
      <vt:lpstr>Paul’s Second Missionary Journey (1): Antioch to Philippi/Europe (15:36-16:40)</vt:lpstr>
      <vt:lpstr>PowerPoint Presentation</vt:lpstr>
      <vt:lpstr>Paul’s Second Missionary Journey (1): Antioch to Philippi/Europe (15:36-16:40)</vt:lpstr>
      <vt:lpstr>Paul’s Second Missionary Journey (1): Antioch to Philippi/Europe (15:36-16:40)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22</cp:revision>
  <dcterms:created xsi:type="dcterms:W3CDTF">2022-07-03T00:12:35Z</dcterms:created>
  <dcterms:modified xsi:type="dcterms:W3CDTF">2022-10-09T12:43:11Z</dcterms:modified>
</cp:coreProperties>
</file>