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0" r:id="rId6"/>
    <p:sldId id="264" r:id="rId7"/>
    <p:sldId id="265" r:id="rId8"/>
    <p:sldId id="258" r:id="rId9"/>
    <p:sldId id="266" r:id="rId10"/>
    <p:sldId id="268" r:id="rId11"/>
    <p:sldId id="267" r:id="rId12"/>
    <p:sldId id="269" r:id="rId13"/>
    <p:sldId id="261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F5666A98-8103-6156-00F8-C494D7E92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and Barnabas preached the gospel in the city of Iconium in Galatia (14:1-7).</a:t>
            </a:r>
          </a:p>
          <a:p>
            <a:pPr lvl="1"/>
            <a:r>
              <a:rPr lang="en-US" dirty="0"/>
              <a:t>The gospel divided the residents of Iconium (14:1-6).</a:t>
            </a:r>
          </a:p>
          <a:p>
            <a:pPr lvl="2"/>
            <a:r>
              <a:rPr lang="en-US" sz="2300" dirty="0"/>
              <a:t>The word “believed” in Acts is synonymous with the word “obeyed”!</a:t>
            </a:r>
          </a:p>
          <a:p>
            <a:pPr lvl="2"/>
            <a:r>
              <a:rPr lang="en-US" sz="2300" dirty="0"/>
              <a:t>Miracles in the Bible had a very specific purpose and did not stray from that purpose!</a:t>
            </a:r>
          </a:p>
          <a:p>
            <a:pPr lvl="1"/>
            <a:r>
              <a:rPr lang="en-US" dirty="0"/>
              <a:t>Violent persecution arose, so Paul and Barnabas fled from Iconium (14:4-7).</a:t>
            </a:r>
          </a:p>
          <a:p>
            <a:r>
              <a:rPr lang="en-US" dirty="0"/>
              <a:t>Paul and Barnabas preached the gospel in Lystra (14:8-18).</a:t>
            </a:r>
          </a:p>
        </p:txBody>
      </p:sp>
    </p:spTree>
    <p:extLst>
      <p:ext uri="{BB962C8B-B14F-4D97-AF65-F5344CB8AC3E}">
        <p14:creationId xmlns:p14="http://schemas.microsoft.com/office/powerpoint/2010/main" val="32422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1FF755B-38AA-0E58-C609-A005A4052890}"/>
              </a:ext>
            </a:extLst>
          </p:cNvPr>
          <p:cNvSpPr/>
          <p:nvPr/>
        </p:nvSpPr>
        <p:spPr>
          <a:xfrm>
            <a:off x="6165850" y="1328604"/>
            <a:ext cx="933450" cy="117475"/>
          </a:xfrm>
          <a:custGeom>
            <a:avLst/>
            <a:gdLst>
              <a:gd name="connsiteX0" fmla="*/ 0 w 933450"/>
              <a:gd name="connsiteY0" fmla="*/ 0 h 117475"/>
              <a:gd name="connsiteX1" fmla="*/ 425450 w 933450"/>
              <a:gd name="connsiteY1" fmla="*/ 101600 h 117475"/>
              <a:gd name="connsiteX2" fmla="*/ 933450 w 933450"/>
              <a:gd name="connsiteY2" fmla="*/ 952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17475">
                <a:moveTo>
                  <a:pt x="0" y="0"/>
                </a:moveTo>
                <a:cubicBezTo>
                  <a:pt x="134937" y="42862"/>
                  <a:pt x="269875" y="85725"/>
                  <a:pt x="425450" y="101600"/>
                </a:cubicBezTo>
                <a:cubicBezTo>
                  <a:pt x="581025" y="117475"/>
                  <a:pt x="866775" y="86783"/>
                  <a:pt x="933450" y="9525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5E4EF8D-B3F2-47B5-B036-9D65A55B973E}"/>
              </a:ext>
            </a:extLst>
          </p:cNvPr>
          <p:cNvSpPr/>
          <p:nvPr/>
        </p:nvSpPr>
        <p:spPr>
          <a:xfrm>
            <a:off x="7035800" y="1455604"/>
            <a:ext cx="95250" cy="18415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and Barnabas preached the gospel in the city of Iconium in Galatia (14:1-7).</a:t>
            </a:r>
          </a:p>
          <a:p>
            <a:pPr lvl="1"/>
            <a:r>
              <a:rPr lang="en-US" dirty="0"/>
              <a:t>The gospel divided the residents of Iconium (14:1-6).</a:t>
            </a:r>
          </a:p>
          <a:p>
            <a:pPr lvl="2"/>
            <a:r>
              <a:rPr lang="en-US" sz="2300" dirty="0"/>
              <a:t>The word “believed” in Acts is synonymous with the word “obeyed”!</a:t>
            </a:r>
          </a:p>
          <a:p>
            <a:pPr lvl="2"/>
            <a:r>
              <a:rPr lang="en-US" sz="2300" dirty="0"/>
              <a:t>Miracles in the Bible had a very specific purpose and did not stray from that purpose!</a:t>
            </a:r>
          </a:p>
          <a:p>
            <a:pPr lvl="1"/>
            <a:r>
              <a:rPr lang="en-US" dirty="0"/>
              <a:t>Violent persecution arose, so Paul and Barnabas fled from Iconium (14:4-7).</a:t>
            </a:r>
          </a:p>
          <a:p>
            <a:r>
              <a:rPr lang="en-US" dirty="0"/>
              <a:t>Paul and Barnabas preached the gospel in Lystra (14:8-18).</a:t>
            </a:r>
          </a:p>
          <a:p>
            <a:pPr lvl="1"/>
            <a:r>
              <a:rPr lang="en-US" dirty="0"/>
              <a:t>Paul healed a cripple who was lame from birth (14:8-10).</a:t>
            </a:r>
          </a:p>
          <a:p>
            <a:pPr lvl="1"/>
            <a:r>
              <a:rPr lang="en-US" dirty="0"/>
              <a:t>The idolatrous Lycaonian residents wanted to worship Paul and Barnabas (14:11-18).</a:t>
            </a:r>
          </a:p>
        </p:txBody>
      </p:sp>
    </p:spTree>
    <p:extLst>
      <p:ext uri="{BB962C8B-B14F-4D97-AF65-F5344CB8AC3E}">
        <p14:creationId xmlns:p14="http://schemas.microsoft.com/office/powerpoint/2010/main" val="20760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was stoned and left for dead in Lystra, but then preached in </a:t>
            </a:r>
            <a:r>
              <a:rPr lang="en-US" dirty="0" err="1"/>
              <a:t>Derbe</a:t>
            </a:r>
            <a:r>
              <a:rPr lang="en-US" dirty="0"/>
              <a:t> (14:19-21a).</a:t>
            </a:r>
          </a:p>
        </p:txBody>
      </p:sp>
    </p:spTree>
    <p:extLst>
      <p:ext uri="{BB962C8B-B14F-4D97-AF65-F5344CB8AC3E}">
        <p14:creationId xmlns:p14="http://schemas.microsoft.com/office/powerpoint/2010/main" val="284308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1FF755B-38AA-0E58-C609-A005A4052890}"/>
              </a:ext>
            </a:extLst>
          </p:cNvPr>
          <p:cNvSpPr/>
          <p:nvPr/>
        </p:nvSpPr>
        <p:spPr>
          <a:xfrm>
            <a:off x="6165850" y="1328604"/>
            <a:ext cx="933450" cy="117475"/>
          </a:xfrm>
          <a:custGeom>
            <a:avLst/>
            <a:gdLst>
              <a:gd name="connsiteX0" fmla="*/ 0 w 933450"/>
              <a:gd name="connsiteY0" fmla="*/ 0 h 117475"/>
              <a:gd name="connsiteX1" fmla="*/ 425450 w 933450"/>
              <a:gd name="connsiteY1" fmla="*/ 101600 h 117475"/>
              <a:gd name="connsiteX2" fmla="*/ 933450 w 933450"/>
              <a:gd name="connsiteY2" fmla="*/ 952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17475">
                <a:moveTo>
                  <a:pt x="0" y="0"/>
                </a:moveTo>
                <a:cubicBezTo>
                  <a:pt x="134937" y="42862"/>
                  <a:pt x="269875" y="85725"/>
                  <a:pt x="425450" y="101600"/>
                </a:cubicBezTo>
                <a:cubicBezTo>
                  <a:pt x="581025" y="117475"/>
                  <a:pt x="866775" y="86783"/>
                  <a:pt x="933450" y="9525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5E4EF8D-B3F2-47B5-B036-9D65A55B973E}"/>
              </a:ext>
            </a:extLst>
          </p:cNvPr>
          <p:cNvSpPr/>
          <p:nvPr/>
        </p:nvSpPr>
        <p:spPr>
          <a:xfrm>
            <a:off x="7035800" y="1455604"/>
            <a:ext cx="95250" cy="18415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E5E896C3-2643-06C0-D723-2019A87EABEF}"/>
              </a:ext>
            </a:extLst>
          </p:cNvPr>
          <p:cNvSpPr/>
          <p:nvPr/>
        </p:nvSpPr>
        <p:spPr>
          <a:xfrm>
            <a:off x="7048500" y="1652454"/>
            <a:ext cx="679450" cy="139700"/>
          </a:xfrm>
          <a:custGeom>
            <a:avLst/>
            <a:gdLst>
              <a:gd name="connsiteX0" fmla="*/ 0 w 679450"/>
              <a:gd name="connsiteY0" fmla="*/ 38100 h 139700"/>
              <a:gd name="connsiteX1" fmla="*/ 361950 w 679450"/>
              <a:gd name="connsiteY1" fmla="*/ 133350 h 139700"/>
              <a:gd name="connsiteX2" fmla="*/ 679450 w 6794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" h="139700">
                <a:moveTo>
                  <a:pt x="0" y="38100"/>
                </a:moveTo>
                <a:cubicBezTo>
                  <a:pt x="124354" y="88900"/>
                  <a:pt x="248708" y="139700"/>
                  <a:pt x="361950" y="133350"/>
                </a:cubicBezTo>
                <a:cubicBezTo>
                  <a:pt x="475192" y="127000"/>
                  <a:pt x="679450" y="0"/>
                  <a:pt x="6794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was stoned and left for dead in Lystra, but then preached in </a:t>
            </a:r>
            <a:r>
              <a:rPr lang="en-US" dirty="0" err="1"/>
              <a:t>Derbe</a:t>
            </a:r>
            <a:r>
              <a:rPr lang="en-US" dirty="0"/>
              <a:t> (14:19-21a).</a:t>
            </a:r>
          </a:p>
          <a:p>
            <a:pPr lvl="1"/>
            <a:r>
              <a:rPr lang="en-US" dirty="0"/>
              <a:t>Disciples are made the same way today as they were in the New Testament!</a:t>
            </a:r>
          </a:p>
          <a:p>
            <a:r>
              <a:rPr lang="en-US" dirty="0"/>
              <a:t>Paul and Barnabas encouraged new Christians on their way back to Antioch (14:21b-25).</a:t>
            </a:r>
          </a:p>
          <a:p>
            <a:pPr lvl="1"/>
            <a:r>
              <a:rPr lang="en-US" dirty="0"/>
              <a:t>They returned to the same cities that had violently expelled them.</a:t>
            </a:r>
          </a:p>
        </p:txBody>
      </p:sp>
    </p:spTree>
    <p:extLst>
      <p:ext uri="{BB962C8B-B14F-4D97-AF65-F5344CB8AC3E}">
        <p14:creationId xmlns:p14="http://schemas.microsoft.com/office/powerpoint/2010/main" val="3273745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976830D-3832-41B4-EC6A-755C5232589B}"/>
              </a:ext>
            </a:extLst>
          </p:cNvPr>
          <p:cNvSpPr/>
          <p:nvPr/>
        </p:nvSpPr>
        <p:spPr>
          <a:xfrm>
            <a:off x="5848350" y="1989004"/>
            <a:ext cx="3771900" cy="823383"/>
          </a:xfrm>
          <a:custGeom>
            <a:avLst/>
            <a:gdLst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486150 w 3771900"/>
              <a:gd name="connsiteY6" fmla="*/ 209550 h 823383"/>
              <a:gd name="connsiteX7" fmla="*/ 3644900 w 3771900"/>
              <a:gd name="connsiteY7" fmla="*/ 38100 h 823383"/>
              <a:gd name="connsiteX8" fmla="*/ 3771900 w 3771900"/>
              <a:gd name="connsiteY8" fmla="*/ 0 h 823383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200025 h 823383"/>
              <a:gd name="connsiteX7" fmla="*/ 3644900 w 3771900"/>
              <a:gd name="connsiteY7" fmla="*/ 38100 h 823383"/>
              <a:gd name="connsiteX8" fmla="*/ 3771900 w 3771900"/>
              <a:gd name="connsiteY8" fmla="*/ 0 h 823383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17900 w 3771900"/>
              <a:gd name="connsiteY7" fmla="*/ 82550 h 823383"/>
              <a:gd name="connsiteX8" fmla="*/ 3771900 w 3771900"/>
              <a:gd name="connsiteY8" fmla="*/ 0 h 823383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17900 w 3771900"/>
              <a:gd name="connsiteY7" fmla="*/ 82550 h 823383"/>
              <a:gd name="connsiteX8" fmla="*/ 3771900 w 3771900"/>
              <a:gd name="connsiteY8" fmla="*/ 0 h 823383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84575 w 3771900"/>
              <a:gd name="connsiteY7" fmla="*/ 82550 h 823383"/>
              <a:gd name="connsiteX8" fmla="*/ 3771900 w 3771900"/>
              <a:gd name="connsiteY8" fmla="*/ 0 h 82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823383">
                <a:moveTo>
                  <a:pt x="0" y="317500"/>
                </a:moveTo>
                <a:cubicBezTo>
                  <a:pt x="61912" y="378883"/>
                  <a:pt x="123825" y="440267"/>
                  <a:pt x="273050" y="508000"/>
                </a:cubicBezTo>
                <a:cubicBezTo>
                  <a:pt x="422275" y="575733"/>
                  <a:pt x="675217" y="672042"/>
                  <a:pt x="895350" y="723900"/>
                </a:cubicBezTo>
                <a:cubicBezTo>
                  <a:pt x="1115483" y="775758"/>
                  <a:pt x="1347258" y="823383"/>
                  <a:pt x="1593850" y="819150"/>
                </a:cubicBezTo>
                <a:cubicBezTo>
                  <a:pt x="1840442" y="814917"/>
                  <a:pt x="2139950" y="757767"/>
                  <a:pt x="2374900" y="698500"/>
                </a:cubicBezTo>
                <a:cubicBezTo>
                  <a:pt x="2609850" y="639233"/>
                  <a:pt x="2849033" y="527050"/>
                  <a:pt x="3003550" y="463550"/>
                </a:cubicBezTo>
                <a:cubicBezTo>
                  <a:pt x="3158067" y="400050"/>
                  <a:pt x="3205163" y="381000"/>
                  <a:pt x="3302000" y="317500"/>
                </a:cubicBezTo>
                <a:cubicBezTo>
                  <a:pt x="3398837" y="254000"/>
                  <a:pt x="3468158" y="119592"/>
                  <a:pt x="3584575" y="82550"/>
                </a:cubicBezTo>
                <a:lnTo>
                  <a:pt x="3771900" y="0"/>
                </a:ln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B0AD3C4B-E1F5-8D6A-1BC5-B53445262C15}"/>
              </a:ext>
            </a:extLst>
          </p:cNvPr>
          <p:cNvSpPr/>
          <p:nvPr/>
        </p:nvSpPr>
        <p:spPr>
          <a:xfrm>
            <a:off x="5852583" y="1322254"/>
            <a:ext cx="186267" cy="825500"/>
          </a:xfrm>
          <a:custGeom>
            <a:avLst/>
            <a:gdLst>
              <a:gd name="connsiteX0" fmla="*/ 186267 w 186267"/>
              <a:gd name="connsiteY0" fmla="*/ 0 h 825500"/>
              <a:gd name="connsiteX1" fmla="*/ 52917 w 186267"/>
              <a:gd name="connsiteY1" fmla="*/ 177800 h 825500"/>
              <a:gd name="connsiteX2" fmla="*/ 14817 w 186267"/>
              <a:gd name="connsiteY2" fmla="*/ 495300 h 825500"/>
              <a:gd name="connsiteX3" fmla="*/ 141817 w 186267"/>
              <a:gd name="connsiteY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7" h="825500">
                <a:moveTo>
                  <a:pt x="186267" y="0"/>
                </a:moveTo>
                <a:cubicBezTo>
                  <a:pt x="133879" y="47625"/>
                  <a:pt x="81492" y="95250"/>
                  <a:pt x="52917" y="177800"/>
                </a:cubicBezTo>
                <a:cubicBezTo>
                  <a:pt x="24342" y="260350"/>
                  <a:pt x="0" y="387350"/>
                  <a:pt x="14817" y="495300"/>
                </a:cubicBezTo>
                <a:cubicBezTo>
                  <a:pt x="29634" y="603250"/>
                  <a:pt x="141817" y="825500"/>
                  <a:pt x="141817" y="8255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1FF755B-38AA-0E58-C609-A005A4052890}"/>
              </a:ext>
            </a:extLst>
          </p:cNvPr>
          <p:cNvSpPr/>
          <p:nvPr/>
        </p:nvSpPr>
        <p:spPr>
          <a:xfrm>
            <a:off x="6165850" y="1328604"/>
            <a:ext cx="933450" cy="117475"/>
          </a:xfrm>
          <a:custGeom>
            <a:avLst/>
            <a:gdLst>
              <a:gd name="connsiteX0" fmla="*/ 0 w 933450"/>
              <a:gd name="connsiteY0" fmla="*/ 0 h 117475"/>
              <a:gd name="connsiteX1" fmla="*/ 425450 w 933450"/>
              <a:gd name="connsiteY1" fmla="*/ 101600 h 117475"/>
              <a:gd name="connsiteX2" fmla="*/ 933450 w 933450"/>
              <a:gd name="connsiteY2" fmla="*/ 952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17475">
                <a:moveTo>
                  <a:pt x="0" y="0"/>
                </a:moveTo>
                <a:cubicBezTo>
                  <a:pt x="134937" y="42862"/>
                  <a:pt x="269875" y="85725"/>
                  <a:pt x="425450" y="101600"/>
                </a:cubicBezTo>
                <a:cubicBezTo>
                  <a:pt x="581025" y="117475"/>
                  <a:pt x="866775" y="86783"/>
                  <a:pt x="933450" y="9525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99A87738-937E-031F-6D1D-4C9FE4E4A441}"/>
              </a:ext>
            </a:extLst>
          </p:cNvPr>
          <p:cNvSpPr/>
          <p:nvPr/>
        </p:nvSpPr>
        <p:spPr>
          <a:xfrm>
            <a:off x="6153150" y="1019571"/>
            <a:ext cx="1009650" cy="328083"/>
          </a:xfrm>
          <a:custGeom>
            <a:avLst/>
            <a:gdLst>
              <a:gd name="connsiteX0" fmla="*/ 1009650 w 1009650"/>
              <a:gd name="connsiteY0" fmla="*/ 328083 h 328083"/>
              <a:gd name="connsiteX1" fmla="*/ 679450 w 1009650"/>
              <a:gd name="connsiteY1" fmla="*/ 48683 h 328083"/>
              <a:gd name="connsiteX2" fmla="*/ 273050 w 1009650"/>
              <a:gd name="connsiteY2" fmla="*/ 35983 h 328083"/>
              <a:gd name="connsiteX3" fmla="*/ 0 w 1009650"/>
              <a:gd name="connsiteY3" fmla="*/ 201083 h 3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328083">
                <a:moveTo>
                  <a:pt x="1009650" y="328083"/>
                </a:moveTo>
                <a:cubicBezTo>
                  <a:pt x="905933" y="212724"/>
                  <a:pt x="802217" y="97366"/>
                  <a:pt x="679450" y="48683"/>
                </a:cubicBezTo>
                <a:cubicBezTo>
                  <a:pt x="556683" y="0"/>
                  <a:pt x="386292" y="10583"/>
                  <a:pt x="273050" y="35983"/>
                </a:cubicBezTo>
                <a:cubicBezTo>
                  <a:pt x="159808" y="61383"/>
                  <a:pt x="0" y="201083"/>
                  <a:pt x="0" y="201083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5E4EF8D-B3F2-47B5-B036-9D65A55B973E}"/>
              </a:ext>
            </a:extLst>
          </p:cNvPr>
          <p:cNvSpPr/>
          <p:nvPr/>
        </p:nvSpPr>
        <p:spPr>
          <a:xfrm>
            <a:off x="7035800" y="1455604"/>
            <a:ext cx="95250" cy="18415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8D3DEC6A-9634-3EDF-45B6-F0182AD70374}"/>
              </a:ext>
            </a:extLst>
          </p:cNvPr>
          <p:cNvSpPr/>
          <p:nvPr/>
        </p:nvSpPr>
        <p:spPr>
          <a:xfrm>
            <a:off x="7092950" y="1442904"/>
            <a:ext cx="107950" cy="209550"/>
          </a:xfrm>
          <a:custGeom>
            <a:avLst/>
            <a:gdLst>
              <a:gd name="connsiteX0" fmla="*/ 0 w 120650"/>
              <a:gd name="connsiteY0" fmla="*/ 171450 h 171450"/>
              <a:gd name="connsiteX1" fmla="*/ 101600 w 120650"/>
              <a:gd name="connsiteY1" fmla="*/ 114300 h 171450"/>
              <a:gd name="connsiteX2" fmla="*/ 114300 w 12065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171450">
                <a:moveTo>
                  <a:pt x="0" y="171450"/>
                </a:moveTo>
                <a:cubicBezTo>
                  <a:pt x="41275" y="157162"/>
                  <a:pt x="82550" y="142875"/>
                  <a:pt x="101600" y="114300"/>
                </a:cubicBezTo>
                <a:cubicBezTo>
                  <a:pt x="120650" y="85725"/>
                  <a:pt x="114300" y="0"/>
                  <a:pt x="11430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E5E896C3-2643-06C0-D723-2019A87EABEF}"/>
              </a:ext>
            </a:extLst>
          </p:cNvPr>
          <p:cNvSpPr/>
          <p:nvPr/>
        </p:nvSpPr>
        <p:spPr>
          <a:xfrm>
            <a:off x="7048500" y="1652454"/>
            <a:ext cx="679450" cy="139700"/>
          </a:xfrm>
          <a:custGeom>
            <a:avLst/>
            <a:gdLst>
              <a:gd name="connsiteX0" fmla="*/ 0 w 679450"/>
              <a:gd name="connsiteY0" fmla="*/ 38100 h 139700"/>
              <a:gd name="connsiteX1" fmla="*/ 361950 w 679450"/>
              <a:gd name="connsiteY1" fmla="*/ 133350 h 139700"/>
              <a:gd name="connsiteX2" fmla="*/ 679450 w 6794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" h="139700">
                <a:moveTo>
                  <a:pt x="0" y="38100"/>
                </a:moveTo>
                <a:cubicBezTo>
                  <a:pt x="124354" y="88900"/>
                  <a:pt x="248708" y="139700"/>
                  <a:pt x="361950" y="133350"/>
                </a:cubicBezTo>
                <a:cubicBezTo>
                  <a:pt x="475192" y="127000"/>
                  <a:pt x="679450" y="0"/>
                  <a:pt x="6794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B3A88943-0848-B211-9EBC-1967D9EECB1B}"/>
              </a:ext>
            </a:extLst>
          </p:cNvPr>
          <p:cNvSpPr/>
          <p:nvPr/>
        </p:nvSpPr>
        <p:spPr>
          <a:xfrm rot="178423">
            <a:off x="7092020" y="1565969"/>
            <a:ext cx="636655" cy="103068"/>
          </a:xfrm>
          <a:custGeom>
            <a:avLst/>
            <a:gdLst>
              <a:gd name="connsiteX0" fmla="*/ 0 w 609600"/>
              <a:gd name="connsiteY0" fmla="*/ 66675 h 66675"/>
              <a:gd name="connsiteX1" fmla="*/ 279400 w 609600"/>
              <a:gd name="connsiteY1" fmla="*/ 9525 h 66675"/>
              <a:gd name="connsiteX2" fmla="*/ 609600 w 609600"/>
              <a:gd name="connsiteY2" fmla="*/ 952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6675">
                <a:moveTo>
                  <a:pt x="0" y="66675"/>
                </a:moveTo>
                <a:cubicBezTo>
                  <a:pt x="88900" y="42862"/>
                  <a:pt x="177800" y="19050"/>
                  <a:pt x="279400" y="9525"/>
                </a:cubicBezTo>
                <a:cubicBezTo>
                  <a:pt x="381000" y="0"/>
                  <a:pt x="609600" y="9525"/>
                  <a:pt x="609600" y="9525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47381610-C385-CF61-448A-F53007DE4E4B}"/>
              </a:ext>
            </a:extLst>
          </p:cNvPr>
          <p:cNvSpPr/>
          <p:nvPr/>
        </p:nvSpPr>
        <p:spPr>
          <a:xfrm rot="787807">
            <a:off x="5880841" y="2139344"/>
            <a:ext cx="168678" cy="14911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was stoned and left for dead in Lystra, but then preached in </a:t>
            </a:r>
            <a:r>
              <a:rPr lang="en-US" dirty="0" err="1"/>
              <a:t>Derbe</a:t>
            </a:r>
            <a:r>
              <a:rPr lang="en-US" dirty="0"/>
              <a:t> (14:19-21a).</a:t>
            </a:r>
          </a:p>
          <a:p>
            <a:pPr lvl="1"/>
            <a:r>
              <a:rPr lang="en-US" dirty="0"/>
              <a:t>Disciples are made the same way today as they were in the New Testament!</a:t>
            </a:r>
          </a:p>
          <a:p>
            <a:r>
              <a:rPr lang="en-US" dirty="0"/>
              <a:t>Paul and Barnabas encouraged new Christians on their way back to Antioch (14:21b-25).</a:t>
            </a:r>
          </a:p>
          <a:p>
            <a:pPr lvl="1"/>
            <a:r>
              <a:rPr lang="en-US" dirty="0"/>
              <a:t>They returned to the same cities that had violently expelled them.</a:t>
            </a:r>
          </a:p>
          <a:p>
            <a:r>
              <a:rPr lang="en-US" dirty="0"/>
              <a:t>Paul and Barnabas returned to Antioch to report about the Lord’s work (14:26-28).</a:t>
            </a:r>
          </a:p>
        </p:txBody>
      </p:sp>
    </p:spTree>
    <p:extLst>
      <p:ext uri="{BB962C8B-B14F-4D97-AF65-F5344CB8AC3E}">
        <p14:creationId xmlns:p14="http://schemas.microsoft.com/office/powerpoint/2010/main" val="2035101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3" name="Freeform 17">
            <a:extLst>
              <a:ext uri="{FF2B5EF4-FFF2-40B4-BE49-F238E27FC236}">
                <a16:creationId xmlns:a16="http://schemas.microsoft.com/office/drawing/2014/main" id="{C8030CA3-4B39-AFC3-1D28-7368699EAD01}"/>
              </a:ext>
            </a:extLst>
          </p:cNvPr>
          <p:cNvSpPr/>
          <p:nvPr/>
        </p:nvSpPr>
        <p:spPr>
          <a:xfrm>
            <a:off x="9747250" y="2052504"/>
            <a:ext cx="304800" cy="3429000"/>
          </a:xfrm>
          <a:custGeom>
            <a:avLst/>
            <a:gdLst>
              <a:gd name="connsiteX0" fmla="*/ 0 w 304800"/>
              <a:gd name="connsiteY0" fmla="*/ 0 h 3429000"/>
              <a:gd name="connsiteX1" fmla="*/ 209550 w 304800"/>
              <a:gd name="connsiteY1" fmla="*/ 692150 h 3429000"/>
              <a:gd name="connsiteX2" fmla="*/ 298450 w 304800"/>
              <a:gd name="connsiteY2" fmla="*/ 1352550 h 3429000"/>
              <a:gd name="connsiteX3" fmla="*/ 171450 w 304800"/>
              <a:gd name="connsiteY3" fmla="*/ 2025650 h 3429000"/>
              <a:gd name="connsiteX4" fmla="*/ 88900 w 304800"/>
              <a:gd name="connsiteY4" fmla="*/ 2622550 h 3429000"/>
              <a:gd name="connsiteX5" fmla="*/ 114300 w 304800"/>
              <a:gd name="connsiteY5" fmla="*/ 3149600 h 3429000"/>
              <a:gd name="connsiteX6" fmla="*/ 165100 w 304800"/>
              <a:gd name="connsiteY6" fmla="*/ 3429000 h 3429000"/>
              <a:gd name="connsiteX7" fmla="*/ 165100 w 3048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3429000">
                <a:moveTo>
                  <a:pt x="0" y="0"/>
                </a:moveTo>
                <a:cubicBezTo>
                  <a:pt x="79904" y="233362"/>
                  <a:pt x="159808" y="466725"/>
                  <a:pt x="209550" y="692150"/>
                </a:cubicBezTo>
                <a:cubicBezTo>
                  <a:pt x="259292" y="917575"/>
                  <a:pt x="304800" y="1130300"/>
                  <a:pt x="298450" y="1352550"/>
                </a:cubicBezTo>
                <a:cubicBezTo>
                  <a:pt x="292100" y="1574800"/>
                  <a:pt x="206375" y="1813983"/>
                  <a:pt x="171450" y="2025650"/>
                </a:cubicBezTo>
                <a:cubicBezTo>
                  <a:pt x="136525" y="2237317"/>
                  <a:pt x="98425" y="2435225"/>
                  <a:pt x="88900" y="2622550"/>
                </a:cubicBezTo>
                <a:cubicBezTo>
                  <a:pt x="79375" y="2809875"/>
                  <a:pt x="101600" y="3015192"/>
                  <a:pt x="114300" y="3149600"/>
                </a:cubicBezTo>
                <a:cubicBezTo>
                  <a:pt x="127000" y="3284008"/>
                  <a:pt x="165100" y="3429000"/>
                  <a:pt x="165100" y="3429000"/>
                </a:cubicBezTo>
                <a:lnTo>
                  <a:pt x="165100" y="3429000"/>
                </a:ln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0976830D-3832-41B4-EC6A-755C5232589B}"/>
              </a:ext>
            </a:extLst>
          </p:cNvPr>
          <p:cNvSpPr/>
          <p:nvPr/>
        </p:nvSpPr>
        <p:spPr>
          <a:xfrm>
            <a:off x="5848350" y="1989004"/>
            <a:ext cx="3771900" cy="823383"/>
          </a:xfrm>
          <a:custGeom>
            <a:avLst/>
            <a:gdLst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486150 w 3771900"/>
              <a:gd name="connsiteY6" fmla="*/ 209550 h 823383"/>
              <a:gd name="connsiteX7" fmla="*/ 3644900 w 3771900"/>
              <a:gd name="connsiteY7" fmla="*/ 38100 h 823383"/>
              <a:gd name="connsiteX8" fmla="*/ 3771900 w 3771900"/>
              <a:gd name="connsiteY8" fmla="*/ 0 h 823383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200025 h 823383"/>
              <a:gd name="connsiteX7" fmla="*/ 3644900 w 3771900"/>
              <a:gd name="connsiteY7" fmla="*/ 38100 h 823383"/>
              <a:gd name="connsiteX8" fmla="*/ 3771900 w 3771900"/>
              <a:gd name="connsiteY8" fmla="*/ 0 h 823383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32317 h 838200"/>
              <a:gd name="connsiteX1" fmla="*/ 273050 w 3771900"/>
              <a:gd name="connsiteY1" fmla="*/ 522817 h 838200"/>
              <a:gd name="connsiteX2" fmla="*/ 895350 w 3771900"/>
              <a:gd name="connsiteY2" fmla="*/ 738717 h 838200"/>
              <a:gd name="connsiteX3" fmla="*/ 1593850 w 3771900"/>
              <a:gd name="connsiteY3" fmla="*/ 833967 h 838200"/>
              <a:gd name="connsiteX4" fmla="*/ 2374900 w 3771900"/>
              <a:gd name="connsiteY4" fmla="*/ 713317 h 838200"/>
              <a:gd name="connsiteX5" fmla="*/ 3003550 w 3771900"/>
              <a:gd name="connsiteY5" fmla="*/ 478367 h 838200"/>
              <a:gd name="connsiteX6" fmla="*/ 3302000 w 3771900"/>
              <a:gd name="connsiteY6" fmla="*/ 332317 h 838200"/>
              <a:gd name="connsiteX7" fmla="*/ 3644900 w 3771900"/>
              <a:gd name="connsiteY7" fmla="*/ 52917 h 838200"/>
              <a:gd name="connsiteX8" fmla="*/ 3771900 w 3771900"/>
              <a:gd name="connsiteY8" fmla="*/ 14817 h 838200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17900 w 3771900"/>
              <a:gd name="connsiteY7" fmla="*/ 82550 h 823383"/>
              <a:gd name="connsiteX8" fmla="*/ 3771900 w 3771900"/>
              <a:gd name="connsiteY8" fmla="*/ 0 h 823383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17900 w 3771900"/>
              <a:gd name="connsiteY7" fmla="*/ 82550 h 823383"/>
              <a:gd name="connsiteX8" fmla="*/ 3771900 w 3771900"/>
              <a:gd name="connsiteY8" fmla="*/ 0 h 823383"/>
              <a:gd name="connsiteX0" fmla="*/ 0 w 3771900"/>
              <a:gd name="connsiteY0" fmla="*/ 317500 h 823383"/>
              <a:gd name="connsiteX1" fmla="*/ 273050 w 3771900"/>
              <a:gd name="connsiteY1" fmla="*/ 508000 h 823383"/>
              <a:gd name="connsiteX2" fmla="*/ 895350 w 3771900"/>
              <a:gd name="connsiteY2" fmla="*/ 723900 h 823383"/>
              <a:gd name="connsiteX3" fmla="*/ 1593850 w 3771900"/>
              <a:gd name="connsiteY3" fmla="*/ 819150 h 823383"/>
              <a:gd name="connsiteX4" fmla="*/ 2374900 w 3771900"/>
              <a:gd name="connsiteY4" fmla="*/ 698500 h 823383"/>
              <a:gd name="connsiteX5" fmla="*/ 3003550 w 3771900"/>
              <a:gd name="connsiteY5" fmla="*/ 463550 h 823383"/>
              <a:gd name="connsiteX6" fmla="*/ 3302000 w 3771900"/>
              <a:gd name="connsiteY6" fmla="*/ 317500 h 823383"/>
              <a:gd name="connsiteX7" fmla="*/ 3584575 w 3771900"/>
              <a:gd name="connsiteY7" fmla="*/ 82550 h 823383"/>
              <a:gd name="connsiteX8" fmla="*/ 3771900 w 3771900"/>
              <a:gd name="connsiteY8" fmla="*/ 0 h 82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823383">
                <a:moveTo>
                  <a:pt x="0" y="317500"/>
                </a:moveTo>
                <a:cubicBezTo>
                  <a:pt x="61912" y="378883"/>
                  <a:pt x="123825" y="440267"/>
                  <a:pt x="273050" y="508000"/>
                </a:cubicBezTo>
                <a:cubicBezTo>
                  <a:pt x="422275" y="575733"/>
                  <a:pt x="675217" y="672042"/>
                  <a:pt x="895350" y="723900"/>
                </a:cubicBezTo>
                <a:cubicBezTo>
                  <a:pt x="1115483" y="775758"/>
                  <a:pt x="1347258" y="823383"/>
                  <a:pt x="1593850" y="819150"/>
                </a:cubicBezTo>
                <a:cubicBezTo>
                  <a:pt x="1840442" y="814917"/>
                  <a:pt x="2139950" y="757767"/>
                  <a:pt x="2374900" y="698500"/>
                </a:cubicBezTo>
                <a:cubicBezTo>
                  <a:pt x="2609850" y="639233"/>
                  <a:pt x="2849033" y="527050"/>
                  <a:pt x="3003550" y="463550"/>
                </a:cubicBezTo>
                <a:cubicBezTo>
                  <a:pt x="3158067" y="400050"/>
                  <a:pt x="3205163" y="381000"/>
                  <a:pt x="3302000" y="317500"/>
                </a:cubicBezTo>
                <a:cubicBezTo>
                  <a:pt x="3398837" y="254000"/>
                  <a:pt x="3468158" y="119592"/>
                  <a:pt x="3584575" y="82550"/>
                </a:cubicBezTo>
                <a:lnTo>
                  <a:pt x="3771900" y="0"/>
                </a:ln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B0AD3C4B-E1F5-8D6A-1BC5-B53445262C15}"/>
              </a:ext>
            </a:extLst>
          </p:cNvPr>
          <p:cNvSpPr/>
          <p:nvPr/>
        </p:nvSpPr>
        <p:spPr>
          <a:xfrm>
            <a:off x="5852583" y="1322254"/>
            <a:ext cx="186267" cy="825500"/>
          </a:xfrm>
          <a:custGeom>
            <a:avLst/>
            <a:gdLst>
              <a:gd name="connsiteX0" fmla="*/ 186267 w 186267"/>
              <a:gd name="connsiteY0" fmla="*/ 0 h 825500"/>
              <a:gd name="connsiteX1" fmla="*/ 52917 w 186267"/>
              <a:gd name="connsiteY1" fmla="*/ 177800 h 825500"/>
              <a:gd name="connsiteX2" fmla="*/ 14817 w 186267"/>
              <a:gd name="connsiteY2" fmla="*/ 495300 h 825500"/>
              <a:gd name="connsiteX3" fmla="*/ 141817 w 186267"/>
              <a:gd name="connsiteY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7" h="825500">
                <a:moveTo>
                  <a:pt x="186267" y="0"/>
                </a:moveTo>
                <a:cubicBezTo>
                  <a:pt x="133879" y="47625"/>
                  <a:pt x="81492" y="95250"/>
                  <a:pt x="52917" y="177800"/>
                </a:cubicBezTo>
                <a:cubicBezTo>
                  <a:pt x="24342" y="260350"/>
                  <a:pt x="0" y="387350"/>
                  <a:pt x="14817" y="495300"/>
                </a:cubicBezTo>
                <a:cubicBezTo>
                  <a:pt x="29634" y="603250"/>
                  <a:pt x="141817" y="825500"/>
                  <a:pt x="141817" y="8255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1FF755B-38AA-0E58-C609-A005A4052890}"/>
              </a:ext>
            </a:extLst>
          </p:cNvPr>
          <p:cNvSpPr/>
          <p:nvPr/>
        </p:nvSpPr>
        <p:spPr>
          <a:xfrm>
            <a:off x="6165850" y="1328604"/>
            <a:ext cx="933450" cy="117475"/>
          </a:xfrm>
          <a:custGeom>
            <a:avLst/>
            <a:gdLst>
              <a:gd name="connsiteX0" fmla="*/ 0 w 933450"/>
              <a:gd name="connsiteY0" fmla="*/ 0 h 117475"/>
              <a:gd name="connsiteX1" fmla="*/ 425450 w 933450"/>
              <a:gd name="connsiteY1" fmla="*/ 101600 h 117475"/>
              <a:gd name="connsiteX2" fmla="*/ 933450 w 933450"/>
              <a:gd name="connsiteY2" fmla="*/ 952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17475">
                <a:moveTo>
                  <a:pt x="0" y="0"/>
                </a:moveTo>
                <a:cubicBezTo>
                  <a:pt x="134937" y="42862"/>
                  <a:pt x="269875" y="85725"/>
                  <a:pt x="425450" y="101600"/>
                </a:cubicBezTo>
                <a:cubicBezTo>
                  <a:pt x="581025" y="117475"/>
                  <a:pt x="866775" y="86783"/>
                  <a:pt x="933450" y="9525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99A87738-937E-031F-6D1D-4C9FE4E4A441}"/>
              </a:ext>
            </a:extLst>
          </p:cNvPr>
          <p:cNvSpPr/>
          <p:nvPr/>
        </p:nvSpPr>
        <p:spPr>
          <a:xfrm>
            <a:off x="6153150" y="1019571"/>
            <a:ext cx="1009650" cy="328083"/>
          </a:xfrm>
          <a:custGeom>
            <a:avLst/>
            <a:gdLst>
              <a:gd name="connsiteX0" fmla="*/ 1009650 w 1009650"/>
              <a:gd name="connsiteY0" fmla="*/ 328083 h 328083"/>
              <a:gd name="connsiteX1" fmla="*/ 679450 w 1009650"/>
              <a:gd name="connsiteY1" fmla="*/ 48683 h 328083"/>
              <a:gd name="connsiteX2" fmla="*/ 273050 w 1009650"/>
              <a:gd name="connsiteY2" fmla="*/ 35983 h 328083"/>
              <a:gd name="connsiteX3" fmla="*/ 0 w 1009650"/>
              <a:gd name="connsiteY3" fmla="*/ 201083 h 32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328083">
                <a:moveTo>
                  <a:pt x="1009650" y="328083"/>
                </a:moveTo>
                <a:cubicBezTo>
                  <a:pt x="905933" y="212724"/>
                  <a:pt x="802217" y="97366"/>
                  <a:pt x="679450" y="48683"/>
                </a:cubicBezTo>
                <a:cubicBezTo>
                  <a:pt x="556683" y="0"/>
                  <a:pt x="386292" y="10583"/>
                  <a:pt x="273050" y="35983"/>
                </a:cubicBezTo>
                <a:cubicBezTo>
                  <a:pt x="159808" y="61383"/>
                  <a:pt x="0" y="201083"/>
                  <a:pt x="0" y="201083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95E4EF8D-B3F2-47B5-B036-9D65A55B973E}"/>
              </a:ext>
            </a:extLst>
          </p:cNvPr>
          <p:cNvSpPr/>
          <p:nvPr/>
        </p:nvSpPr>
        <p:spPr>
          <a:xfrm>
            <a:off x="7035800" y="1455604"/>
            <a:ext cx="95250" cy="18415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8D3DEC6A-9634-3EDF-45B6-F0182AD70374}"/>
              </a:ext>
            </a:extLst>
          </p:cNvPr>
          <p:cNvSpPr/>
          <p:nvPr/>
        </p:nvSpPr>
        <p:spPr>
          <a:xfrm>
            <a:off x="7092950" y="1442904"/>
            <a:ext cx="107950" cy="209550"/>
          </a:xfrm>
          <a:custGeom>
            <a:avLst/>
            <a:gdLst>
              <a:gd name="connsiteX0" fmla="*/ 0 w 120650"/>
              <a:gd name="connsiteY0" fmla="*/ 171450 h 171450"/>
              <a:gd name="connsiteX1" fmla="*/ 101600 w 120650"/>
              <a:gd name="connsiteY1" fmla="*/ 114300 h 171450"/>
              <a:gd name="connsiteX2" fmla="*/ 114300 w 120650"/>
              <a:gd name="connsiteY2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171450">
                <a:moveTo>
                  <a:pt x="0" y="171450"/>
                </a:moveTo>
                <a:cubicBezTo>
                  <a:pt x="41275" y="157162"/>
                  <a:pt x="82550" y="142875"/>
                  <a:pt x="101600" y="114300"/>
                </a:cubicBezTo>
                <a:cubicBezTo>
                  <a:pt x="120650" y="85725"/>
                  <a:pt x="114300" y="0"/>
                  <a:pt x="11430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E5E896C3-2643-06C0-D723-2019A87EABEF}"/>
              </a:ext>
            </a:extLst>
          </p:cNvPr>
          <p:cNvSpPr/>
          <p:nvPr/>
        </p:nvSpPr>
        <p:spPr>
          <a:xfrm>
            <a:off x="7048500" y="1652454"/>
            <a:ext cx="679450" cy="139700"/>
          </a:xfrm>
          <a:custGeom>
            <a:avLst/>
            <a:gdLst>
              <a:gd name="connsiteX0" fmla="*/ 0 w 679450"/>
              <a:gd name="connsiteY0" fmla="*/ 38100 h 139700"/>
              <a:gd name="connsiteX1" fmla="*/ 361950 w 679450"/>
              <a:gd name="connsiteY1" fmla="*/ 133350 h 139700"/>
              <a:gd name="connsiteX2" fmla="*/ 679450 w 6794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" h="139700">
                <a:moveTo>
                  <a:pt x="0" y="38100"/>
                </a:moveTo>
                <a:cubicBezTo>
                  <a:pt x="124354" y="88900"/>
                  <a:pt x="248708" y="139700"/>
                  <a:pt x="361950" y="133350"/>
                </a:cubicBezTo>
                <a:cubicBezTo>
                  <a:pt x="475192" y="127000"/>
                  <a:pt x="679450" y="0"/>
                  <a:pt x="6794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B3A88943-0848-B211-9EBC-1967D9EECB1B}"/>
              </a:ext>
            </a:extLst>
          </p:cNvPr>
          <p:cNvSpPr/>
          <p:nvPr/>
        </p:nvSpPr>
        <p:spPr>
          <a:xfrm rot="178423">
            <a:off x="7092020" y="1565969"/>
            <a:ext cx="636655" cy="103068"/>
          </a:xfrm>
          <a:custGeom>
            <a:avLst/>
            <a:gdLst>
              <a:gd name="connsiteX0" fmla="*/ 0 w 609600"/>
              <a:gd name="connsiteY0" fmla="*/ 66675 h 66675"/>
              <a:gd name="connsiteX1" fmla="*/ 279400 w 609600"/>
              <a:gd name="connsiteY1" fmla="*/ 9525 h 66675"/>
              <a:gd name="connsiteX2" fmla="*/ 609600 w 609600"/>
              <a:gd name="connsiteY2" fmla="*/ 952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6675">
                <a:moveTo>
                  <a:pt x="0" y="66675"/>
                </a:moveTo>
                <a:cubicBezTo>
                  <a:pt x="88900" y="42862"/>
                  <a:pt x="177800" y="19050"/>
                  <a:pt x="279400" y="9525"/>
                </a:cubicBezTo>
                <a:cubicBezTo>
                  <a:pt x="381000" y="0"/>
                  <a:pt x="609600" y="9525"/>
                  <a:pt x="609600" y="9525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47381610-C385-CF61-448A-F53007DE4E4B}"/>
              </a:ext>
            </a:extLst>
          </p:cNvPr>
          <p:cNvSpPr/>
          <p:nvPr/>
        </p:nvSpPr>
        <p:spPr>
          <a:xfrm rot="787807">
            <a:off x="5880841" y="2139344"/>
            <a:ext cx="168678" cy="149110"/>
          </a:xfrm>
          <a:custGeom>
            <a:avLst/>
            <a:gdLst>
              <a:gd name="connsiteX0" fmla="*/ 83608 w 83608"/>
              <a:gd name="connsiteY0" fmla="*/ 0 h 127000"/>
              <a:gd name="connsiteX1" fmla="*/ 13758 w 83608"/>
              <a:gd name="connsiteY1" fmla="*/ 57150 h 127000"/>
              <a:gd name="connsiteX2" fmla="*/ 1058 w 83608"/>
              <a:gd name="connsiteY2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08" h="127000">
                <a:moveTo>
                  <a:pt x="83608" y="0"/>
                </a:moveTo>
                <a:cubicBezTo>
                  <a:pt x="55562" y="17991"/>
                  <a:pt x="27516" y="35983"/>
                  <a:pt x="13758" y="57150"/>
                </a:cubicBezTo>
                <a:cubicBezTo>
                  <a:pt x="0" y="78317"/>
                  <a:pt x="1058" y="127000"/>
                  <a:pt x="1058" y="1270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Antioch (12:25-13:52)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3395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transition in Luke’s historical record between Acts 12 and Acts 13.</a:t>
            </a:r>
          </a:p>
          <a:p>
            <a:r>
              <a:rPr lang="en-US" dirty="0"/>
              <a:t>Some important facts about Paul’s First Missionary Journey:</a:t>
            </a:r>
          </a:p>
          <a:p>
            <a:pPr lvl="1"/>
            <a:r>
              <a:rPr lang="en-US" dirty="0"/>
              <a:t>From verse </a:t>
            </a:r>
            <a:r>
              <a:rPr lang="en-US" u="sng" dirty="0"/>
              <a:t>13:1</a:t>
            </a:r>
            <a:r>
              <a:rPr lang="en-US" dirty="0"/>
              <a:t> thru </a:t>
            </a:r>
            <a:r>
              <a:rPr lang="en-US" u="sng" dirty="0"/>
              <a:t>14:28</a:t>
            </a:r>
            <a:r>
              <a:rPr lang="en-US" dirty="0"/>
              <a:t>	Approx. Dates: </a:t>
            </a:r>
            <a:r>
              <a:rPr lang="en-US" u="sng" dirty="0"/>
              <a:t>47-49 A.D.</a:t>
            </a:r>
          </a:p>
          <a:p>
            <a:pPr lvl="1"/>
            <a:r>
              <a:rPr lang="en-US" dirty="0"/>
              <a:t>Travel Companions: Paul, Barnabas, John Mark (before returning in 13:13)</a:t>
            </a:r>
          </a:p>
          <a:p>
            <a:pPr lvl="1"/>
            <a:r>
              <a:rPr lang="en-US" dirty="0"/>
              <a:t>Sent forth from the church in Antioch; Traveled thru Cyprus and parts of Asia Minor</a:t>
            </a:r>
          </a:p>
          <a:p>
            <a:r>
              <a:rPr lang="en-US" dirty="0"/>
              <a:t>The church in Antioch was a thriving hub of activity and leadership (12:25-13:3).</a:t>
            </a:r>
          </a:p>
          <a:p>
            <a:pPr lvl="1"/>
            <a:r>
              <a:rPr lang="en-US" dirty="0"/>
              <a:t>Impartiality in the Lord’s church is possible and required!</a:t>
            </a:r>
          </a:p>
          <a:p>
            <a:pPr lvl="1"/>
            <a:r>
              <a:rPr lang="en-US" dirty="0"/>
              <a:t>The “laying on of hands” in the New Testament had various meanings/purposes.</a:t>
            </a:r>
          </a:p>
          <a:p>
            <a:r>
              <a:rPr lang="en-US" dirty="0"/>
              <a:t>Paul and his companions traveled through and preached in Cyprus (13:4-12).</a:t>
            </a:r>
          </a:p>
        </p:txBody>
      </p:sp>
    </p:spTree>
    <p:extLst>
      <p:ext uri="{BB962C8B-B14F-4D97-AF65-F5344CB8AC3E}">
        <p14:creationId xmlns:p14="http://schemas.microsoft.com/office/powerpoint/2010/main" val="4054109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Antioch (12:25-13:52)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a transition in Luke’s historical record between Acts 12 and Acts 13.</a:t>
            </a:r>
          </a:p>
          <a:p>
            <a:r>
              <a:rPr lang="en-US" dirty="0"/>
              <a:t>Some important facts about Paul’s First Missionary Journey:</a:t>
            </a:r>
          </a:p>
          <a:p>
            <a:pPr lvl="1"/>
            <a:r>
              <a:rPr lang="en-US" dirty="0"/>
              <a:t>From verse </a:t>
            </a:r>
            <a:r>
              <a:rPr lang="en-US" u="sng" dirty="0"/>
              <a:t>13:1</a:t>
            </a:r>
            <a:r>
              <a:rPr lang="en-US" dirty="0"/>
              <a:t> thru </a:t>
            </a:r>
            <a:r>
              <a:rPr lang="en-US" u="sng" dirty="0"/>
              <a:t>14:28</a:t>
            </a:r>
            <a:r>
              <a:rPr lang="en-US" dirty="0"/>
              <a:t>	Approx. Dates: </a:t>
            </a:r>
            <a:r>
              <a:rPr lang="en-US" u="sng" dirty="0"/>
              <a:t>47-49 A.D.</a:t>
            </a:r>
          </a:p>
          <a:p>
            <a:pPr lvl="1"/>
            <a:r>
              <a:rPr lang="en-US" dirty="0"/>
              <a:t>Travel Companions: Paul, Barnabas, John Mark (before returning in 13:13)</a:t>
            </a:r>
          </a:p>
          <a:p>
            <a:pPr lvl="1"/>
            <a:r>
              <a:rPr lang="en-US" dirty="0"/>
              <a:t>Sent forth from the church in Antioch; Traveled thru Cyprus and parts of Asia Minor</a:t>
            </a:r>
          </a:p>
          <a:p>
            <a:r>
              <a:rPr lang="en-US" dirty="0"/>
              <a:t>The church in Antioch was a thriving hub of activity and leadership (12:25-13:3).</a:t>
            </a:r>
          </a:p>
          <a:p>
            <a:pPr lvl="1"/>
            <a:r>
              <a:rPr lang="en-US" dirty="0"/>
              <a:t>Impartiality in the Lord’s church is possible and required!</a:t>
            </a:r>
          </a:p>
          <a:p>
            <a:pPr lvl="1"/>
            <a:r>
              <a:rPr lang="en-US" dirty="0"/>
              <a:t>The “laying on of hands” in the New Testament had various meanings/purposes.</a:t>
            </a:r>
          </a:p>
          <a:p>
            <a:r>
              <a:rPr lang="en-US" dirty="0"/>
              <a:t>Paul and his companions traveled through and preached in Cyprus (13:4-12).</a:t>
            </a:r>
          </a:p>
          <a:p>
            <a:pPr lvl="1"/>
            <a:r>
              <a:rPr lang="en-US" dirty="0"/>
              <a:t>They met two very different men in </a:t>
            </a:r>
            <a:r>
              <a:rPr lang="en-US" dirty="0" err="1"/>
              <a:t>Paphos</a:t>
            </a:r>
            <a:r>
              <a:rPr lang="en-US" dirty="0"/>
              <a:t>: Bar-Jesus/</a:t>
            </a:r>
            <a:r>
              <a:rPr lang="en-US" dirty="0" err="1"/>
              <a:t>Elymas</a:t>
            </a:r>
            <a:r>
              <a:rPr lang="en-US" dirty="0"/>
              <a:t> and </a:t>
            </a:r>
            <a:r>
              <a:rPr lang="en-US" dirty="0" err="1"/>
              <a:t>Sergius</a:t>
            </a:r>
            <a:r>
              <a:rPr lang="en-US" dirty="0"/>
              <a:t> Paulus.</a:t>
            </a:r>
          </a:p>
          <a:p>
            <a:pPr lvl="1"/>
            <a:r>
              <a:rPr lang="en-US" dirty="0"/>
              <a:t>These two very different men had two very different effects from the gospel.</a:t>
            </a:r>
          </a:p>
        </p:txBody>
      </p:sp>
    </p:spTree>
    <p:extLst>
      <p:ext uri="{BB962C8B-B14F-4D97-AF65-F5344CB8AC3E}">
        <p14:creationId xmlns:p14="http://schemas.microsoft.com/office/powerpoint/2010/main" val="18422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Antioch (12:25-13:52)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preached a message of hope to Jews &amp; Gentiles in Antioch in Pisidia (13:13-41).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Antioch to Antioch (12:25-13:52)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771152" cy="4886222"/>
          </a:xfrm>
        </p:spPr>
        <p:txBody>
          <a:bodyPr>
            <a:normAutofit/>
          </a:bodyPr>
          <a:lstStyle/>
          <a:p>
            <a:r>
              <a:rPr lang="en-US" dirty="0"/>
              <a:t>Paul preached a message of hope to Jews &amp; Gentiles in Antioch in Pisidia (13:13-41).</a:t>
            </a:r>
          </a:p>
          <a:p>
            <a:pPr lvl="1"/>
            <a:r>
              <a:rPr lang="en-US" dirty="0"/>
              <a:t>God made a promise to Israel to give them the land of Canaan (13:16-19).</a:t>
            </a:r>
          </a:p>
          <a:p>
            <a:pPr lvl="1"/>
            <a:r>
              <a:rPr lang="en-US" dirty="0"/>
              <a:t>God made a promise to David to give a Savior from his lineage (13:20-25).</a:t>
            </a:r>
          </a:p>
          <a:p>
            <a:pPr lvl="1"/>
            <a:r>
              <a:rPr lang="en-US" dirty="0"/>
              <a:t>God made a promise to the fathers that the Christ would conquer death (13:26-37).</a:t>
            </a:r>
          </a:p>
          <a:p>
            <a:pPr lvl="1"/>
            <a:r>
              <a:rPr lang="en-US" dirty="0"/>
              <a:t>God made a promise to all of forgiveness &amp; justification for obeying Him (13:38-41).</a:t>
            </a:r>
          </a:p>
          <a:p>
            <a:r>
              <a:rPr lang="en-US" dirty="0"/>
              <a:t>The gospel brought mixed responses in Antioch in Pisidia (13:42-52).</a:t>
            </a:r>
          </a:p>
          <a:p>
            <a:pPr lvl="1"/>
            <a:r>
              <a:rPr lang="en-US" dirty="0"/>
              <a:t>It is possible for one to “fall from grace” (cf. Gal. 5:4); therefore, it is of critical importance to urge Christians to “continue in the grace of God” (13:43) and not fall.</a:t>
            </a:r>
          </a:p>
          <a:p>
            <a:pPr lvl="1"/>
            <a:r>
              <a:rPr lang="en-US" dirty="0"/>
              <a:t>Being predestined unconditionally to salvation is not taught anywhere in Scripture!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Paul’s First Missionary Journey: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From Iconium Back to Antioch (14:1-28)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and Barnabas preached the gospel in the city of Iconium in Galatia (14:1-7).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312X_Paul's 1st Journey-Base copy.jpg">
            <a:extLst>
              <a:ext uri="{FF2B5EF4-FFF2-40B4-BE49-F238E27FC236}">
                <a16:creationId xmlns:a16="http://schemas.microsoft.com/office/drawing/2014/main" id="{7E612DC7-75EC-EFEB-33A0-608A1F802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4608"/>
            <a:ext cx="9144000" cy="6254496"/>
          </a:xfrm>
          <a:prstGeom prst="rect">
            <a:avLst/>
          </a:prstGeom>
        </p:spPr>
      </p:pic>
      <p:sp>
        <p:nvSpPr>
          <p:cNvPr id="24" name="Freeform 18">
            <a:extLst>
              <a:ext uri="{FF2B5EF4-FFF2-40B4-BE49-F238E27FC236}">
                <a16:creationId xmlns:a16="http://schemas.microsoft.com/office/drawing/2014/main" id="{DEAD8FA9-B42F-E336-4BDE-0615F2BE8033}"/>
              </a:ext>
            </a:extLst>
          </p:cNvPr>
          <p:cNvSpPr/>
          <p:nvPr/>
        </p:nvSpPr>
        <p:spPr>
          <a:xfrm>
            <a:off x="8337550" y="2065204"/>
            <a:ext cx="1320800" cy="990600"/>
          </a:xfrm>
          <a:custGeom>
            <a:avLst/>
            <a:gdLst>
              <a:gd name="connsiteX0" fmla="*/ 1320800 w 1320800"/>
              <a:gd name="connsiteY0" fmla="*/ 0 h 990600"/>
              <a:gd name="connsiteX1" fmla="*/ 1187450 w 1320800"/>
              <a:gd name="connsiteY1" fmla="*/ 114300 h 990600"/>
              <a:gd name="connsiteX2" fmla="*/ 939800 w 1320800"/>
              <a:gd name="connsiteY2" fmla="*/ 387350 h 990600"/>
              <a:gd name="connsiteX3" fmla="*/ 527050 w 1320800"/>
              <a:gd name="connsiteY3" fmla="*/ 762000 h 990600"/>
              <a:gd name="connsiteX4" fmla="*/ 209550 w 1320800"/>
              <a:gd name="connsiteY4" fmla="*/ 933450 h 990600"/>
              <a:gd name="connsiteX5" fmla="*/ 0 w 1320800"/>
              <a:gd name="connsiteY5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800" h="990600">
                <a:moveTo>
                  <a:pt x="1320800" y="0"/>
                </a:moveTo>
                <a:cubicBezTo>
                  <a:pt x="1285875" y="24871"/>
                  <a:pt x="1250950" y="49742"/>
                  <a:pt x="1187450" y="114300"/>
                </a:cubicBezTo>
                <a:cubicBezTo>
                  <a:pt x="1123950" y="178858"/>
                  <a:pt x="1049867" y="279400"/>
                  <a:pt x="939800" y="387350"/>
                </a:cubicBezTo>
                <a:cubicBezTo>
                  <a:pt x="829733" y="495300"/>
                  <a:pt x="648758" y="670983"/>
                  <a:pt x="527050" y="762000"/>
                </a:cubicBezTo>
                <a:cubicBezTo>
                  <a:pt x="405342" y="853017"/>
                  <a:pt x="297392" y="895350"/>
                  <a:pt x="209550" y="933450"/>
                </a:cubicBezTo>
                <a:cubicBezTo>
                  <a:pt x="121708" y="971550"/>
                  <a:pt x="0" y="990600"/>
                  <a:pt x="0" y="9906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56051A70-E013-471D-C17A-4703572429A8}"/>
              </a:ext>
            </a:extLst>
          </p:cNvPr>
          <p:cNvSpPr/>
          <p:nvPr/>
        </p:nvSpPr>
        <p:spPr>
          <a:xfrm>
            <a:off x="7651750" y="3112954"/>
            <a:ext cx="552450" cy="520700"/>
          </a:xfrm>
          <a:custGeom>
            <a:avLst/>
            <a:gdLst>
              <a:gd name="connsiteX0" fmla="*/ 552450 w 552450"/>
              <a:gd name="connsiteY0" fmla="*/ 0 h 520700"/>
              <a:gd name="connsiteX1" fmla="*/ 266700 w 552450"/>
              <a:gd name="connsiteY1" fmla="*/ 241300 h 520700"/>
              <a:gd name="connsiteX2" fmla="*/ 0 w 552450"/>
              <a:gd name="connsiteY2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20700">
                <a:moveTo>
                  <a:pt x="552450" y="0"/>
                </a:moveTo>
                <a:cubicBezTo>
                  <a:pt x="455612" y="77258"/>
                  <a:pt x="358775" y="154517"/>
                  <a:pt x="266700" y="241300"/>
                </a:cubicBezTo>
                <a:cubicBezTo>
                  <a:pt x="174625" y="328083"/>
                  <a:pt x="0" y="520700"/>
                  <a:pt x="0" y="52070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1">
            <a:extLst>
              <a:ext uri="{FF2B5EF4-FFF2-40B4-BE49-F238E27FC236}">
                <a16:creationId xmlns:a16="http://schemas.microsoft.com/office/drawing/2014/main" id="{B77989D2-5361-5B9F-97B6-25E0DC9090FA}"/>
              </a:ext>
            </a:extLst>
          </p:cNvPr>
          <p:cNvSpPr/>
          <p:nvPr/>
        </p:nvSpPr>
        <p:spPr>
          <a:xfrm>
            <a:off x="6051550" y="2249354"/>
            <a:ext cx="1517650" cy="1435100"/>
          </a:xfrm>
          <a:custGeom>
            <a:avLst/>
            <a:gdLst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25058 w 1525058"/>
              <a:gd name="connsiteY0" fmla="*/ 1435100 h 1435100"/>
              <a:gd name="connsiteX1" fmla="*/ 604308 w 1525058"/>
              <a:gd name="connsiteY1" fmla="*/ 1047750 h 1435100"/>
              <a:gd name="connsiteX2" fmla="*/ 7408 w 1525058"/>
              <a:gd name="connsiteY2" fmla="*/ 0 h 1435100"/>
              <a:gd name="connsiteX0" fmla="*/ 1517650 w 1517650"/>
              <a:gd name="connsiteY0" fmla="*/ 1435100 h 1435100"/>
              <a:gd name="connsiteX1" fmla="*/ 596900 w 1517650"/>
              <a:gd name="connsiteY1" fmla="*/ 1047750 h 1435100"/>
              <a:gd name="connsiteX2" fmla="*/ 0 w 1517650"/>
              <a:gd name="connsiteY2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650" h="1435100">
                <a:moveTo>
                  <a:pt x="1517650" y="1435100"/>
                </a:moveTo>
                <a:cubicBezTo>
                  <a:pt x="1183746" y="1361016"/>
                  <a:pt x="945092" y="1305983"/>
                  <a:pt x="596900" y="1047750"/>
                </a:cubicBezTo>
                <a:cubicBezTo>
                  <a:pt x="248708" y="789517"/>
                  <a:pt x="81492" y="365125"/>
                  <a:pt x="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CC6B558-FA39-E46D-E544-0BD340EA072A}"/>
              </a:ext>
            </a:extLst>
          </p:cNvPr>
          <p:cNvSpPr/>
          <p:nvPr/>
        </p:nvSpPr>
        <p:spPr>
          <a:xfrm>
            <a:off x="6007100" y="1366703"/>
            <a:ext cx="158750" cy="755651"/>
          </a:xfrm>
          <a:custGeom>
            <a:avLst/>
            <a:gdLst>
              <a:gd name="connsiteX0" fmla="*/ 0 w 266700"/>
              <a:gd name="connsiteY0" fmla="*/ 857250 h 876300"/>
              <a:gd name="connsiteX1" fmla="*/ 133350 w 266700"/>
              <a:gd name="connsiteY1" fmla="*/ 819150 h 876300"/>
              <a:gd name="connsiteX2" fmla="*/ 247650 w 266700"/>
              <a:gd name="connsiteY2" fmla="*/ 514350 h 876300"/>
              <a:gd name="connsiteX3" fmla="*/ 247650 w 266700"/>
              <a:gd name="connsiteY3" fmla="*/ 158750 h 876300"/>
              <a:gd name="connsiteX4" fmla="*/ 209550 w 266700"/>
              <a:gd name="connsiteY4" fmla="*/ 0 h 876300"/>
              <a:gd name="connsiteX0" fmla="*/ 0 w 266700"/>
              <a:gd name="connsiteY0" fmla="*/ 857250 h 866775"/>
              <a:gd name="connsiteX1" fmla="*/ 133350 w 266700"/>
              <a:gd name="connsiteY1" fmla="*/ 774700 h 866775"/>
              <a:gd name="connsiteX2" fmla="*/ 247650 w 266700"/>
              <a:gd name="connsiteY2" fmla="*/ 514350 h 866775"/>
              <a:gd name="connsiteX3" fmla="*/ 247650 w 266700"/>
              <a:gd name="connsiteY3" fmla="*/ 158750 h 866775"/>
              <a:gd name="connsiteX4" fmla="*/ 209550 w 266700"/>
              <a:gd name="connsiteY4" fmla="*/ 0 h 866775"/>
              <a:gd name="connsiteX0" fmla="*/ 0 w 266700"/>
              <a:gd name="connsiteY0" fmla="*/ 857250 h 857250"/>
              <a:gd name="connsiteX1" fmla="*/ 133350 w 266700"/>
              <a:gd name="connsiteY1" fmla="*/ 774700 h 857250"/>
              <a:gd name="connsiteX2" fmla="*/ 247650 w 266700"/>
              <a:gd name="connsiteY2" fmla="*/ 514350 h 857250"/>
              <a:gd name="connsiteX3" fmla="*/ 247650 w 266700"/>
              <a:gd name="connsiteY3" fmla="*/ 158750 h 857250"/>
              <a:gd name="connsiteX4" fmla="*/ 209550 w 26670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" h="857250">
                <a:moveTo>
                  <a:pt x="0" y="857250"/>
                </a:moveTo>
                <a:cubicBezTo>
                  <a:pt x="55562" y="838200"/>
                  <a:pt x="92075" y="831850"/>
                  <a:pt x="133350" y="774700"/>
                </a:cubicBezTo>
                <a:cubicBezTo>
                  <a:pt x="174625" y="717550"/>
                  <a:pt x="228600" y="617008"/>
                  <a:pt x="247650" y="514350"/>
                </a:cubicBezTo>
                <a:cubicBezTo>
                  <a:pt x="266700" y="411692"/>
                  <a:pt x="254000" y="244475"/>
                  <a:pt x="247650" y="158750"/>
                </a:cubicBezTo>
                <a:cubicBezTo>
                  <a:pt x="241300" y="73025"/>
                  <a:pt x="209550" y="0"/>
                  <a:pt x="209550" y="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41FF755B-38AA-0E58-C609-A005A4052890}"/>
              </a:ext>
            </a:extLst>
          </p:cNvPr>
          <p:cNvSpPr/>
          <p:nvPr/>
        </p:nvSpPr>
        <p:spPr>
          <a:xfrm>
            <a:off x="6165850" y="1328604"/>
            <a:ext cx="933450" cy="117475"/>
          </a:xfrm>
          <a:custGeom>
            <a:avLst/>
            <a:gdLst>
              <a:gd name="connsiteX0" fmla="*/ 0 w 933450"/>
              <a:gd name="connsiteY0" fmla="*/ 0 h 117475"/>
              <a:gd name="connsiteX1" fmla="*/ 425450 w 933450"/>
              <a:gd name="connsiteY1" fmla="*/ 101600 h 117475"/>
              <a:gd name="connsiteX2" fmla="*/ 933450 w 933450"/>
              <a:gd name="connsiteY2" fmla="*/ 952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117475">
                <a:moveTo>
                  <a:pt x="0" y="0"/>
                </a:moveTo>
                <a:cubicBezTo>
                  <a:pt x="134937" y="42862"/>
                  <a:pt x="269875" y="85725"/>
                  <a:pt x="425450" y="101600"/>
                </a:cubicBezTo>
                <a:cubicBezTo>
                  <a:pt x="581025" y="117475"/>
                  <a:pt x="866775" y="86783"/>
                  <a:pt x="933450" y="95250"/>
                </a:cubicBezTo>
              </a:path>
            </a:pathLst>
          </a:custGeom>
          <a:ln w="41910" cap="flat" cmpd="sng" algn="ctr">
            <a:solidFill>
              <a:srgbClr val="FF0000">
                <a:alpha val="65000"/>
              </a:srgbClr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942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Paul’s First Missionary Journey: From Antioch to Antioch (12:25-13:52)</vt:lpstr>
      <vt:lpstr>PowerPoint Presentation</vt:lpstr>
      <vt:lpstr>Paul’s First Missionary Journey: From Antioch to Antioch (12:25-13:52)</vt:lpstr>
      <vt:lpstr>Paul’s First Missionary Journey: From Antioch to Antioch (12:25-13:52)</vt:lpstr>
      <vt:lpstr>PowerPoint Presentation</vt:lpstr>
      <vt:lpstr>Paul’s First Missionary Journey: From Antioch to Antioch (12:25-13:52)</vt:lpstr>
      <vt:lpstr>Paul’s First Missionary Journey: From Iconium Back to Antioch (14:1-28)</vt:lpstr>
      <vt:lpstr>PowerPoint Presentation</vt:lpstr>
      <vt:lpstr>Paul’s First Missionary Journey: From Iconium Back to Antioch (14:1-28)</vt:lpstr>
      <vt:lpstr>PowerPoint Presentation</vt:lpstr>
      <vt:lpstr>Paul’s First Missionary Journey: From Iconium Back to Antioch (14:1-28)</vt:lpstr>
      <vt:lpstr>Paul’s First Missionary Journey: From Iconium Back to Antioch (14:1-28)</vt:lpstr>
      <vt:lpstr>PowerPoint Presentation</vt:lpstr>
      <vt:lpstr>Paul’s First Missionary Journey: From Iconium Back to Antioch (14:1-28)</vt:lpstr>
      <vt:lpstr>PowerPoint Presentation</vt:lpstr>
      <vt:lpstr>Paul’s First Missionary Journey: From Iconium Back to Antioch (14:1-28)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2022-07-03T00:12:35Z</dcterms:created>
  <dcterms:modified xsi:type="dcterms:W3CDTF">2022-10-02T12:47:15Z</dcterms:modified>
</cp:coreProperties>
</file>