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2" r:id="rId4"/>
    <p:sldId id="300" r:id="rId5"/>
    <p:sldId id="293" r:id="rId6"/>
    <p:sldId id="301" r:id="rId7"/>
    <p:sldId id="302" r:id="rId8"/>
    <p:sldId id="303" r:id="rId9"/>
    <p:sldId id="304" r:id="rId10"/>
    <p:sldId id="305" r:id="rId11"/>
    <p:sldId id="306" r:id="rId12"/>
  </p:sldIdLst>
  <p:sldSz cx="12192000" cy="6858000"/>
  <p:notesSz cx="6858000" cy="9144000"/>
  <p:embeddedFontLst>
    <p:embeddedFont>
      <p:font typeface="Bahnschrift" panose="020B0502040204020203" pitchFamily="34" charset="0"/>
      <p:regular r:id="rId13"/>
      <p:bold r:id="rId14"/>
    </p:embeddedFont>
    <p:embeddedFont>
      <p:font typeface="Bahnschrift SemiBold SemiConden" panose="020B0502040204020203" pitchFamily="34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Eras Demi ITC" panose="020B0805030504020804" pitchFamily="3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C8C2E-C6CF-3251-BCB8-A92954521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DBC9BC-C787-9834-47B2-65E1BF417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092BD-9DA4-8B84-59E8-51B37CCAE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67AC3-1596-489B-000E-239DFA511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819D2-17F3-9E3C-598B-5BA10D67A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0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82263-0287-B6FE-C86F-EF28238F0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716363-B19E-1E0F-D035-59FE74CF1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1FEAB-F16A-DEC4-654E-E1B290EC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B3E0C-F74E-3FC0-83BC-0E09F84C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4DD63-B0FA-B794-A7E9-F1D9DEA84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8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70D56B-E3B9-829A-182C-F7275CD220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1C7D4C-AA6F-5401-41EF-34E7E511D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BEC01-B3D5-7B43-4D09-4B215A9E6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5DACF-2B09-1B99-49DF-92F3CF4C9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B8AE5-1CDD-7EF6-0E95-8F9F4269E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6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4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7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8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3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E434E-21CE-11DC-C4C4-E4FC76194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9B01A-1927-B844-0275-A290F0C7F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3B28C-0EEB-7639-9151-8894C9CB4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179C0-C522-9C4D-5B65-9628F3634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14EE6-DA51-2C76-81F6-4158B2F9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1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5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2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2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F4BCC-1442-A1A5-3EF8-BE14837AB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9D853-E487-3BFF-6B4D-B1CB615B8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409EC-7F40-23B7-50FF-030930F40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23812-05B8-8D98-36FC-68A5D8793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F162A-C2C2-0DA5-21D2-461BB3070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9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0A36D-7BDA-2855-EBD9-14E13C190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4CD16-6C3D-82CE-DC3D-AFDE96A40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2259C-3AA1-B7E8-DB49-C28C8CA70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8792A-7CFC-5FEB-FC67-B1486C252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D2558-5D97-D187-1E44-191C7A56D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DC999-E2E2-76B4-AC99-753FA559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8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9B389-FDE0-9967-2DA8-4CF8EA3B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BC9FE-34F5-EFA0-1C1A-5C66DD6E7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495762-0B1B-B5B2-C166-9080E7E9E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6FADCB-18EC-FDFD-3F91-21B80352B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DDDADF-4553-9AAE-9ED1-39FE8D08F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CCE629-FD5D-9220-3FC2-5BE40746E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D55F58-EEC5-54A8-05FE-F73AD4ED8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D1ECFB-F368-9D8F-B651-BE9129EF6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8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8852B-8E50-B245-D1F1-9D72B1825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923549-1078-0FFB-596A-436DFFCE2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23543-BD5E-0570-4360-953B82847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BE27C0-DADA-2103-0C73-C3A3A5D10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1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11A4AC-AEF5-F27C-0FD3-F35E81C77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E0527D-6A78-7FF4-25C0-0559FE505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A812B-B665-6A73-9DD6-FE74799BF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8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6A5A5-14EA-7605-75AD-5516D34C7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5EA41-877B-6CE0-9F9A-FA5498DF2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C9A9A-47F2-2000-CFB3-0E5D6D868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045A7-D7F6-FA01-2AAA-C961B0E29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595AA-94E6-90F5-D30F-663653F36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A362A-88B2-A760-5D4F-593AC5B73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9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6E243-A08F-21DB-1BDA-BD1715475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6FCE45-E72D-0695-C963-F7FAD90E74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17170C-CE83-5554-35BF-7EA621EE7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224F1-6D41-5BF6-769B-C778E5F6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168C7-C502-5168-1125-3418B5A68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BB523-8C03-501A-8737-BC242C837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2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E9C251-8A48-34A6-E3EF-282E59A7B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E0013-8A04-3110-96CF-19B337ACB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EFD46-9F28-2255-D3B5-380632993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66E06-7B30-4CB3-96C8-42257504B291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0F9E1-ED8E-EC8E-9B3C-D0C5AC138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6BED3-82FF-1E20-5AD3-2435029D7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0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C30AF-603D-4176-A5A1-A05D98E52F1C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0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29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BEF-40D0-4FE0-A03A-FA652EAB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12008"/>
            <a:ext cx="11863820" cy="13586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</a:rPr>
              <a:t>Chapters 13-19:</a:t>
            </a:r>
            <a:endParaRPr lang="en-US" sz="67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2C2B-537E-4FC3-9510-5668187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562100"/>
            <a:ext cx="11863820" cy="5183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Bahnschrift" panose="020B0502040204020203" pitchFamily="34" charset="0"/>
              </a:rPr>
              <a:t>Chapter 18: 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1-7: Duties of the Levites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8-32: Portion for the priests </a:t>
            </a:r>
          </a:p>
          <a:p>
            <a:r>
              <a:rPr lang="en-US" sz="3600" dirty="0">
                <a:solidFill>
                  <a:prstClr val="black"/>
                </a:solidFill>
                <a:latin typeface="Bahnschrift" panose="020B0502040204020203" pitchFamily="34" charset="0"/>
              </a:rPr>
              <a:t>That of holy offerings 8-14</a:t>
            </a:r>
          </a:p>
          <a:p>
            <a:r>
              <a:rPr lang="en-US" sz="3600" dirty="0">
                <a:solidFill>
                  <a:prstClr val="black"/>
                </a:solidFill>
                <a:latin typeface="Bahnschrift" panose="020B0502040204020203" pitchFamily="34" charset="0"/>
              </a:rPr>
              <a:t>First born offering 15-20</a:t>
            </a:r>
          </a:p>
          <a:p>
            <a:r>
              <a:rPr lang="en-US" sz="3600" dirty="0">
                <a:solidFill>
                  <a:prstClr val="black"/>
                </a:solidFill>
                <a:latin typeface="Bahnschrift" panose="020B0502040204020203" pitchFamily="34" charset="0"/>
              </a:rPr>
              <a:t>The tithe 21-24</a:t>
            </a:r>
          </a:p>
          <a:p>
            <a:r>
              <a:rPr lang="en-US" sz="3600" dirty="0">
                <a:solidFill>
                  <a:prstClr val="black"/>
                </a:solidFill>
                <a:latin typeface="Bahnschrift" panose="020B0502040204020203" pitchFamily="34" charset="0"/>
              </a:rPr>
              <a:t>Tithe of the tithe 25-32</a:t>
            </a:r>
            <a:endParaRPr lang="en-US" dirty="0">
              <a:latin typeface="Eras Demi ITC" panose="020B08050305040208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9828E-2389-A7A9-9401-A09E4F17F090}"/>
              </a:ext>
            </a:extLst>
          </p:cNvPr>
          <p:cNvSpPr txBox="1"/>
          <p:nvPr/>
        </p:nvSpPr>
        <p:spPr>
          <a:xfrm>
            <a:off x="7197505" y="-54318"/>
            <a:ext cx="48282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Punishment </a:t>
            </a:r>
            <a:r>
              <a:rPr lang="en-US" sz="5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  <a:ea typeface="+mj-ea"/>
                <a:cs typeface="+mj-cs"/>
              </a:rPr>
              <a:t>for</a:t>
            </a:r>
          </a:p>
          <a:p>
            <a:r>
              <a:rPr kumimoji="0" lang="en-US" sz="5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disobedience</a:t>
            </a:r>
          </a:p>
        </p:txBody>
      </p:sp>
    </p:spTree>
    <p:extLst>
      <p:ext uri="{BB962C8B-B14F-4D97-AF65-F5344CB8AC3E}">
        <p14:creationId xmlns:p14="http://schemas.microsoft.com/office/powerpoint/2010/main" val="161521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2C2B-537E-4FC3-9510-5668187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09" y="1581150"/>
            <a:ext cx="11849966" cy="5144964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4000" dirty="0">
                <a:latin typeface="Bahnschrift" panose="020B0502040204020203" pitchFamily="34" charset="0"/>
              </a:rPr>
              <a:t>Outline:</a:t>
            </a:r>
          </a:p>
          <a:p>
            <a:pPr marL="571500" lvl="1" indent="-571500">
              <a:buAutoNum type="romanUcPeriod" startAt="2"/>
            </a:pPr>
            <a:r>
              <a:rPr lang="en-US" sz="3200" dirty="0">
                <a:latin typeface="Bahnschrift" panose="020B0502040204020203" pitchFamily="34" charset="0"/>
              </a:rPr>
              <a:t>In chapters 10-12, the Israelites travel from the wilderness in Sinai to approach the promise land. </a:t>
            </a:r>
          </a:p>
          <a:p>
            <a:pPr marL="1028700" lvl="2" indent="-571500">
              <a:buFont typeface="+mj-lt"/>
              <a:buAutoNum type="alphaUcPeriod"/>
            </a:pPr>
            <a:r>
              <a:rPr lang="en-US" sz="2800" dirty="0">
                <a:latin typeface="Bahnschrift" panose="020B0502040204020203" pitchFamily="34" charset="0"/>
              </a:rPr>
              <a:t>The people complain about their food, God gives them quail.</a:t>
            </a:r>
          </a:p>
          <a:p>
            <a:pPr marL="1028700" lvl="2" indent="-571500">
              <a:buFont typeface="+mj-lt"/>
              <a:buAutoNum type="alphaUcPeriod"/>
            </a:pPr>
            <a:r>
              <a:rPr lang="en-US" sz="2800" dirty="0">
                <a:latin typeface="Bahnschrift" panose="020B0502040204020203" pitchFamily="34" charset="0"/>
              </a:rPr>
              <a:t>Because of their greed, He also sends them a plague. </a:t>
            </a:r>
          </a:p>
          <a:p>
            <a:pPr marL="1028700" lvl="2" indent="-571500">
              <a:buFont typeface="+mj-lt"/>
              <a:buAutoNum type="alphaUcPeriod"/>
            </a:pPr>
            <a:r>
              <a:rPr lang="en-US" sz="2800" dirty="0">
                <a:latin typeface="Bahnschrift" panose="020B0502040204020203" pitchFamily="34" charset="0"/>
              </a:rPr>
              <a:t>Miriam and Aaron learn a lesson about whom God places in leadership.</a:t>
            </a:r>
          </a:p>
          <a:p>
            <a:pPr marL="0" lvl="1" indent="0">
              <a:buNone/>
            </a:pPr>
            <a:endParaRPr lang="en-US" sz="3200" dirty="0">
              <a:latin typeface="Eras Demi ITC" panose="020B08050305040208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E6E73C9-C79E-EB2E-3C1D-A93B484E3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12008"/>
            <a:ext cx="11863820" cy="1358600"/>
          </a:xfrm>
        </p:spPr>
        <p:txBody>
          <a:bodyPr>
            <a:normAutofit fontScale="90000"/>
          </a:bodyPr>
          <a:lstStyle/>
          <a:p>
            <a:r>
              <a:rPr kumimoji="0" lang="en-US" sz="96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889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Numbers</a:t>
            </a:r>
            <a:endParaRPr lang="en-US" sz="96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66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BEF-40D0-4FE0-A03A-FA652EAB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12008"/>
            <a:ext cx="11863820" cy="13586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</a:rPr>
              <a:t>Chapters 10-12:</a:t>
            </a:r>
            <a:endParaRPr lang="en-US" sz="67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2C2B-537E-4FC3-9510-5668187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562100"/>
            <a:ext cx="11863820" cy="5183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Bahnschrift" panose="020B0502040204020203" pitchFamily="34" charset="0"/>
              </a:rPr>
              <a:t>Chapter 12: 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1-3: Miriam and Aaron murmur 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4-8: Miriam, Aaron, and Moses before the Lord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9-16: The anger of the Lord</a:t>
            </a:r>
          </a:p>
          <a:p>
            <a:pPr marL="0" indent="0">
              <a:buNone/>
            </a:pPr>
            <a:endParaRPr lang="en-US" sz="3200" dirty="0">
              <a:latin typeface="Bahnschrift" panose="020B0502040204020203" pitchFamily="34" charset="0"/>
            </a:endParaRPr>
          </a:p>
          <a:p>
            <a:pPr marL="457200" lvl="1" indent="0">
              <a:buNone/>
            </a:pPr>
            <a:endParaRPr lang="en-US" sz="3200" dirty="0">
              <a:latin typeface="Eras Demi ITC" panose="020B08050305040208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9828E-2389-A7A9-9401-A09E4F17F090}"/>
              </a:ext>
            </a:extLst>
          </p:cNvPr>
          <p:cNvSpPr txBox="1"/>
          <p:nvPr/>
        </p:nvSpPr>
        <p:spPr>
          <a:xfrm>
            <a:off x="7197505" y="-54318"/>
            <a:ext cx="48282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Journey to the</a:t>
            </a:r>
          </a:p>
          <a:p>
            <a:r>
              <a:rPr lang="en-US" sz="5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  <a:ea typeface="+mj-ea"/>
                <a:cs typeface="+mj-cs"/>
              </a:rPr>
              <a:t>promised land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27939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2C2B-537E-4FC3-9510-5668187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591504"/>
            <a:ext cx="11863820" cy="5154488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4000" dirty="0">
                <a:latin typeface="Bahnschrift" panose="020B0502040204020203" pitchFamily="34" charset="0"/>
              </a:rPr>
              <a:t>Outline:</a:t>
            </a:r>
          </a:p>
          <a:p>
            <a:pPr marL="571500" lvl="1" indent="-571500">
              <a:buAutoNum type="romanUcPeriod" startAt="3"/>
            </a:pPr>
            <a:r>
              <a:rPr lang="en-US" sz="3200" dirty="0">
                <a:latin typeface="Bahnschrift" panose="020B0502040204020203" pitchFamily="34" charset="0"/>
              </a:rPr>
              <a:t>In chapters 13-19, we see severe punishment for disobedience and unfaithfulness to God.</a:t>
            </a:r>
          </a:p>
          <a:p>
            <a:pPr marL="1028700" lvl="2" indent="-571500">
              <a:buFont typeface="+mj-lt"/>
              <a:buAutoNum type="alphaUcPeriod"/>
            </a:pPr>
            <a:r>
              <a:rPr lang="en-US" sz="2800" dirty="0">
                <a:latin typeface="Bahnschrift" panose="020B0502040204020203" pitchFamily="34" charset="0"/>
              </a:rPr>
              <a:t>Moses sends out 12 spies to perform reconnaissance on the promise land. </a:t>
            </a:r>
          </a:p>
          <a:p>
            <a:pPr marL="1028700" lvl="2" indent="-571500">
              <a:buFont typeface="+mj-lt"/>
              <a:buAutoNum type="alphaUcPeriod"/>
            </a:pPr>
            <a:r>
              <a:rPr lang="en-US" sz="2800" dirty="0">
                <a:latin typeface="Bahnschrift" panose="020B0502040204020203" pitchFamily="34" charset="0"/>
              </a:rPr>
              <a:t>The 12 spies return and only two of them bring good news. </a:t>
            </a:r>
          </a:p>
          <a:p>
            <a:pPr marL="1028700" lvl="2" indent="-571500">
              <a:buFont typeface="+mj-lt"/>
              <a:buAutoNum type="alphaUcPeriod"/>
            </a:pPr>
            <a:r>
              <a:rPr lang="en-US" sz="2800" dirty="0">
                <a:latin typeface="Bahnschrift" panose="020B0502040204020203" pitchFamily="34" charset="0"/>
              </a:rPr>
              <a:t>The people fear the occupants and rebel against taking the land. </a:t>
            </a:r>
          </a:p>
          <a:p>
            <a:pPr marL="1028700" lvl="2" indent="-571500">
              <a:buFont typeface="+mj-lt"/>
              <a:buAutoNum type="alphaUcPeriod"/>
            </a:pPr>
            <a:r>
              <a:rPr lang="en-US" sz="2800" dirty="0">
                <a:latin typeface="Bahnschrift" panose="020B0502040204020203" pitchFamily="34" charset="0"/>
              </a:rPr>
              <a:t>For this God punishes them and sends them into the wilderness for forty years to roam.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021AC1-C1F3-4FEA-464A-AB5B1EE48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12008"/>
            <a:ext cx="11863820" cy="1358600"/>
          </a:xfrm>
        </p:spPr>
        <p:txBody>
          <a:bodyPr>
            <a:normAutofit fontScale="90000"/>
          </a:bodyPr>
          <a:lstStyle/>
          <a:p>
            <a:r>
              <a:rPr kumimoji="0" lang="en-US" sz="96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889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Numbers</a:t>
            </a:r>
            <a:endParaRPr lang="en-US" sz="96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17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BEF-40D0-4FE0-A03A-FA652EAB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12008"/>
            <a:ext cx="11863820" cy="13586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</a:rPr>
              <a:t>Chapters 13-19:</a:t>
            </a:r>
            <a:endParaRPr lang="en-US" sz="67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2C2B-537E-4FC3-9510-5668187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562100"/>
            <a:ext cx="11863820" cy="5183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Bahnschrift" panose="020B0502040204020203" pitchFamily="34" charset="0"/>
              </a:rPr>
              <a:t>Chapter 13: 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1-24: Spies survey the land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25-29: Spies report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30-33: Caleb tries to offer a rebuttal</a:t>
            </a:r>
          </a:p>
          <a:p>
            <a:pPr marL="0" indent="0">
              <a:buNone/>
            </a:pPr>
            <a:endParaRPr lang="en-US" sz="3200" dirty="0">
              <a:latin typeface="Bahnschrift" panose="020B0502040204020203" pitchFamily="34" charset="0"/>
            </a:endParaRPr>
          </a:p>
          <a:p>
            <a:pPr marL="457200" lvl="1" indent="0">
              <a:buNone/>
            </a:pPr>
            <a:endParaRPr lang="en-US" sz="3200" dirty="0">
              <a:latin typeface="Eras Demi ITC" panose="020B08050305040208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9828E-2389-A7A9-9401-A09E4F17F090}"/>
              </a:ext>
            </a:extLst>
          </p:cNvPr>
          <p:cNvSpPr txBox="1"/>
          <p:nvPr/>
        </p:nvSpPr>
        <p:spPr>
          <a:xfrm>
            <a:off x="7197505" y="-54318"/>
            <a:ext cx="48282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Punishment </a:t>
            </a:r>
            <a:r>
              <a:rPr lang="en-US" sz="5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  <a:ea typeface="+mj-ea"/>
                <a:cs typeface="+mj-cs"/>
              </a:rPr>
              <a:t>for</a:t>
            </a:r>
          </a:p>
          <a:p>
            <a:r>
              <a:rPr kumimoji="0" lang="en-US" sz="5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disobedience</a:t>
            </a:r>
          </a:p>
        </p:txBody>
      </p:sp>
    </p:spTree>
    <p:extLst>
      <p:ext uri="{BB962C8B-B14F-4D97-AF65-F5344CB8AC3E}">
        <p14:creationId xmlns:p14="http://schemas.microsoft.com/office/powerpoint/2010/main" val="78671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BEF-40D0-4FE0-A03A-FA652EAB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12008"/>
            <a:ext cx="11863820" cy="13586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</a:rPr>
              <a:t>Chapters 13-19:</a:t>
            </a:r>
            <a:endParaRPr lang="en-US" sz="67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2C2B-537E-4FC3-9510-5668187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562100"/>
            <a:ext cx="11863820" cy="5183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Bahnschrift" panose="020B0502040204020203" pitchFamily="34" charset="0"/>
              </a:rPr>
              <a:t>Chapter 14: 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1-10: The people rebel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11-19: Moses pleads for the people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20-38: God Pardons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39-45: They tried anyway</a:t>
            </a:r>
          </a:p>
          <a:p>
            <a:pPr marL="0" indent="0">
              <a:buNone/>
            </a:pPr>
            <a:endParaRPr lang="en-US" sz="3200" dirty="0">
              <a:latin typeface="Bahnschrift" panose="020B0502040204020203" pitchFamily="34" charset="0"/>
            </a:endParaRPr>
          </a:p>
          <a:p>
            <a:pPr marL="457200" lvl="1" indent="0">
              <a:buNone/>
            </a:pPr>
            <a:endParaRPr lang="en-US" sz="3200" dirty="0">
              <a:latin typeface="Eras Demi ITC" panose="020B08050305040208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9828E-2389-A7A9-9401-A09E4F17F090}"/>
              </a:ext>
            </a:extLst>
          </p:cNvPr>
          <p:cNvSpPr txBox="1"/>
          <p:nvPr/>
        </p:nvSpPr>
        <p:spPr>
          <a:xfrm>
            <a:off x="7197505" y="-54318"/>
            <a:ext cx="48282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Punishment </a:t>
            </a:r>
            <a:r>
              <a:rPr lang="en-US" sz="5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  <a:ea typeface="+mj-ea"/>
                <a:cs typeface="+mj-cs"/>
              </a:rPr>
              <a:t>for</a:t>
            </a:r>
          </a:p>
          <a:p>
            <a:r>
              <a:rPr kumimoji="0" lang="en-US" sz="5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disobedience</a:t>
            </a:r>
          </a:p>
        </p:txBody>
      </p:sp>
    </p:spTree>
    <p:extLst>
      <p:ext uri="{BB962C8B-B14F-4D97-AF65-F5344CB8AC3E}">
        <p14:creationId xmlns:p14="http://schemas.microsoft.com/office/powerpoint/2010/main" val="330917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BEF-40D0-4FE0-A03A-FA652EAB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12008"/>
            <a:ext cx="11863820" cy="13586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</a:rPr>
              <a:t>Chapters 13-19:</a:t>
            </a:r>
            <a:endParaRPr lang="en-US" sz="67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2C2B-537E-4FC3-9510-5668187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562100"/>
            <a:ext cx="11863820" cy="5183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Bahnschrift" panose="020B0502040204020203" pitchFamily="34" charset="0"/>
              </a:rPr>
              <a:t>Chapter 15: 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1-31: Various laws</a:t>
            </a:r>
          </a:p>
          <a:p>
            <a:r>
              <a:rPr lang="en-US" sz="3600" dirty="0">
                <a:solidFill>
                  <a:prstClr val="black"/>
                </a:solidFill>
                <a:latin typeface="Bahnschrift" panose="020B0502040204020203" pitchFamily="34" charset="0"/>
              </a:rPr>
              <a:t>Offering when entering the promised land 1-13</a:t>
            </a:r>
          </a:p>
          <a:p>
            <a:r>
              <a:rPr lang="en-US" sz="3600" dirty="0">
                <a:solidFill>
                  <a:prstClr val="black"/>
                </a:solidFill>
                <a:latin typeface="Bahnschrift" panose="020B0502040204020203" pitchFamily="34" charset="0"/>
              </a:rPr>
              <a:t>Offering of the sojourner 14-16</a:t>
            </a:r>
          </a:p>
          <a:p>
            <a:r>
              <a:rPr lang="en-US" sz="3600" dirty="0">
                <a:solidFill>
                  <a:prstClr val="black"/>
                </a:solidFill>
                <a:latin typeface="Bahnschrift" panose="020B0502040204020203" pitchFamily="34" charset="0"/>
              </a:rPr>
              <a:t>Offering of first fruits 17-21</a:t>
            </a:r>
          </a:p>
          <a:p>
            <a:r>
              <a:rPr lang="en-US" sz="3600" dirty="0">
                <a:solidFill>
                  <a:prstClr val="black"/>
                </a:solidFill>
                <a:latin typeface="Bahnschrift" panose="020B0502040204020203" pitchFamily="34" charset="0"/>
              </a:rPr>
              <a:t>Unintentional sin 22-31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32-41: Sabbath breaking and tassels</a:t>
            </a:r>
          </a:p>
          <a:p>
            <a:pPr marL="0" indent="0">
              <a:buNone/>
            </a:pPr>
            <a:endParaRPr lang="en-US" sz="3200" dirty="0">
              <a:latin typeface="Bahnschrift" panose="020B0502040204020203" pitchFamily="34" charset="0"/>
            </a:endParaRPr>
          </a:p>
          <a:p>
            <a:pPr marL="457200" lvl="1" indent="0">
              <a:buNone/>
            </a:pPr>
            <a:endParaRPr lang="en-US" sz="3200" dirty="0">
              <a:latin typeface="Eras Demi ITC" panose="020B08050305040208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9828E-2389-A7A9-9401-A09E4F17F090}"/>
              </a:ext>
            </a:extLst>
          </p:cNvPr>
          <p:cNvSpPr txBox="1"/>
          <p:nvPr/>
        </p:nvSpPr>
        <p:spPr>
          <a:xfrm>
            <a:off x="7197505" y="-54318"/>
            <a:ext cx="48282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Punishment </a:t>
            </a:r>
            <a:r>
              <a:rPr lang="en-US" sz="5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  <a:ea typeface="+mj-ea"/>
                <a:cs typeface="+mj-cs"/>
              </a:rPr>
              <a:t>for</a:t>
            </a:r>
          </a:p>
          <a:p>
            <a:r>
              <a:rPr kumimoji="0" lang="en-US" sz="5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disobedience</a:t>
            </a:r>
          </a:p>
        </p:txBody>
      </p:sp>
    </p:spTree>
    <p:extLst>
      <p:ext uri="{BB962C8B-B14F-4D97-AF65-F5344CB8AC3E}">
        <p14:creationId xmlns:p14="http://schemas.microsoft.com/office/powerpoint/2010/main" val="150697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BEF-40D0-4FE0-A03A-FA652EAB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12008"/>
            <a:ext cx="11863820" cy="13586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</a:rPr>
              <a:t>Chapters 13-19:</a:t>
            </a:r>
            <a:endParaRPr lang="en-US" sz="67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2C2B-537E-4FC3-9510-5668187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562100"/>
            <a:ext cx="11863820" cy="51838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300" dirty="0">
                <a:latin typeface="Bahnschrift" panose="020B0502040204020203" pitchFamily="34" charset="0"/>
              </a:rPr>
              <a:t>Chapter 16: </a:t>
            </a:r>
          </a:p>
          <a:p>
            <a:pPr marL="0" indent="0">
              <a:buNone/>
            </a:pPr>
            <a:r>
              <a:rPr lang="en-US" sz="4300" dirty="0">
                <a:solidFill>
                  <a:prstClr val="black"/>
                </a:solidFill>
                <a:latin typeface="Bahnschrift" panose="020B0502040204020203" pitchFamily="34" charset="0"/>
              </a:rPr>
              <a:t>1-40: Korah’s rebellion</a:t>
            </a:r>
          </a:p>
          <a:p>
            <a:r>
              <a:rPr lang="en-US" sz="3900" dirty="0">
                <a:solidFill>
                  <a:prstClr val="black"/>
                </a:solidFill>
                <a:latin typeface="Bahnschrift" panose="020B0502040204020203" pitchFamily="34" charset="0"/>
              </a:rPr>
              <a:t>Cause for rebellion 1-3</a:t>
            </a:r>
          </a:p>
          <a:p>
            <a:r>
              <a:rPr lang="en-US" sz="3900" dirty="0">
                <a:solidFill>
                  <a:prstClr val="black"/>
                </a:solidFill>
                <a:latin typeface="Bahnschrift" panose="020B0502040204020203" pitchFamily="34" charset="0"/>
              </a:rPr>
              <a:t>Moses’ rebuke 4-11</a:t>
            </a:r>
          </a:p>
          <a:p>
            <a:r>
              <a:rPr lang="en-US" sz="3900" dirty="0">
                <a:solidFill>
                  <a:prstClr val="black"/>
                </a:solidFill>
                <a:latin typeface="Bahnschrift" panose="020B0502040204020203" pitchFamily="34" charset="0"/>
              </a:rPr>
              <a:t>Summons and rebuke 12-19</a:t>
            </a:r>
          </a:p>
          <a:p>
            <a:r>
              <a:rPr lang="en-US" sz="3900" dirty="0">
                <a:solidFill>
                  <a:prstClr val="black"/>
                </a:solidFill>
                <a:latin typeface="Bahnschrift" panose="020B0502040204020203" pitchFamily="34" charset="0"/>
              </a:rPr>
              <a:t>The Lord speaks 20-24</a:t>
            </a:r>
          </a:p>
          <a:p>
            <a:r>
              <a:rPr lang="en-US" sz="3900" dirty="0">
                <a:solidFill>
                  <a:prstClr val="black"/>
                </a:solidFill>
                <a:latin typeface="Bahnschrift" panose="020B0502040204020203" pitchFamily="34" charset="0"/>
              </a:rPr>
              <a:t>The punishment 25-35</a:t>
            </a:r>
          </a:p>
          <a:p>
            <a:r>
              <a:rPr lang="en-US" sz="3900" dirty="0">
                <a:solidFill>
                  <a:prstClr val="black"/>
                </a:solidFill>
                <a:latin typeface="Bahnschrift" panose="020B0502040204020203" pitchFamily="34" charset="0"/>
              </a:rPr>
              <a:t> Plating of the altar 36-40</a:t>
            </a:r>
          </a:p>
          <a:p>
            <a:pPr marL="0" indent="0">
              <a:buNone/>
            </a:pPr>
            <a:r>
              <a:rPr lang="en-US" sz="4300" dirty="0">
                <a:solidFill>
                  <a:prstClr val="black"/>
                </a:solidFill>
                <a:latin typeface="Bahnschrift" panose="020B0502040204020203" pitchFamily="34" charset="0"/>
              </a:rPr>
              <a:t>41-50: Murmuring and a plague</a:t>
            </a:r>
            <a:endParaRPr lang="en-US" sz="3200" dirty="0">
              <a:latin typeface="Eras Demi ITC" panose="020B08050305040208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9828E-2389-A7A9-9401-A09E4F17F090}"/>
              </a:ext>
            </a:extLst>
          </p:cNvPr>
          <p:cNvSpPr txBox="1"/>
          <p:nvPr/>
        </p:nvSpPr>
        <p:spPr>
          <a:xfrm>
            <a:off x="7197505" y="-54318"/>
            <a:ext cx="48282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Punishment </a:t>
            </a:r>
            <a:r>
              <a:rPr lang="en-US" sz="5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  <a:ea typeface="+mj-ea"/>
                <a:cs typeface="+mj-cs"/>
              </a:rPr>
              <a:t>for</a:t>
            </a:r>
          </a:p>
          <a:p>
            <a:r>
              <a:rPr kumimoji="0" lang="en-US" sz="5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disobedience</a:t>
            </a:r>
          </a:p>
        </p:txBody>
      </p:sp>
    </p:spTree>
    <p:extLst>
      <p:ext uri="{BB962C8B-B14F-4D97-AF65-F5344CB8AC3E}">
        <p14:creationId xmlns:p14="http://schemas.microsoft.com/office/powerpoint/2010/main" val="248444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BEF-40D0-4FE0-A03A-FA652EAB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12008"/>
            <a:ext cx="11863820" cy="13586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</a:rPr>
              <a:t>Chapters 13-19:</a:t>
            </a:r>
            <a:endParaRPr lang="en-US" sz="67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2C2B-537E-4FC3-9510-5668187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562100"/>
            <a:ext cx="11863820" cy="5183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Bahnschrift" panose="020B0502040204020203" pitchFamily="34" charset="0"/>
              </a:rPr>
              <a:t>Chapter 17: 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1-7: God prescribes a sign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8-13: Aaron’s rod buds</a:t>
            </a:r>
          </a:p>
          <a:p>
            <a:pPr marL="0" indent="0">
              <a:buNone/>
            </a:pPr>
            <a:endParaRPr lang="en-US" sz="3200" dirty="0">
              <a:latin typeface="Bahnschrift" panose="020B0502040204020203" pitchFamily="34" charset="0"/>
            </a:endParaRPr>
          </a:p>
          <a:p>
            <a:pPr marL="457200" lvl="1" indent="0">
              <a:buNone/>
            </a:pPr>
            <a:endParaRPr lang="en-US" sz="3200" dirty="0">
              <a:latin typeface="Eras Demi ITC" panose="020B08050305040208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9828E-2389-A7A9-9401-A09E4F17F090}"/>
              </a:ext>
            </a:extLst>
          </p:cNvPr>
          <p:cNvSpPr txBox="1"/>
          <p:nvPr/>
        </p:nvSpPr>
        <p:spPr>
          <a:xfrm>
            <a:off x="7197505" y="-54318"/>
            <a:ext cx="48282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Punishment </a:t>
            </a:r>
            <a:r>
              <a:rPr lang="en-US" sz="50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  <a:ea typeface="+mj-ea"/>
                <a:cs typeface="+mj-cs"/>
              </a:rPr>
              <a:t>for</a:t>
            </a:r>
          </a:p>
          <a:p>
            <a:r>
              <a:rPr kumimoji="0" lang="en-US" sz="5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disobedience</a:t>
            </a:r>
          </a:p>
        </p:txBody>
      </p:sp>
    </p:spTree>
    <p:extLst>
      <p:ext uri="{BB962C8B-B14F-4D97-AF65-F5344CB8AC3E}">
        <p14:creationId xmlns:p14="http://schemas.microsoft.com/office/powerpoint/2010/main" val="185392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364</Words>
  <Application>Microsoft Office PowerPoint</Application>
  <PresentationFormat>Widescreen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Bahnschrift SemiBold SemiConden</vt:lpstr>
      <vt:lpstr>Eras Demi ITC</vt:lpstr>
      <vt:lpstr>Calibri Light</vt:lpstr>
      <vt:lpstr>Bahnschrift</vt:lpstr>
      <vt:lpstr>Arial</vt:lpstr>
      <vt:lpstr>Office Theme</vt:lpstr>
      <vt:lpstr>1_Office Theme</vt:lpstr>
      <vt:lpstr>PowerPoint Presentation</vt:lpstr>
      <vt:lpstr>Numbers</vt:lpstr>
      <vt:lpstr>Chapters 10-12:</vt:lpstr>
      <vt:lpstr>Numbers</vt:lpstr>
      <vt:lpstr>Chapters 13-19:</vt:lpstr>
      <vt:lpstr>Chapters 13-19:</vt:lpstr>
      <vt:lpstr>Chapters 13-19:</vt:lpstr>
      <vt:lpstr>Chapters 13-19:</vt:lpstr>
      <vt:lpstr>Chapters 13-19:</vt:lpstr>
      <vt:lpstr>Chapters 13-19: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Blackmer</dc:creator>
  <cp:lastModifiedBy>Josh Blackmer</cp:lastModifiedBy>
  <cp:revision>8</cp:revision>
  <dcterms:created xsi:type="dcterms:W3CDTF">2022-10-04T17:31:16Z</dcterms:created>
  <dcterms:modified xsi:type="dcterms:W3CDTF">2022-10-19T20:53:28Z</dcterms:modified>
</cp:coreProperties>
</file>