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29"/>
  </p:notesMasterIdLst>
  <p:sldIdLst>
    <p:sldId id="2778" r:id="rId2"/>
    <p:sldId id="2779" r:id="rId3"/>
    <p:sldId id="2926" r:id="rId4"/>
    <p:sldId id="2984" r:id="rId5"/>
    <p:sldId id="2983" r:id="rId6"/>
    <p:sldId id="2995" r:id="rId7"/>
    <p:sldId id="2989" r:id="rId8"/>
    <p:sldId id="2990" r:id="rId9"/>
    <p:sldId id="2991" r:id="rId10"/>
    <p:sldId id="2992" r:id="rId11"/>
    <p:sldId id="2993" r:id="rId12"/>
    <p:sldId id="2994" r:id="rId13"/>
    <p:sldId id="2996" r:id="rId14"/>
    <p:sldId id="2997" r:id="rId15"/>
    <p:sldId id="2998" r:id="rId16"/>
    <p:sldId id="2999" r:id="rId17"/>
    <p:sldId id="3000" r:id="rId18"/>
    <p:sldId id="3001" r:id="rId19"/>
    <p:sldId id="3002" r:id="rId20"/>
    <p:sldId id="2987" r:id="rId21"/>
    <p:sldId id="3003" r:id="rId22"/>
    <p:sldId id="3008" r:id="rId23"/>
    <p:sldId id="3004" r:id="rId24"/>
    <p:sldId id="3005" r:id="rId25"/>
    <p:sldId id="3006" r:id="rId26"/>
    <p:sldId id="3007" r:id="rId27"/>
    <p:sldId id="2463" r:id="rId28"/>
  </p:sldIdLst>
  <p:sldSz cx="12192000" cy="6858000"/>
  <p:notesSz cx="7023100"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520" userDrawn="1">
          <p15:clr>
            <a:srgbClr val="A4A3A4"/>
          </p15:clr>
        </p15:guide>
        <p15:guide id="2" pos="6408"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n" initials="D" lastIdx="1" clrIdx="0">
    <p:extLst>
      <p:ext uri="{19B8F6BF-5375-455C-9EA6-DF929625EA0E}">
        <p15:presenceInfo xmlns:p15="http://schemas.microsoft.com/office/powerpoint/2012/main" userId="Dan" providerId="None"/>
      </p:ext>
    </p:extLst>
  </p:cmAuthor>
  <p:cmAuthor id="2" name="Dan Jenkins" initials="DJ" lastIdx="1" clrIdx="1">
    <p:extLst>
      <p:ext uri="{19B8F6BF-5375-455C-9EA6-DF929625EA0E}">
        <p15:presenceInfo xmlns:p15="http://schemas.microsoft.com/office/powerpoint/2012/main" userId="0cbe366903348d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5256" autoAdjust="0"/>
  </p:normalViewPr>
  <p:slideViewPr>
    <p:cSldViewPr snapToGrid="0">
      <p:cViewPr varScale="1">
        <p:scale>
          <a:sx n="108" d="100"/>
          <a:sy n="108" d="100"/>
        </p:scale>
        <p:origin x="462" y="96"/>
      </p:cViewPr>
      <p:guideLst>
        <p:guide orient="horz" pos="2520"/>
        <p:guide pos="6408"/>
      </p:guideLst>
    </p:cSldViewPr>
  </p:slideViewPr>
  <p:outlineViewPr>
    <p:cViewPr>
      <p:scale>
        <a:sx n="33" d="100"/>
        <a:sy n="33" d="100"/>
      </p:scale>
      <p:origin x="0" y="0"/>
    </p:cViewPr>
  </p:outlineViewPr>
  <p:notesTextViewPr>
    <p:cViewPr>
      <p:scale>
        <a:sx n="75" d="100"/>
        <a:sy n="75" d="100"/>
      </p:scale>
      <p:origin x="0" y="0"/>
    </p:cViewPr>
  </p:notesTextViewPr>
  <p:sorterViewPr>
    <p:cViewPr>
      <p:scale>
        <a:sx n="200" d="100"/>
        <a:sy n="200" d="100"/>
      </p:scale>
      <p:origin x="0" y="-104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11163" y="698500"/>
            <a:ext cx="6202362" cy="3489325"/>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02310" y="4421824"/>
            <a:ext cx="5618480" cy="4189095"/>
          </a:xfrm>
          <a:prstGeom prst="rect">
            <a:avLst/>
          </a:prstGeom>
          <a:noFill/>
          <a:ln>
            <a:noFill/>
          </a:ln>
        </p:spPr>
        <p:txBody>
          <a:bodyPr spcFirstLastPara="1" wrap="square" lIns="93290" tIns="93290" rIns="93290" bIns="93290"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702310" y="4421824"/>
            <a:ext cx="5618480" cy="4189095"/>
          </a:xfrm>
          <a:prstGeom prst="rect">
            <a:avLst/>
          </a:prstGeom>
        </p:spPr>
        <p:txBody>
          <a:bodyPr spcFirstLastPara="1" wrap="square" lIns="93290" tIns="93290" rIns="93290" bIns="93290"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411163" y="698500"/>
            <a:ext cx="6200775" cy="34893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9647955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050180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80500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52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1974023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3099004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961634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76297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3061231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275494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04319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08170492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817827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93529546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29206766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932988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51830772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2637789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60156780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4:notes"/>
          <p:cNvSpPr txBox="1">
            <a:spLocks noGrp="1"/>
          </p:cNvSpPr>
          <p:nvPr>
            <p:ph type="body" idx="1"/>
          </p:nvPr>
        </p:nvSpPr>
        <p:spPr>
          <a:xfrm>
            <a:off x="678138" y="4306679"/>
            <a:ext cx="5425085" cy="4080011"/>
          </a:xfrm>
          <a:prstGeom prst="rect">
            <a:avLst/>
          </a:prstGeom>
        </p:spPr>
        <p:txBody>
          <a:bodyPr spcFirstLastPara="1" wrap="square" lIns="90529" tIns="90529" rIns="90529" bIns="90529" anchor="t" anchorCtr="0">
            <a:noAutofit/>
          </a:bodyPr>
          <a:lstStyle/>
          <a:p>
            <a:pPr marL="0" indent="0">
              <a:buNone/>
            </a:pPr>
            <a:endParaRPr dirty="0"/>
          </a:p>
        </p:txBody>
      </p:sp>
      <p:sp>
        <p:nvSpPr>
          <p:cNvPr id="96" name="Google Shape;96;p4:notes"/>
          <p:cNvSpPr>
            <a:spLocks noGrp="1" noRot="1" noChangeAspect="1"/>
          </p:cNvSpPr>
          <p:nvPr>
            <p:ph type="sldImg" idx="2"/>
          </p:nvPr>
        </p:nvSpPr>
        <p:spPr>
          <a:xfrm>
            <a:off x="368300" y="679450"/>
            <a:ext cx="6043613" cy="34004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57818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8283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144475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099106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19102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8789191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591912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Google Shape;77;p1:notes"/>
          <p:cNvSpPr txBox="1">
            <a:spLocks noGrp="1"/>
          </p:cNvSpPr>
          <p:nvPr>
            <p:ph type="body" idx="1"/>
          </p:nvPr>
        </p:nvSpPr>
        <p:spPr>
          <a:xfrm>
            <a:off x="694772" y="4385923"/>
            <a:ext cx="5558174" cy="4155083"/>
          </a:xfrm>
          <a:prstGeom prst="rect">
            <a:avLst/>
          </a:prstGeom>
        </p:spPr>
        <p:txBody>
          <a:bodyPr spcFirstLastPara="1" wrap="square" lIns="92423" tIns="92423" rIns="92423" bIns="92423" anchor="t" anchorCtr="0">
            <a:noAutofit/>
          </a:bodyPr>
          <a:lstStyle/>
          <a:p>
            <a:pPr marL="0" indent="0">
              <a:buNone/>
            </a:pPr>
            <a:endParaRPr dirty="0"/>
          </a:p>
        </p:txBody>
      </p:sp>
      <p:sp>
        <p:nvSpPr>
          <p:cNvPr id="78" name="Google Shape;78;p1:notes"/>
          <p:cNvSpPr>
            <a:spLocks noGrp="1" noRot="1" noChangeAspect="1"/>
          </p:cNvSpPr>
          <p:nvPr>
            <p:ph type="sldImg" idx="2"/>
          </p:nvPr>
        </p:nvSpPr>
        <p:spPr>
          <a:xfrm>
            <a:off x="395288" y="692150"/>
            <a:ext cx="6156325" cy="3463925"/>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3982988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1"/>
        <p:cNvGrpSpPr/>
        <p:nvPr/>
      </p:nvGrpSpPr>
      <p:grpSpPr>
        <a:xfrm>
          <a:off x="0" y="0"/>
          <a:ext cx="0" cy="0"/>
          <a:chOff x="0" y="0"/>
          <a:chExt cx="0" cy="0"/>
        </a:xfrm>
      </p:grpSpPr>
      <p:pic>
        <p:nvPicPr>
          <p:cNvPr id="12" name="Google Shape;12;p2"/>
          <p:cNvPicPr preferRelativeResize="0"/>
          <p:nvPr/>
        </p:nvPicPr>
        <p:blipFill rotWithShape="1">
          <a:blip r:embed="rId2">
            <a:alphaModFix/>
          </a:blip>
          <a:srcRect/>
          <a:stretch/>
        </p:blipFill>
        <p:spPr>
          <a:xfrm>
            <a:off x="3046" y="0"/>
            <a:ext cx="12188955" cy="6858000"/>
          </a:xfrm>
          <a:prstGeom prst="rect">
            <a:avLst/>
          </a:prstGeom>
          <a:noFill/>
          <a:ln>
            <a:noFill/>
          </a:ln>
        </p:spPr>
      </p:pic>
      <p:sp>
        <p:nvSpPr>
          <p:cNvPr id="13" name="Google Shape;13;p2"/>
          <p:cNvSpPr txBox="1">
            <a:spLocks noGrp="1"/>
          </p:cNvSpPr>
          <p:nvPr>
            <p:ph type="ctrTitle"/>
          </p:nvPr>
        </p:nvSpPr>
        <p:spPr>
          <a:xfrm>
            <a:off x="365760" y="310896"/>
            <a:ext cx="11430000" cy="2798064"/>
          </a:xfrm>
          <a:prstGeom prst="rect">
            <a:avLst/>
          </a:prstGeom>
          <a:noFill/>
          <a:ln>
            <a:noFill/>
          </a:ln>
        </p:spPr>
        <p:txBody>
          <a:bodyPr spcFirstLastPara="1" wrap="square" lIns="91425" tIns="45700" rIns="91425" bIns="45700" anchor="t" anchorCtr="1"/>
          <a:lstStyle>
            <a:lvl1pPr lvl="0" algn="ctr">
              <a:lnSpc>
                <a:spcPct val="90000"/>
              </a:lnSpc>
              <a:spcBef>
                <a:spcPts val="0"/>
              </a:spcBef>
              <a:spcAft>
                <a:spcPts val="0"/>
              </a:spcAft>
              <a:buClr>
                <a:schemeClr val="lt1"/>
              </a:buClr>
              <a:buSzPts val="7000"/>
              <a:buFont typeface="Cambria"/>
              <a:buNone/>
              <a:defRPr sz="7000">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 name="Google Shape;14;p2"/>
          <p:cNvSpPr txBox="1">
            <a:spLocks noGrp="1"/>
          </p:cNvSpPr>
          <p:nvPr>
            <p:ph type="subTitle" idx="1"/>
          </p:nvPr>
        </p:nvSpPr>
        <p:spPr>
          <a:xfrm>
            <a:off x="6867525" y="6117336"/>
            <a:ext cx="5111115" cy="740664"/>
          </a:xfrm>
          <a:prstGeom prst="rect">
            <a:avLst/>
          </a:prstGeom>
          <a:noFill/>
          <a:ln>
            <a:noFill/>
          </a:ln>
        </p:spPr>
        <p:txBody>
          <a:bodyPr spcFirstLastPara="1" wrap="square" lIns="91425" tIns="45700" rIns="91425" bIns="45700" anchor="ctr" anchorCtr="0"/>
          <a:lstStyle>
            <a:lvl1pPr lvl="0" algn="ctr">
              <a:lnSpc>
                <a:spcPct val="90000"/>
              </a:lnSpc>
              <a:spcBef>
                <a:spcPts val="1000"/>
              </a:spcBef>
              <a:spcAft>
                <a:spcPts val="0"/>
              </a:spcAft>
              <a:buClr>
                <a:schemeClr val="lt1"/>
              </a:buClr>
              <a:buSzPts val="3000"/>
              <a:buNone/>
              <a:defRPr sz="3000" b="1">
                <a:solidFill>
                  <a:schemeClr val="lt1"/>
                </a:solidFill>
                <a:latin typeface="Calibri"/>
                <a:ea typeface="Calibri"/>
                <a:cs typeface="Calibri"/>
                <a:sym typeface="Calibri"/>
              </a:defRPr>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bg>
      <p:bgPr>
        <a:solidFill>
          <a:schemeClr val="lt1"/>
        </a:solidFill>
        <a:effectLst/>
      </p:bgPr>
    </p:bg>
    <p:spTree>
      <p:nvGrpSpPr>
        <p:cNvPr id="1" name="Shape 15"/>
        <p:cNvGrpSpPr/>
        <p:nvPr/>
      </p:nvGrpSpPr>
      <p:grpSpPr>
        <a:xfrm>
          <a:off x="0" y="0"/>
          <a:ext cx="0" cy="0"/>
          <a:chOff x="0" y="0"/>
          <a:chExt cx="0" cy="0"/>
        </a:xfrm>
      </p:grpSpPr>
      <p:pic>
        <p:nvPicPr>
          <p:cNvPr id="16" name="Google Shape;16;p3"/>
          <p:cNvPicPr preferRelativeResize="0"/>
          <p:nvPr/>
        </p:nvPicPr>
        <p:blipFill rotWithShape="1">
          <a:blip r:embed="rId2">
            <a:alphaModFix/>
          </a:blip>
          <a:srcRect/>
          <a:stretch/>
        </p:blipFill>
        <p:spPr>
          <a:xfrm>
            <a:off x="1524" y="0"/>
            <a:ext cx="12188952" cy="6858000"/>
          </a:xfrm>
          <a:prstGeom prst="rect">
            <a:avLst/>
          </a:prstGeom>
          <a:noFill/>
          <a:ln>
            <a:noFill/>
          </a:ln>
        </p:spPr>
      </p:pic>
      <p:sp>
        <p:nvSpPr>
          <p:cNvPr id="17" name="Google Shape;17;p3"/>
          <p:cNvSpPr txBox="1">
            <a:spLocks noGrp="1"/>
          </p:cNvSpPr>
          <p:nvPr>
            <p:ph type="title"/>
          </p:nvPr>
        </p:nvSpPr>
        <p:spPr>
          <a:xfrm>
            <a:off x="2979174" y="299702"/>
            <a:ext cx="8843614" cy="1480767"/>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lt1"/>
              </a:buClr>
              <a:buSzPts val="4400"/>
              <a:buFont typeface="Cambria"/>
              <a:buNone/>
              <a:defRPr b="1">
                <a:solidFill>
                  <a:schemeClr val="lt1"/>
                </a:solidFill>
                <a:latin typeface="Cambria"/>
                <a:ea typeface="Cambria"/>
                <a:cs typeface="Cambria"/>
                <a:sym typeface="Cambria"/>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 name="Google Shape;18;p3"/>
          <p:cNvSpPr txBox="1">
            <a:spLocks noGrp="1"/>
          </p:cNvSpPr>
          <p:nvPr>
            <p:ph type="body" idx="1"/>
          </p:nvPr>
        </p:nvSpPr>
        <p:spPr>
          <a:xfrm>
            <a:off x="540774" y="1780469"/>
            <a:ext cx="11282013" cy="4698989"/>
          </a:xfrm>
          <a:prstGeom prst="rect">
            <a:avLst/>
          </a:prstGeom>
          <a:noFill/>
          <a:ln>
            <a:noFill/>
          </a:ln>
        </p:spPr>
        <p:txBody>
          <a:bodyPr spcFirstLastPara="1" wrap="square" lIns="91425" tIns="45700" rIns="91425" bIns="45700" anchor="t" anchorCtr="0"/>
          <a:lstStyle>
            <a:lvl1pPr marL="457200" lvl="0" indent="-406400" algn="l">
              <a:lnSpc>
                <a:spcPct val="90000"/>
              </a:lnSpc>
              <a:spcBef>
                <a:spcPts val="1000"/>
              </a:spcBef>
              <a:spcAft>
                <a:spcPts val="0"/>
              </a:spcAft>
              <a:buClr>
                <a:schemeClr val="lt1"/>
              </a:buClr>
              <a:buSzPts val="2800"/>
              <a:buChar char="•"/>
              <a:defRPr b="1">
                <a:solidFill>
                  <a:schemeClr val="lt1"/>
                </a:solidFill>
              </a:defRPr>
            </a:lvl1pPr>
            <a:lvl2pPr marL="914400" lvl="1" indent="-406400" algn="l">
              <a:lnSpc>
                <a:spcPct val="90000"/>
              </a:lnSpc>
              <a:spcBef>
                <a:spcPts val="500"/>
              </a:spcBef>
              <a:spcAft>
                <a:spcPts val="0"/>
              </a:spcAft>
              <a:buClr>
                <a:schemeClr val="lt1"/>
              </a:buClr>
              <a:buSzPts val="2800"/>
              <a:buChar char="•"/>
              <a:defRPr sz="2800" b="1">
                <a:solidFill>
                  <a:schemeClr val="lt1"/>
                </a:solidFill>
              </a:defRPr>
            </a:lvl2pPr>
            <a:lvl3pPr marL="1371600" lvl="2" indent="-355600" algn="l">
              <a:lnSpc>
                <a:spcPct val="90000"/>
              </a:lnSpc>
              <a:spcBef>
                <a:spcPts val="500"/>
              </a:spcBef>
              <a:spcAft>
                <a:spcPts val="0"/>
              </a:spcAft>
              <a:buClr>
                <a:schemeClr val="lt1"/>
              </a:buClr>
              <a:buSzPts val="2000"/>
              <a:buChar char="•"/>
              <a:defRPr b="1">
                <a:solidFill>
                  <a:schemeClr val="lt1"/>
                </a:solidFill>
              </a:defRPr>
            </a:lvl3pPr>
            <a:lvl4pPr marL="1828800" lvl="3" indent="-342900" algn="l">
              <a:lnSpc>
                <a:spcPct val="90000"/>
              </a:lnSpc>
              <a:spcBef>
                <a:spcPts val="500"/>
              </a:spcBef>
              <a:spcAft>
                <a:spcPts val="0"/>
              </a:spcAft>
              <a:buClr>
                <a:schemeClr val="lt1"/>
              </a:buClr>
              <a:buSzPts val="1800"/>
              <a:buChar char="•"/>
              <a:defRPr b="1">
                <a:solidFill>
                  <a:schemeClr val="lt1"/>
                </a:solidFill>
              </a:defRPr>
            </a:lvl4pPr>
            <a:lvl5pPr marL="2286000" lvl="4" indent="-342900" algn="l">
              <a:lnSpc>
                <a:spcPct val="90000"/>
              </a:lnSpc>
              <a:spcBef>
                <a:spcPts val="500"/>
              </a:spcBef>
              <a:spcAft>
                <a:spcPts val="0"/>
              </a:spcAft>
              <a:buClr>
                <a:schemeClr val="lt1"/>
              </a:buClr>
              <a:buSzPts val="1800"/>
              <a:buChar char="•"/>
              <a:defRPr b="1">
                <a:solidFill>
                  <a:schemeClr val="lt1"/>
                </a:solidFill>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5"/>
        <p:cNvGrpSpPr/>
        <p:nvPr/>
      </p:nvGrpSpPr>
      <p:grpSpPr>
        <a:xfrm>
          <a:off x="0" y="0"/>
          <a:ext cx="0" cy="0"/>
          <a:chOff x="0" y="0"/>
          <a:chExt cx="0" cy="0"/>
        </a:xfrm>
      </p:grpSpPr>
      <p:sp>
        <p:nvSpPr>
          <p:cNvPr id="26" name="Google Shape;26;p5"/>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7" name="Google Shape;27;p5"/>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8" name="Google Shape;28;p5"/>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9" name="Google Shape;29;p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0" name="Google Shape;30;p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1" name="Google Shape;31;p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2"/>
        <p:cNvGrpSpPr/>
        <p:nvPr/>
      </p:nvGrpSpPr>
      <p:grpSpPr>
        <a:xfrm>
          <a:off x="0" y="0"/>
          <a:ext cx="0" cy="0"/>
          <a:chOff x="0" y="0"/>
          <a:chExt cx="0" cy="0"/>
        </a:xfrm>
      </p:grpSpPr>
      <p:sp>
        <p:nvSpPr>
          <p:cNvPr id="33" name="Google Shape;33;p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4" name="Google Shape;34;p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5" name="Google Shape;35;p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6" name="Google Shape;36;p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39" name="Google Shape;39;p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0" name="Google Shape;40;p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1"/>
        <p:cNvGrpSpPr/>
        <p:nvPr/>
      </p:nvGrpSpPr>
      <p:grpSpPr>
        <a:xfrm>
          <a:off x="0" y="0"/>
          <a:ext cx="0" cy="0"/>
          <a:chOff x="0" y="0"/>
          <a:chExt cx="0" cy="0"/>
        </a:xfrm>
      </p:grpSpPr>
      <p:sp>
        <p:nvSpPr>
          <p:cNvPr id="42" name="Google Shape;42;p7"/>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3" name="Google Shape;43;p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4" name="Google Shape;44;p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45" name="Google Shape;45;p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0"/>
        <p:cNvGrpSpPr/>
        <p:nvPr/>
      </p:nvGrpSpPr>
      <p:grpSpPr>
        <a:xfrm>
          <a:off x="0" y="0"/>
          <a:ext cx="0" cy="0"/>
          <a:chOff x="0" y="0"/>
          <a:chExt cx="0" cy="0"/>
        </a:xfrm>
      </p:grpSpPr>
      <p:sp>
        <p:nvSpPr>
          <p:cNvPr id="51" name="Google Shape;51;p9"/>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2" name="Google Shape;52;p9"/>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53" name="Google Shape;53;p9"/>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54" name="Google Shape;54;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5" name="Google Shape;55;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56" name="Google Shape;56;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7"/>
        <p:cNvGrpSpPr/>
        <p:nvPr/>
      </p:nvGrpSpPr>
      <p:grpSpPr>
        <a:xfrm>
          <a:off x="0" y="0"/>
          <a:ext cx="0" cy="0"/>
          <a:chOff x="0" y="0"/>
          <a:chExt cx="0" cy="0"/>
        </a:xfrm>
      </p:grpSpPr>
      <p:sp>
        <p:nvSpPr>
          <p:cNvPr id="58" name="Google Shape;58;p1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9" name="Google Shape;59;p10"/>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dirty="0"/>
          </a:p>
        </p:txBody>
      </p:sp>
      <p:sp>
        <p:nvSpPr>
          <p:cNvPr id="60" name="Google Shape;60;p10"/>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1" name="Google Shape;61;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2" name="Google Shape;62;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3" name="Google Shape;63;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64"/>
        <p:cNvGrpSpPr/>
        <p:nvPr/>
      </p:nvGrpSpPr>
      <p:grpSpPr>
        <a:xfrm>
          <a:off x="0" y="0"/>
          <a:ext cx="0" cy="0"/>
          <a:chOff x="0" y="0"/>
          <a:chExt cx="0" cy="0"/>
        </a:xfrm>
      </p:grpSpPr>
      <p:sp>
        <p:nvSpPr>
          <p:cNvPr id="65" name="Google Shape;65;p1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6" name="Google Shape;66;p11"/>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7" name="Google Shape;67;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8" name="Google Shape;68;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69" name="Google Shape;69;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0"/>
        <p:cNvGrpSpPr/>
        <p:nvPr/>
      </p:nvGrpSpPr>
      <p:grpSpPr>
        <a:xfrm>
          <a:off x="0" y="0"/>
          <a:ext cx="0" cy="0"/>
          <a:chOff x="0" y="0"/>
          <a:chExt cx="0" cy="0"/>
        </a:xfrm>
      </p:grpSpPr>
      <p:sp>
        <p:nvSpPr>
          <p:cNvPr id="71" name="Google Shape;71;p12"/>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2" name="Google Shape;72;p12"/>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3" name="Google Shape;73;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4" name="Google Shape;74;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5" name="Google Shape;75;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1" r:id="rId3"/>
    <p:sldLayoutId id="2147483652" r:id="rId4"/>
    <p:sldLayoutId id="2147483653"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9"/>
        <p:cNvGrpSpPr/>
        <p:nvPr/>
      </p:nvGrpSpPr>
      <p:grpSpPr>
        <a:xfrm>
          <a:off x="0" y="0"/>
          <a:ext cx="0" cy="0"/>
          <a:chOff x="0" y="0"/>
          <a:chExt cx="0" cy="0"/>
        </a:xfrm>
      </p:grpSpPr>
      <p:sp>
        <p:nvSpPr>
          <p:cNvPr id="80" name="Google Shape;80;p13"/>
          <p:cNvSpPr txBox="1">
            <a:spLocks noGrp="1"/>
          </p:cNvSpPr>
          <p:nvPr>
            <p:ph type="ctrTitle"/>
          </p:nvPr>
        </p:nvSpPr>
        <p:spPr>
          <a:xfrm>
            <a:off x="-9832" y="810238"/>
            <a:ext cx="12192000" cy="1027797"/>
          </a:xfrm>
          <a:prstGeom prst="rect">
            <a:avLst/>
          </a:prstGeom>
          <a:noFill/>
          <a:ln>
            <a:noFill/>
          </a:ln>
        </p:spPr>
        <p:txBody>
          <a:bodyPr spcFirstLastPara="1" wrap="square" lIns="91425" tIns="45700" rIns="91425" bIns="45700" anchor="ctr" anchorCtr="0">
            <a:noAutofit/>
          </a:bodyPr>
          <a:lstStyle/>
          <a:p>
            <a:pPr lvl="0" rtl="0">
              <a:lnSpc>
                <a:spcPct val="90000"/>
              </a:lnSpc>
              <a:spcBef>
                <a:spcPts val="0"/>
              </a:spcBef>
              <a:spcAft>
                <a:spcPts val="0"/>
              </a:spcAft>
              <a:buClr>
                <a:schemeClr val="lt1"/>
              </a:buClr>
              <a:buSzPts val="7000"/>
              <a:buFont typeface="Cambria"/>
              <a:buNone/>
            </a:pPr>
            <a:br>
              <a:rPr lang="en-US" sz="6000" b="1" dirty="0"/>
            </a:br>
            <a:r>
              <a:rPr lang="en-US" sz="6000" b="1" dirty="0"/>
              <a:t>“Let the Bible Speak”</a:t>
            </a:r>
            <a:br>
              <a:rPr lang="en-US" sz="6000" b="1" dirty="0"/>
            </a:br>
            <a:br>
              <a:rPr lang="en-US" sz="6000" b="1" dirty="0"/>
            </a:br>
            <a:r>
              <a:rPr lang="en-US" sz="6000" b="1" dirty="0"/>
              <a:t>About Salvation</a:t>
            </a:r>
            <a:endParaRPr sz="6000" dirty="0"/>
          </a:p>
        </p:txBody>
      </p:sp>
      <p:sp>
        <p:nvSpPr>
          <p:cNvPr id="81" name="Google Shape;81;p13"/>
          <p:cNvSpPr txBox="1">
            <a:spLocks noGrp="1"/>
          </p:cNvSpPr>
          <p:nvPr>
            <p:ph type="subTitle" idx="1"/>
          </p:nvPr>
        </p:nvSpPr>
        <p:spPr>
          <a:xfrm>
            <a:off x="7409089" y="6113695"/>
            <a:ext cx="4548187" cy="744305"/>
          </a:xfrm>
          <a:prstGeom prst="rect">
            <a:avLst/>
          </a:prstGeom>
          <a:noFill/>
          <a:ln>
            <a:noFill/>
          </a:ln>
        </p:spPr>
        <p:txBody>
          <a:bodyPr spcFirstLastPara="1" wrap="square" lIns="91425" tIns="45700" rIns="91425" bIns="45700" anchor="ctr" anchorCtr="0">
            <a:noAutofit/>
          </a:bodyPr>
          <a:lstStyle/>
          <a:p>
            <a:pPr marL="0" lvl="0" indent="0" rtl="0">
              <a:lnSpc>
                <a:spcPct val="90000"/>
              </a:lnSpc>
              <a:spcBef>
                <a:spcPts val="0"/>
              </a:spcBef>
              <a:spcAft>
                <a:spcPts val="0"/>
              </a:spcAft>
              <a:buClr>
                <a:schemeClr val="lt1"/>
              </a:buClr>
              <a:buSzPts val="3000"/>
              <a:buNone/>
            </a:pPr>
            <a:r>
              <a:rPr lang="en-US" sz="3200" dirty="0"/>
              <a:t>Luke 18:22-26</a:t>
            </a:r>
            <a:endParaRPr sz="3200" dirty="0"/>
          </a:p>
        </p:txBody>
      </p:sp>
    </p:spTree>
    <p:extLst>
      <p:ext uri="{BB962C8B-B14F-4D97-AF65-F5344CB8AC3E}">
        <p14:creationId xmlns:p14="http://schemas.microsoft.com/office/powerpoint/2010/main" val="30078403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who say the “sinner’s prayer”</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Those who do “miracles” and </a:t>
            </a:r>
            <a:r>
              <a:rPr lang="en-US" sz="2200" b="1" i="1" dirty="0" err="1">
                <a:solidFill>
                  <a:srgbClr val="FFFF00"/>
                </a:solidFill>
              </a:rPr>
              <a:t>mightly</a:t>
            </a:r>
            <a:r>
              <a:rPr lang="en-US" sz="2200" b="1" i="1" dirty="0">
                <a:solidFill>
                  <a:srgbClr val="FFFF00"/>
                </a:solidFill>
              </a:rPr>
              <a:t> works</a:t>
            </a:r>
          </a:p>
          <a:p>
            <a:pPr>
              <a:spcAft>
                <a:spcPts val="1200"/>
              </a:spcAft>
              <a:buClr>
                <a:schemeClr val="bg1"/>
              </a:buClr>
            </a:pPr>
            <a:endParaRPr lang="en-US" sz="5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4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6068997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47755"/>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who say the “sinner’s prayer”</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Those who do “miracles” and </a:t>
            </a:r>
            <a:r>
              <a:rPr lang="en-US" sz="2200" b="1" i="1" dirty="0" err="1">
                <a:solidFill>
                  <a:srgbClr val="FFFF00"/>
                </a:solidFill>
              </a:rPr>
              <a:t>mightly</a:t>
            </a:r>
            <a:r>
              <a:rPr lang="en-US" sz="2200" b="1" i="1" dirty="0">
                <a:solidFill>
                  <a:srgbClr val="FFFF00"/>
                </a:solidFill>
              </a:rPr>
              <a:t> works</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like my “godly Granny”</a:t>
            </a: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25766196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algn="just">
              <a:spcAft>
                <a:spcPts val="1200"/>
              </a:spcAft>
              <a:buClr>
                <a:schemeClr val="bg1"/>
              </a:buClr>
            </a:pPr>
            <a:endParaRPr lang="en-US" sz="5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a:spcAft>
                <a:spcPts val="1200"/>
              </a:spcAft>
              <a:buClr>
                <a:schemeClr val="bg1"/>
              </a:buClr>
            </a:pP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
        <p:nvSpPr>
          <p:cNvPr id="6" name="TextBox 5">
            <a:extLst>
              <a:ext uri="{FF2B5EF4-FFF2-40B4-BE49-F238E27FC236}">
                <a16:creationId xmlns:a16="http://schemas.microsoft.com/office/drawing/2014/main" id="{9B7914E0-9EE0-0F0D-B9EA-7568DE370C08}"/>
              </a:ext>
            </a:extLst>
          </p:cNvPr>
          <p:cNvSpPr txBox="1"/>
          <p:nvPr/>
        </p:nvSpPr>
        <p:spPr>
          <a:xfrm>
            <a:off x="694267" y="1896533"/>
            <a:ext cx="6680200" cy="1938992"/>
          </a:xfrm>
          <a:prstGeom prst="rect">
            <a:avLst/>
          </a:prstGeom>
          <a:noFill/>
        </p:spPr>
        <p:txBody>
          <a:bodyPr wrap="square" rtlCol="0">
            <a:spAutoFit/>
          </a:bodyPr>
          <a:lstStyle/>
          <a:p>
            <a:pPr algn="just"/>
            <a:r>
              <a:rPr lang="en-US" sz="2400" b="1" u="none" strike="noStrike" baseline="0" dirty="0">
                <a:solidFill>
                  <a:schemeClr val="bg1"/>
                </a:solidFill>
                <a:latin typeface="+mj-lt"/>
              </a:rPr>
              <a:t>  Listen, my beloved brethren: Has God not chosen the poor of this world to be rich in faith and heirs of the kingdom which He promised to those who love Him? </a:t>
            </a:r>
          </a:p>
          <a:p>
            <a:pPr algn="just"/>
            <a:r>
              <a:rPr lang="en-US" sz="2400" b="1" dirty="0">
                <a:solidFill>
                  <a:schemeClr val="bg1"/>
                </a:solidFill>
                <a:latin typeface="+mj-lt"/>
              </a:rPr>
              <a:t>				James 2:5</a:t>
            </a:r>
          </a:p>
        </p:txBody>
      </p:sp>
    </p:spTree>
    <p:extLst>
      <p:ext uri="{BB962C8B-B14F-4D97-AF65-F5344CB8AC3E}">
        <p14:creationId xmlns:p14="http://schemas.microsoft.com/office/powerpoint/2010/main" val="1393109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3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
        <p:nvSpPr>
          <p:cNvPr id="6" name="TextBox 5">
            <a:extLst>
              <a:ext uri="{FF2B5EF4-FFF2-40B4-BE49-F238E27FC236}">
                <a16:creationId xmlns:a16="http://schemas.microsoft.com/office/drawing/2014/main" id="{AF147B46-F2FE-24A4-43CF-E3730A1CC115}"/>
              </a:ext>
            </a:extLst>
          </p:cNvPr>
          <p:cNvSpPr txBox="1"/>
          <p:nvPr/>
        </p:nvSpPr>
        <p:spPr>
          <a:xfrm>
            <a:off x="694267" y="1896533"/>
            <a:ext cx="6680200" cy="2308324"/>
          </a:xfrm>
          <a:prstGeom prst="rect">
            <a:avLst/>
          </a:prstGeom>
          <a:noFill/>
        </p:spPr>
        <p:txBody>
          <a:bodyPr wrap="square" rtlCol="0">
            <a:spAutoFit/>
          </a:bodyPr>
          <a:lstStyle/>
          <a:p>
            <a:pPr marR="0" algn="just" rtl="0"/>
            <a:r>
              <a:rPr lang="en-US" sz="2400" b="1" u="none" strike="noStrike" baseline="0" dirty="0">
                <a:solidFill>
                  <a:schemeClr val="bg1"/>
                </a:solidFill>
                <a:latin typeface="+mj-lt"/>
              </a:rPr>
              <a:t>  </a:t>
            </a:r>
            <a:endParaRPr lang="en-US" sz="1800" b="1" u="none" strike="noStrike" baseline="0" dirty="0">
              <a:solidFill>
                <a:srgbClr val="292F33"/>
              </a:solidFill>
              <a:latin typeface="Calibri" panose="020F0502020204030204" pitchFamily="34" charset="0"/>
            </a:endParaRPr>
          </a:p>
          <a:p>
            <a:pPr marR="0" algn="just" rtl="0"/>
            <a:r>
              <a:rPr lang="en-US" sz="2400" b="1" u="none" strike="noStrike" baseline="0" dirty="0">
                <a:solidFill>
                  <a:schemeClr val="bg1"/>
                </a:solidFill>
                <a:latin typeface="+mj-lt"/>
              </a:rPr>
              <a:t>  4  Who are you to judge another's servant? To his own master he stands or falls. Indeed, he will be made to stand, for God is able to make him stand.</a:t>
            </a:r>
          </a:p>
          <a:p>
            <a:pPr marR="0" algn="just" rtl="0"/>
            <a:r>
              <a:rPr lang="en-US" sz="2400" b="1" dirty="0">
                <a:solidFill>
                  <a:schemeClr val="bg1"/>
                </a:solidFill>
                <a:latin typeface="+mj-lt"/>
              </a:rPr>
              <a:t>				Romans 14:4</a:t>
            </a:r>
            <a:r>
              <a:rPr lang="en-US" sz="1800" b="1" u="none" strike="noStrike" baseline="0" dirty="0">
                <a:solidFill>
                  <a:srgbClr val="292F33"/>
                </a:solidFill>
                <a:latin typeface="Calibri" panose="020F0502020204030204" pitchFamily="34" charset="0"/>
              </a:rPr>
              <a:t>stand</a:t>
            </a:r>
            <a:r>
              <a:rPr lang="en-US" sz="1800" b="0" i="0" u="none" strike="noStrike" baseline="0" dirty="0">
                <a:solidFill>
                  <a:srgbClr val="292F33"/>
                </a:solidFill>
                <a:latin typeface="Calibri" panose="020F0502020204030204" pitchFamily="34" charset="0"/>
              </a:rPr>
              <a:t>. </a:t>
            </a:r>
            <a:endParaRPr lang="en-US" sz="2400" b="1" dirty="0">
              <a:solidFill>
                <a:schemeClr val="bg1"/>
              </a:solidFill>
              <a:latin typeface="+mj-lt"/>
            </a:endParaRPr>
          </a:p>
        </p:txBody>
      </p:sp>
    </p:spTree>
    <p:extLst>
      <p:ext uri="{BB962C8B-B14F-4D97-AF65-F5344CB8AC3E}">
        <p14:creationId xmlns:p14="http://schemas.microsoft.com/office/powerpoint/2010/main" val="4040093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endParaRPr lang="en-US" sz="1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
        <p:nvSpPr>
          <p:cNvPr id="6" name="TextBox 5">
            <a:extLst>
              <a:ext uri="{FF2B5EF4-FFF2-40B4-BE49-F238E27FC236}">
                <a16:creationId xmlns:a16="http://schemas.microsoft.com/office/drawing/2014/main" id="{2BAC7A08-2579-3537-4D9D-F2F46F565825}"/>
              </a:ext>
            </a:extLst>
          </p:cNvPr>
          <p:cNvSpPr txBox="1"/>
          <p:nvPr/>
        </p:nvSpPr>
        <p:spPr>
          <a:xfrm>
            <a:off x="694267" y="1896533"/>
            <a:ext cx="6680200" cy="2369880"/>
          </a:xfrm>
          <a:prstGeom prst="rect">
            <a:avLst/>
          </a:prstGeom>
          <a:noFill/>
        </p:spPr>
        <p:txBody>
          <a:bodyPr wrap="square" rtlCol="0">
            <a:spAutoFit/>
          </a:bodyPr>
          <a:lstStyle/>
          <a:p>
            <a:pPr marR="0" algn="just" rtl="0"/>
            <a:r>
              <a:rPr lang="en-US" sz="2400" b="1" u="none" strike="noStrike" baseline="0" dirty="0">
                <a:solidFill>
                  <a:schemeClr val="bg1"/>
                </a:solidFill>
                <a:effectLst>
                  <a:outerShdw blurRad="38100" dist="38100" dir="2700000" algn="tl">
                    <a:srgbClr val="000000">
                      <a:alpha val="43137"/>
                    </a:srgbClr>
                  </a:outerShdw>
                </a:effectLst>
                <a:latin typeface="Calibri" panose="020F0502020204030204" pitchFamily="34" charset="0"/>
              </a:rPr>
              <a:t>  8  For by grace you have been saved through faith, and that not of yourselves; it is the gift of God, </a:t>
            </a:r>
          </a:p>
          <a:p>
            <a:pPr marR="0" algn="just" rtl="0"/>
            <a:r>
              <a:rPr lang="en-US" sz="2400" b="1" u="none" strike="noStrike" baseline="0" dirty="0">
                <a:solidFill>
                  <a:schemeClr val="bg1"/>
                </a:solidFill>
                <a:effectLst>
                  <a:outerShdw blurRad="38100" dist="38100" dir="2700000" algn="tl">
                    <a:srgbClr val="000000">
                      <a:alpha val="43137"/>
                    </a:srgbClr>
                  </a:outerShdw>
                </a:effectLst>
                <a:latin typeface="Calibri" panose="020F0502020204030204" pitchFamily="34" charset="0"/>
              </a:rPr>
              <a:t>  9  not of works, lest anyone should boast.</a:t>
            </a:r>
          </a:p>
          <a:p>
            <a:pPr marR="0" algn="just" rtl="0"/>
            <a:r>
              <a:rPr lang="en-US" sz="2400" b="1" dirty="0">
                <a:solidFill>
                  <a:schemeClr val="bg1"/>
                </a:solidFill>
                <a:effectLst>
                  <a:outerShdw blurRad="38100" dist="38100" dir="2700000" algn="tl">
                    <a:srgbClr val="000000">
                      <a:alpha val="43137"/>
                    </a:srgbClr>
                  </a:outerShdw>
                </a:effectLst>
                <a:latin typeface="Calibri" panose="020F0502020204030204" pitchFamily="34" charset="0"/>
              </a:rPr>
              <a:t>				Eph. 2:8-9</a:t>
            </a:r>
            <a:endParaRPr lang="en-US" sz="2400" b="1" u="none" strike="noStrike" baseline="0" dirty="0">
              <a:solidFill>
                <a:schemeClr val="bg1"/>
              </a:solidFill>
              <a:effectLst>
                <a:outerShdw blurRad="38100" dist="38100" dir="2700000" algn="tl">
                  <a:srgbClr val="000000">
                    <a:alpha val="43137"/>
                  </a:srgbClr>
                </a:outerShdw>
              </a:effectLst>
              <a:latin typeface="Calibri" panose="020F0502020204030204" pitchFamily="34" charset="0"/>
            </a:endParaRPr>
          </a:p>
          <a:p>
            <a:pPr marR="0" algn="just" rtl="0"/>
            <a:endParaRPr lang="en-US" sz="2800" b="1" dirty="0">
              <a:solidFill>
                <a:schemeClr val="bg1"/>
              </a:solidFill>
              <a:effectLst>
                <a:outerShdw blurRad="38100" dist="38100" dir="2700000" algn="tl">
                  <a:srgbClr val="000000">
                    <a:alpha val="43137"/>
                  </a:srgbClr>
                </a:outerShdw>
              </a:effectLst>
              <a:latin typeface="Calibri" panose="020F0502020204030204" pitchFamily="34" charset="0"/>
            </a:endParaRPr>
          </a:p>
        </p:txBody>
      </p:sp>
    </p:spTree>
    <p:extLst>
      <p:ext uri="{BB962C8B-B14F-4D97-AF65-F5344CB8AC3E}">
        <p14:creationId xmlns:p14="http://schemas.microsoft.com/office/powerpoint/2010/main" val="14573402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endParaRPr lang="en-US" sz="11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0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
        <p:nvSpPr>
          <p:cNvPr id="6" name="TextBox 5">
            <a:extLst>
              <a:ext uri="{FF2B5EF4-FFF2-40B4-BE49-F238E27FC236}">
                <a16:creationId xmlns:a16="http://schemas.microsoft.com/office/drawing/2014/main" id="{ECB864C1-74E0-8A1E-F49B-FAA35BBE2D48}"/>
              </a:ext>
            </a:extLst>
          </p:cNvPr>
          <p:cNvSpPr txBox="1"/>
          <p:nvPr/>
        </p:nvSpPr>
        <p:spPr>
          <a:xfrm>
            <a:off x="694267" y="1896533"/>
            <a:ext cx="6680200" cy="2308324"/>
          </a:xfrm>
          <a:prstGeom prst="rect">
            <a:avLst/>
          </a:prstGeom>
          <a:noFill/>
        </p:spPr>
        <p:txBody>
          <a:bodyPr wrap="square" rtlCol="0">
            <a:spAutoFit/>
          </a:bodyPr>
          <a:lstStyle/>
          <a:p>
            <a:pPr marR="0" algn="just" rtl="0"/>
            <a:r>
              <a:rPr lang="en-US" sz="2400" b="1" u="none" strike="noStrike" baseline="0" dirty="0">
                <a:solidFill>
                  <a:schemeClr val="bg1"/>
                </a:solidFill>
                <a:latin typeface="+mj-lt"/>
              </a:rPr>
              <a:t>  </a:t>
            </a:r>
          </a:p>
          <a:p>
            <a:pPr marR="0" algn="just" rtl="0"/>
            <a:r>
              <a:rPr lang="en-US" sz="2400" b="1" u="none" strike="noStrike" baseline="0" dirty="0">
                <a:solidFill>
                  <a:schemeClr val="bg1"/>
                </a:solidFill>
                <a:latin typeface="+mj-lt"/>
              </a:rPr>
              <a:t>  7 And the Spirit and the bride say, "Come!" And let him who hears say, "Come!" And let him who thirsts come. Whoever desires, let him take the water of life freely. </a:t>
            </a:r>
          </a:p>
          <a:p>
            <a:pPr marR="0" algn="just" rtl="0"/>
            <a:r>
              <a:rPr lang="en-US" sz="2400" b="1" dirty="0">
                <a:solidFill>
                  <a:schemeClr val="bg1"/>
                </a:solidFill>
                <a:latin typeface="+mj-lt"/>
              </a:rPr>
              <a:t>				Rev. 22:18</a:t>
            </a:r>
            <a:endParaRPr lang="en-US" sz="2400" b="1" u="none" strike="noStrike" baseline="0" dirty="0">
              <a:solidFill>
                <a:schemeClr val="bg1"/>
              </a:solidFill>
              <a:latin typeface="+mj-lt"/>
            </a:endParaRPr>
          </a:p>
        </p:txBody>
      </p:sp>
    </p:spTree>
    <p:extLst>
      <p:ext uri="{BB962C8B-B14F-4D97-AF65-F5344CB8AC3E}">
        <p14:creationId xmlns:p14="http://schemas.microsoft.com/office/powerpoint/2010/main" val="400086070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who say the “sinner’s prayer”</a:t>
            </a:r>
          </a:p>
          <a:p>
            <a:pPr marL="285750" indent="-285750">
              <a:spcAft>
                <a:spcPts val="1200"/>
              </a:spcAft>
              <a:buClr>
                <a:schemeClr val="bg1"/>
              </a:buClr>
              <a:buFont typeface="Arial" panose="020B0604020202020204" pitchFamily="34" charset="0"/>
              <a:buChar char="•"/>
            </a:pPr>
            <a:endParaRPr lang="en-US" sz="16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
        <p:nvSpPr>
          <p:cNvPr id="6" name="TextBox 5">
            <a:extLst>
              <a:ext uri="{FF2B5EF4-FFF2-40B4-BE49-F238E27FC236}">
                <a16:creationId xmlns:a16="http://schemas.microsoft.com/office/drawing/2014/main" id="{11B4080C-0A14-3C36-E0E8-D72E55C47BA8}"/>
              </a:ext>
            </a:extLst>
          </p:cNvPr>
          <p:cNvSpPr txBox="1"/>
          <p:nvPr/>
        </p:nvSpPr>
        <p:spPr>
          <a:xfrm>
            <a:off x="694267" y="1896533"/>
            <a:ext cx="6680200" cy="1938992"/>
          </a:xfrm>
          <a:prstGeom prst="rect">
            <a:avLst/>
          </a:prstGeom>
          <a:noFill/>
        </p:spPr>
        <p:txBody>
          <a:bodyPr wrap="square" rtlCol="0">
            <a:spAutoFit/>
          </a:bodyPr>
          <a:lstStyle/>
          <a:p>
            <a:pPr algn="just"/>
            <a:r>
              <a:rPr lang="en-US" sz="2400" b="1" u="none" strike="noStrike" baseline="0" dirty="0">
                <a:solidFill>
                  <a:schemeClr val="bg1"/>
                </a:solidFill>
                <a:latin typeface="+mj-lt"/>
              </a:rPr>
              <a:t>   </a:t>
            </a:r>
            <a:r>
              <a:rPr lang="en-US" sz="2400" b="1" i="0" u="none" strike="noStrike" baseline="0" dirty="0">
                <a:solidFill>
                  <a:schemeClr val="bg1"/>
                </a:solidFill>
                <a:latin typeface="+mj-lt"/>
              </a:rPr>
              <a:t>21  "Not everyone who says to Me, 'Lord, Lord,' shall enter the kingdom of heaven, but he who does the will of My Father in heaven. </a:t>
            </a:r>
          </a:p>
          <a:p>
            <a:pPr algn="just"/>
            <a:r>
              <a:rPr lang="en-US" sz="2400" b="1" dirty="0">
                <a:solidFill>
                  <a:schemeClr val="bg1"/>
                </a:solidFill>
                <a:latin typeface="+mj-lt"/>
              </a:rPr>
              <a:t>				Matthew 7:21</a:t>
            </a:r>
          </a:p>
        </p:txBody>
      </p:sp>
    </p:spTree>
    <p:extLst>
      <p:ext uri="{BB962C8B-B14F-4D97-AF65-F5344CB8AC3E}">
        <p14:creationId xmlns:p14="http://schemas.microsoft.com/office/powerpoint/2010/main" val="32936456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who say the “sinner’s prayer”</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Those who do “miracles” and </a:t>
            </a:r>
            <a:r>
              <a:rPr lang="en-US" sz="2200" b="1" i="1" dirty="0" err="1">
                <a:solidFill>
                  <a:srgbClr val="FFFF00"/>
                </a:solidFill>
              </a:rPr>
              <a:t>mightly</a:t>
            </a:r>
            <a:r>
              <a:rPr lang="en-US" sz="2200" b="1" i="1" dirty="0">
                <a:solidFill>
                  <a:srgbClr val="FFFF00"/>
                </a:solidFill>
              </a:rPr>
              <a:t> works</a:t>
            </a:r>
          </a:p>
          <a:p>
            <a:pPr>
              <a:spcAft>
                <a:spcPts val="1200"/>
              </a:spcAft>
              <a:buClr>
                <a:schemeClr val="bg1"/>
              </a:buClr>
            </a:pPr>
            <a:endParaRPr lang="en-US" sz="5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4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
        <p:nvSpPr>
          <p:cNvPr id="6" name="TextBox 5">
            <a:extLst>
              <a:ext uri="{FF2B5EF4-FFF2-40B4-BE49-F238E27FC236}">
                <a16:creationId xmlns:a16="http://schemas.microsoft.com/office/drawing/2014/main" id="{0858E080-EE28-CB12-CD6E-A9324BE4C67D}"/>
              </a:ext>
            </a:extLst>
          </p:cNvPr>
          <p:cNvSpPr txBox="1"/>
          <p:nvPr/>
        </p:nvSpPr>
        <p:spPr>
          <a:xfrm>
            <a:off x="694267" y="1896533"/>
            <a:ext cx="6680200" cy="3046988"/>
          </a:xfrm>
          <a:prstGeom prst="rect">
            <a:avLst/>
          </a:prstGeom>
          <a:noFill/>
        </p:spPr>
        <p:txBody>
          <a:bodyPr wrap="square" rtlCol="0">
            <a:spAutoFit/>
          </a:bodyPr>
          <a:lstStyle/>
          <a:p>
            <a:pPr marR="0" algn="just" rtl="0"/>
            <a:r>
              <a:rPr lang="en-US" sz="2400" b="1" dirty="0">
                <a:solidFill>
                  <a:schemeClr val="bg1"/>
                </a:solidFill>
                <a:latin typeface="+mj-lt"/>
              </a:rPr>
              <a:t>  </a:t>
            </a:r>
            <a:r>
              <a:rPr lang="en-US" sz="2400" b="1" u="none" strike="noStrike" baseline="0" dirty="0">
                <a:solidFill>
                  <a:schemeClr val="bg1"/>
                </a:solidFill>
                <a:latin typeface="+mj-lt"/>
              </a:rPr>
              <a:t>22  Many will say to Me in that day, 'Lord, Lord, have we not prophesied in Your name, cast out demons in Your name, and done many wonders in Your name?’ </a:t>
            </a:r>
          </a:p>
          <a:p>
            <a:pPr marR="0" algn="just" rtl="0"/>
            <a:r>
              <a:rPr lang="en-US" sz="2400" b="1" u="none" strike="noStrike" baseline="0" dirty="0">
                <a:solidFill>
                  <a:schemeClr val="bg1"/>
                </a:solidFill>
                <a:latin typeface="+mj-lt"/>
              </a:rPr>
              <a:t>  23  And then I will declare to them, 'I never knew you; depart from Me, you who practice lawlessness!’ </a:t>
            </a:r>
          </a:p>
          <a:p>
            <a:pPr marR="0" algn="just" rtl="0"/>
            <a:r>
              <a:rPr lang="en-US" sz="2400" b="1" dirty="0">
                <a:solidFill>
                  <a:schemeClr val="bg1"/>
                </a:solidFill>
                <a:latin typeface="+mj-lt"/>
              </a:rPr>
              <a:t>				Matthew 7:22-23</a:t>
            </a:r>
          </a:p>
        </p:txBody>
      </p:sp>
    </p:spTree>
    <p:extLst>
      <p:ext uri="{BB962C8B-B14F-4D97-AF65-F5344CB8AC3E}">
        <p14:creationId xmlns:p14="http://schemas.microsoft.com/office/powerpoint/2010/main" val="8989945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who say the “sinner’s prayer”</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Those who do “miracles” and </a:t>
            </a:r>
            <a:r>
              <a:rPr lang="en-US" sz="2200" b="1" i="1" dirty="0" err="1">
                <a:solidFill>
                  <a:srgbClr val="FFFF00"/>
                </a:solidFill>
              </a:rPr>
              <a:t>mightly</a:t>
            </a:r>
            <a:r>
              <a:rPr lang="en-US" sz="2200" b="1" i="1" dirty="0">
                <a:solidFill>
                  <a:srgbClr val="FFFF00"/>
                </a:solidFill>
              </a:rPr>
              <a:t> works</a:t>
            </a:r>
          </a:p>
          <a:p>
            <a:pPr>
              <a:spcAft>
                <a:spcPts val="1200"/>
              </a:spcAft>
              <a:buClr>
                <a:schemeClr val="bg1"/>
              </a:buClr>
            </a:pPr>
            <a:endParaRPr lang="en-US" sz="5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4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
        <p:nvSpPr>
          <p:cNvPr id="10" name="TextBox 9">
            <a:extLst>
              <a:ext uri="{FF2B5EF4-FFF2-40B4-BE49-F238E27FC236}">
                <a16:creationId xmlns:a16="http://schemas.microsoft.com/office/drawing/2014/main" id="{632E65C3-BB18-10AF-C993-291CCACB4BD8}"/>
              </a:ext>
            </a:extLst>
          </p:cNvPr>
          <p:cNvSpPr txBox="1"/>
          <p:nvPr/>
        </p:nvSpPr>
        <p:spPr>
          <a:xfrm>
            <a:off x="694267" y="1896533"/>
            <a:ext cx="6680200" cy="2308324"/>
          </a:xfrm>
          <a:prstGeom prst="rect">
            <a:avLst/>
          </a:prstGeom>
          <a:noFill/>
        </p:spPr>
        <p:txBody>
          <a:bodyPr wrap="square" rtlCol="0">
            <a:spAutoFit/>
          </a:bodyPr>
          <a:lstStyle/>
          <a:p>
            <a:pPr marR="0" algn="just" rtl="0"/>
            <a:r>
              <a:rPr lang="en-US" sz="2400" b="1" u="none" strike="noStrike" baseline="0" dirty="0">
                <a:solidFill>
                  <a:schemeClr val="bg1"/>
                </a:solidFill>
                <a:latin typeface="+mj-lt"/>
              </a:rPr>
              <a:t>  </a:t>
            </a:r>
            <a:endParaRPr lang="en-US" sz="1800" b="1" u="none" strike="noStrike" baseline="0" dirty="0">
              <a:solidFill>
                <a:srgbClr val="292F33"/>
              </a:solidFill>
              <a:latin typeface="Calibri" panose="020F0502020204030204" pitchFamily="34" charset="0"/>
            </a:endParaRPr>
          </a:p>
          <a:p>
            <a:pPr marR="0" algn="just" rtl="0"/>
            <a:r>
              <a:rPr lang="en-US" sz="2400" b="1" u="none" strike="noStrike" baseline="0" dirty="0">
                <a:solidFill>
                  <a:schemeClr val="bg1"/>
                </a:solidFill>
                <a:latin typeface="+mj-lt"/>
              </a:rPr>
              <a:t>  4  Who are you to judge another's servant? To his own master he stands or falls. Indeed, he will be made to stand, for God is able to make him stand.</a:t>
            </a:r>
          </a:p>
          <a:p>
            <a:pPr marR="0" algn="just" rtl="0"/>
            <a:r>
              <a:rPr lang="en-US" sz="2400" b="1" dirty="0">
                <a:solidFill>
                  <a:schemeClr val="bg1"/>
                </a:solidFill>
                <a:latin typeface="+mj-lt"/>
              </a:rPr>
              <a:t>				Romans 14:4</a:t>
            </a:r>
            <a:r>
              <a:rPr lang="en-US" sz="1800" b="1" u="none" strike="noStrike" baseline="0" dirty="0">
                <a:solidFill>
                  <a:srgbClr val="292F33"/>
                </a:solidFill>
                <a:latin typeface="Calibri" panose="020F0502020204030204" pitchFamily="34" charset="0"/>
              </a:rPr>
              <a:t>stand</a:t>
            </a:r>
            <a:r>
              <a:rPr lang="en-US" sz="1800" b="0" i="0" u="none" strike="noStrike" baseline="0" dirty="0">
                <a:solidFill>
                  <a:srgbClr val="292F33"/>
                </a:solidFill>
                <a:latin typeface="Calibri" panose="020F0502020204030204" pitchFamily="34" charset="0"/>
              </a:rPr>
              <a:t>. </a:t>
            </a:r>
            <a:endParaRPr lang="en-US" sz="2400" b="1" dirty="0">
              <a:solidFill>
                <a:schemeClr val="bg1"/>
              </a:solidFill>
              <a:latin typeface="+mj-lt"/>
            </a:endParaRPr>
          </a:p>
        </p:txBody>
      </p:sp>
    </p:spTree>
    <p:extLst>
      <p:ext uri="{BB962C8B-B14F-4D97-AF65-F5344CB8AC3E}">
        <p14:creationId xmlns:p14="http://schemas.microsoft.com/office/powerpoint/2010/main" val="15798068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47755"/>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who say the “sinner’s prayer”</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Those who do “miracles” and </a:t>
            </a:r>
            <a:r>
              <a:rPr lang="en-US" sz="2200" b="1" i="1" dirty="0" err="1">
                <a:solidFill>
                  <a:srgbClr val="FFFF00"/>
                </a:solidFill>
              </a:rPr>
              <a:t>mightly</a:t>
            </a:r>
            <a:r>
              <a:rPr lang="en-US" sz="2200" b="1" i="1" dirty="0">
                <a:solidFill>
                  <a:srgbClr val="FFFF00"/>
                </a:solidFill>
              </a:rPr>
              <a:t> works</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like my “godly Granny”</a:t>
            </a: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
        <p:nvSpPr>
          <p:cNvPr id="6" name="TextBox 5">
            <a:extLst>
              <a:ext uri="{FF2B5EF4-FFF2-40B4-BE49-F238E27FC236}">
                <a16:creationId xmlns:a16="http://schemas.microsoft.com/office/drawing/2014/main" id="{00A9B249-72C0-EB95-706E-416062AAA4E3}"/>
              </a:ext>
            </a:extLst>
          </p:cNvPr>
          <p:cNvSpPr txBox="1"/>
          <p:nvPr/>
        </p:nvSpPr>
        <p:spPr>
          <a:xfrm>
            <a:off x="694267" y="1896533"/>
            <a:ext cx="6680200" cy="1938992"/>
          </a:xfrm>
          <a:prstGeom prst="rect">
            <a:avLst/>
          </a:prstGeom>
          <a:noFill/>
        </p:spPr>
        <p:txBody>
          <a:bodyPr wrap="square" rtlCol="0">
            <a:spAutoFit/>
          </a:bodyPr>
          <a:lstStyle/>
          <a:p>
            <a:pPr algn="just"/>
            <a:r>
              <a:rPr lang="en-US" sz="2400" b="1" u="none" strike="noStrike" baseline="0" dirty="0">
                <a:solidFill>
                  <a:schemeClr val="bg1"/>
                </a:solidFill>
                <a:latin typeface="+mj-lt"/>
              </a:rPr>
              <a:t>  Listen, my beloved brethren: Has God not chosen the poor of this world to be rich in faith and heirs of the kingdom which He promised to those who love Him? </a:t>
            </a:r>
          </a:p>
          <a:p>
            <a:pPr algn="just"/>
            <a:r>
              <a:rPr lang="en-US" sz="2400" b="1" dirty="0">
                <a:solidFill>
                  <a:schemeClr val="bg1"/>
                </a:solidFill>
                <a:latin typeface="+mj-lt"/>
              </a:rPr>
              <a:t>				James 2:5</a:t>
            </a:r>
          </a:p>
        </p:txBody>
      </p:sp>
    </p:spTree>
    <p:extLst>
      <p:ext uri="{BB962C8B-B14F-4D97-AF65-F5344CB8AC3E}">
        <p14:creationId xmlns:p14="http://schemas.microsoft.com/office/powerpoint/2010/main" val="8720570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93435"/>
            <a:ext cx="11702409"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F9D0F441-A0BF-4D19-A20D-6AC4ECCF4A7A}"/>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Text—Luke 18:22-26</a:t>
            </a: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8" name="TextBox 7">
            <a:extLst>
              <a:ext uri="{FF2B5EF4-FFF2-40B4-BE49-F238E27FC236}">
                <a16:creationId xmlns:a16="http://schemas.microsoft.com/office/drawing/2014/main" id="{DA189F89-661C-4432-9E0F-0D9BB116A637}"/>
              </a:ext>
            </a:extLst>
          </p:cNvPr>
          <p:cNvSpPr txBox="1"/>
          <p:nvPr/>
        </p:nvSpPr>
        <p:spPr>
          <a:xfrm>
            <a:off x="412956" y="563939"/>
            <a:ext cx="11385754" cy="4401205"/>
          </a:xfrm>
          <a:prstGeom prst="rect">
            <a:avLst/>
          </a:prstGeom>
          <a:noFill/>
        </p:spPr>
        <p:txBody>
          <a:bodyPr wrap="square" rtlCol="0">
            <a:spAutoFit/>
          </a:bodyPr>
          <a:lstStyle/>
          <a:p>
            <a:pPr marR="0" algn="just" rtl="0"/>
            <a:endParaRPr lang="en-US" sz="2400" b="1" strike="noStrike" baseline="0" dirty="0">
              <a:solidFill>
                <a:schemeClr val="bg1"/>
              </a:solidFill>
              <a:latin typeface="+mj-lt"/>
            </a:endParaRPr>
          </a:p>
          <a:p>
            <a:pPr marR="0" algn="just" rtl="0">
              <a:spcAft>
                <a:spcPts val="1200"/>
              </a:spcAft>
            </a:pPr>
            <a:r>
              <a:rPr lang="en-US" sz="2400" b="1" strike="noStrike" baseline="0" dirty="0">
                <a:solidFill>
                  <a:schemeClr val="bg1"/>
                </a:solidFill>
                <a:latin typeface="+mj-lt"/>
              </a:rPr>
              <a:t>  </a:t>
            </a:r>
            <a:r>
              <a:rPr lang="en-US" sz="2400" b="1" dirty="0">
                <a:solidFill>
                  <a:schemeClr val="bg1"/>
                </a:solidFill>
                <a:latin typeface="+mj-lt"/>
              </a:rPr>
              <a:t> </a:t>
            </a:r>
            <a:r>
              <a:rPr lang="en-US" sz="2400" b="1" u="none" strike="noStrike" baseline="0" dirty="0">
                <a:solidFill>
                  <a:schemeClr val="bg1"/>
                </a:solidFill>
                <a:latin typeface="+mj-lt"/>
              </a:rPr>
              <a:t>22  So when Jesus heard these things, He said to him, "You still lack one thing. Sell all that you have and distribute to the poor, and you will have treasure in heaven; and come, follow Me." </a:t>
            </a:r>
          </a:p>
          <a:p>
            <a:pPr marR="0" algn="just" rtl="0">
              <a:spcAft>
                <a:spcPts val="1200"/>
              </a:spcAft>
            </a:pPr>
            <a:r>
              <a:rPr lang="en-US" sz="2400" b="1" u="none" strike="noStrike" baseline="0" dirty="0">
                <a:solidFill>
                  <a:schemeClr val="bg1"/>
                </a:solidFill>
                <a:latin typeface="+mj-lt"/>
              </a:rPr>
              <a:t>  23  But when he heard this, he became very sorrowful, for he was very rich. </a:t>
            </a:r>
          </a:p>
          <a:p>
            <a:pPr marR="0" algn="just" rtl="0">
              <a:spcAft>
                <a:spcPts val="1200"/>
              </a:spcAft>
            </a:pPr>
            <a:r>
              <a:rPr lang="en-US" sz="2400" b="1" u="none" strike="noStrike" baseline="0" dirty="0">
                <a:solidFill>
                  <a:schemeClr val="bg1"/>
                </a:solidFill>
                <a:latin typeface="+mj-lt"/>
              </a:rPr>
              <a:t>  24  And when Jesus saw that he became very sorrowful, He said, "How hard it is for those who have riches to enter the kingdom of God! </a:t>
            </a:r>
          </a:p>
          <a:p>
            <a:pPr marR="0" algn="just" rtl="0">
              <a:spcAft>
                <a:spcPts val="1200"/>
              </a:spcAft>
            </a:pPr>
            <a:r>
              <a:rPr lang="en-US" sz="2400" b="1" u="none" strike="noStrike" baseline="0" dirty="0">
                <a:solidFill>
                  <a:schemeClr val="bg1"/>
                </a:solidFill>
                <a:latin typeface="+mj-lt"/>
              </a:rPr>
              <a:t>  25  For it is easier for a camel to go through the eye of a needle than for a rich man to enter the kingdom of God." </a:t>
            </a:r>
          </a:p>
          <a:p>
            <a:pPr marR="0" algn="just" rtl="0">
              <a:spcAft>
                <a:spcPts val="1200"/>
              </a:spcAft>
            </a:pPr>
            <a:r>
              <a:rPr lang="en-US" sz="2400" b="1" u="none" strike="noStrike" baseline="0" dirty="0">
                <a:solidFill>
                  <a:schemeClr val="bg1"/>
                </a:solidFill>
                <a:latin typeface="+mj-lt"/>
              </a:rPr>
              <a:t>  26  And those who heard it said, "Who then can be saved?" </a:t>
            </a:r>
            <a:endParaRPr lang="en-US" sz="2400" b="1" dirty="0">
              <a:solidFill>
                <a:schemeClr val="bg1"/>
              </a:solidFill>
              <a:latin typeface="+mj-lt"/>
              <a:cs typeface="Times New Roman" panose="02020603050405020304" pitchFamily="18" charset="0"/>
            </a:endParaRPr>
          </a:p>
        </p:txBody>
      </p:sp>
    </p:spTree>
    <p:extLst>
      <p:ext uri="{BB962C8B-B14F-4D97-AF65-F5344CB8AC3E}">
        <p14:creationId xmlns:p14="http://schemas.microsoft.com/office/powerpoint/2010/main" val="13930052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1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832366"/>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100" b="1" dirty="0">
              <a:solidFill>
                <a:srgbClr val="FFC000"/>
              </a:solidFill>
            </a:endParaRPr>
          </a:p>
          <a:p>
            <a:pPr algn="ctr"/>
            <a:r>
              <a:rPr lang="en-US" sz="2800" b="1" dirty="0">
                <a:solidFill>
                  <a:srgbClr val="FFFF00"/>
                </a:solidFill>
              </a:rPr>
              <a:t>Understanding and applying the truth of an “If / Then” statement</a:t>
            </a: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r>
              <a:rPr lang="en-US" sz="2800" b="1" dirty="0">
                <a:solidFill>
                  <a:srgbClr val="FFC000"/>
                </a:solidFill>
              </a:rPr>
              <a:t> </a:t>
            </a: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25963763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1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55476"/>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100" b="1" dirty="0">
              <a:solidFill>
                <a:srgbClr val="FFC000"/>
              </a:solidFill>
            </a:endParaRPr>
          </a:p>
          <a:p>
            <a:pPr algn="ctr"/>
            <a:r>
              <a:rPr lang="en-US" sz="2800" b="1" dirty="0">
                <a:solidFill>
                  <a:srgbClr val="FFFF00"/>
                </a:solidFill>
              </a:rPr>
              <a:t>Understanding and applying the truth of an “If / Then” statement</a:t>
            </a:r>
          </a:p>
          <a:p>
            <a:pPr algn="ctr"/>
            <a:endParaRPr lang="en-US" sz="700" b="1" dirty="0">
              <a:solidFill>
                <a:srgbClr val="FFFF00"/>
              </a:solidFill>
            </a:endParaRPr>
          </a:p>
          <a:p>
            <a:pPr marL="457200" indent="-287338">
              <a:buClr>
                <a:schemeClr val="bg1"/>
              </a:buClr>
              <a:buFont typeface="Arial" panose="020B0604020202020204" pitchFamily="34" charset="0"/>
              <a:buChar char="•"/>
            </a:pPr>
            <a:r>
              <a:rPr lang="en-US" sz="2600" b="1" dirty="0">
                <a:solidFill>
                  <a:schemeClr val="bg1"/>
                </a:solidFill>
              </a:rPr>
              <a:t>The “IF” denotes a condition</a:t>
            </a:r>
          </a:p>
          <a:p>
            <a:pPr marL="457200" indent="-287338">
              <a:buClr>
                <a:schemeClr val="bg1"/>
              </a:buClr>
              <a:buFont typeface="Arial" panose="020B0604020202020204" pitchFamily="34" charset="0"/>
              <a:buChar char="•"/>
            </a:pPr>
            <a:r>
              <a:rPr lang="en-US" sz="2600" b="1" dirty="0">
                <a:solidFill>
                  <a:schemeClr val="bg1"/>
                </a:solidFill>
              </a:rPr>
              <a:t>The “THEN” describes what will happen</a:t>
            </a:r>
          </a:p>
          <a:p>
            <a:pPr marL="457200" indent="-287338">
              <a:buClr>
                <a:schemeClr val="bg1"/>
              </a:buClr>
              <a:buFont typeface="Arial" panose="020B0604020202020204" pitchFamily="34" charset="0"/>
              <a:buChar char="•"/>
            </a:pPr>
            <a:endParaRPr lang="en-US" sz="2600" b="1" dirty="0">
              <a:solidFill>
                <a:schemeClr val="bg1"/>
              </a:solidFill>
            </a:endParaRPr>
          </a:p>
          <a:p>
            <a:pPr marL="169862">
              <a:buClr>
                <a:schemeClr val="bg1"/>
              </a:buClr>
            </a:pPr>
            <a:r>
              <a:rPr lang="en-US" sz="2600" b="1" dirty="0">
                <a:solidFill>
                  <a:schemeClr val="bg1"/>
                </a:solidFill>
              </a:rPr>
              <a:t>Is we want to find the “THEN” about who will be saved, then do this by letting God denote the “IF”</a:t>
            </a:r>
            <a:endParaRPr lang="en-US" sz="2800" b="1" dirty="0">
              <a:solidFill>
                <a:srgbClr val="FFC000"/>
              </a:solidFill>
            </a:endParaRPr>
          </a:p>
          <a:p>
            <a:pPr algn="ctr"/>
            <a:endParaRPr lang="en-US" sz="2800" b="1" dirty="0">
              <a:solidFill>
                <a:srgbClr val="FFC000"/>
              </a:solidFill>
            </a:endParaRPr>
          </a:p>
          <a:p>
            <a:pPr algn="ctr"/>
            <a:r>
              <a:rPr lang="en-US" sz="2800" b="1" dirty="0">
                <a:solidFill>
                  <a:srgbClr val="FFC000"/>
                </a:solidFill>
              </a:rPr>
              <a:t> </a:t>
            </a: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23055964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1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87853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100" b="1" dirty="0">
              <a:solidFill>
                <a:srgbClr val="FFC000"/>
              </a:solidFill>
            </a:endParaRPr>
          </a:p>
          <a:p>
            <a:pPr algn="ctr"/>
            <a:r>
              <a:rPr lang="en-US" sz="2800" b="1" dirty="0">
                <a:solidFill>
                  <a:srgbClr val="FFFF00"/>
                </a:solidFill>
              </a:rPr>
              <a:t>Understanding and applying the truth of an “If / Then” statement</a:t>
            </a:r>
          </a:p>
          <a:p>
            <a:pPr algn="ctr"/>
            <a:endParaRPr lang="en-US" sz="700" b="1" dirty="0">
              <a:solidFill>
                <a:srgbClr val="FFFF00"/>
              </a:solidFill>
            </a:endParaRPr>
          </a:p>
          <a:p>
            <a:pPr marL="169862" algn="ctr">
              <a:buClr>
                <a:schemeClr val="bg1"/>
              </a:buClr>
            </a:pPr>
            <a:r>
              <a:rPr lang="en-US" sz="2600" b="1" dirty="0">
                <a:solidFill>
                  <a:schemeClr val="bg1"/>
                </a:solidFill>
              </a:rPr>
              <a:t>WHO THEN CAN BE SAVED?</a:t>
            </a:r>
          </a:p>
          <a:p>
            <a:pPr marL="169862" algn="ctr">
              <a:buClr>
                <a:schemeClr val="bg1"/>
              </a:buClr>
            </a:pPr>
            <a:endParaRPr lang="en-US" sz="2600" b="1" dirty="0">
              <a:solidFill>
                <a:schemeClr val="bg1"/>
              </a:solidFill>
              <a:latin typeface="+mj-lt"/>
            </a:endParaRPr>
          </a:p>
          <a:p>
            <a:pPr marL="169862" algn="ctr">
              <a:buClr>
                <a:schemeClr val="bg1"/>
              </a:buClr>
            </a:pPr>
            <a:endParaRPr lang="en-US" sz="2600" b="1" dirty="0">
              <a:solidFill>
                <a:schemeClr val="bg1"/>
              </a:solidFill>
              <a:latin typeface="+mj-lt"/>
            </a:endParaRPr>
          </a:p>
          <a:p>
            <a:pPr marL="169862" algn="ctr">
              <a:buClr>
                <a:schemeClr val="bg1"/>
              </a:buClr>
            </a:pPr>
            <a:endParaRPr lang="en-US" sz="2600" b="1" dirty="0">
              <a:solidFill>
                <a:schemeClr val="bg1"/>
              </a:solidFill>
              <a:latin typeface="+mj-lt"/>
            </a:endParaRPr>
          </a:p>
          <a:p>
            <a:pPr marL="169862" algn="ctr">
              <a:buClr>
                <a:schemeClr val="bg1"/>
              </a:buClr>
            </a:pPr>
            <a:endParaRPr lang="en-US" sz="2600" b="1" dirty="0">
              <a:solidFill>
                <a:schemeClr val="bg1"/>
              </a:solidFill>
              <a:latin typeface="+mj-lt"/>
            </a:endParaRPr>
          </a:p>
          <a:p>
            <a:pPr marL="169862" algn="ctr">
              <a:buClr>
                <a:schemeClr val="bg1"/>
              </a:buClr>
            </a:pPr>
            <a:endParaRPr lang="en-US" sz="2600" b="1" dirty="0">
              <a:solidFill>
                <a:schemeClr val="bg1"/>
              </a:solidFill>
              <a:latin typeface="+mj-lt"/>
            </a:endParaRPr>
          </a:p>
          <a:p>
            <a:pPr marL="169862" algn="ctr">
              <a:buClr>
                <a:schemeClr val="bg1"/>
              </a:buClr>
            </a:pPr>
            <a:endParaRPr lang="en-US" sz="2600" b="1" dirty="0">
              <a:solidFill>
                <a:schemeClr val="bg1"/>
              </a:solidFill>
              <a:latin typeface="+mj-lt"/>
            </a:endParaRPr>
          </a:p>
          <a:p>
            <a:pPr marL="169862" algn="ctr">
              <a:buClr>
                <a:schemeClr val="bg1"/>
              </a:buClr>
            </a:pPr>
            <a:endParaRPr lang="en-US" sz="2600" b="1" dirty="0">
              <a:solidFill>
                <a:schemeClr val="bg1"/>
              </a:solidFill>
              <a:latin typeface="+mj-lt"/>
            </a:endParaRPr>
          </a:p>
          <a:p>
            <a:pPr marL="169862" algn="ctr">
              <a:buClr>
                <a:schemeClr val="bg1"/>
              </a:buClr>
            </a:pPr>
            <a:endParaRPr lang="en-US" sz="2800" b="1" dirty="0">
              <a:solidFill>
                <a:srgbClr val="FFC000"/>
              </a:solidFill>
              <a:latin typeface="+mj-lt"/>
            </a:endParaRPr>
          </a:p>
          <a:p>
            <a:pPr marR="0" algn="l" rtl="0"/>
            <a:endParaRPr lang="en-US" sz="1200" b="1" dirty="0">
              <a:solidFill>
                <a:schemeClr val="bg1"/>
              </a:solidFill>
              <a:latin typeface="+mj-lt"/>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14919829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1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6032421"/>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100" b="1" dirty="0">
              <a:solidFill>
                <a:srgbClr val="FFC000"/>
              </a:solidFill>
            </a:endParaRPr>
          </a:p>
          <a:p>
            <a:pPr algn="ctr"/>
            <a:r>
              <a:rPr lang="en-US" sz="2800" b="1" dirty="0">
                <a:solidFill>
                  <a:srgbClr val="FFFF00"/>
                </a:solidFill>
              </a:rPr>
              <a:t>Understanding and applying the truth of an “If / Then” statement</a:t>
            </a:r>
          </a:p>
          <a:p>
            <a:pPr algn="ctr"/>
            <a:endParaRPr lang="en-US" sz="700" b="1" dirty="0">
              <a:solidFill>
                <a:srgbClr val="FFFF00"/>
              </a:solidFill>
            </a:endParaRPr>
          </a:p>
          <a:p>
            <a:pPr marL="169862" algn="ctr">
              <a:buClr>
                <a:schemeClr val="bg1"/>
              </a:buClr>
            </a:pPr>
            <a:r>
              <a:rPr lang="en-US" sz="2600" b="1" dirty="0">
                <a:solidFill>
                  <a:schemeClr val="bg1"/>
                </a:solidFill>
              </a:rPr>
              <a:t>WHO THEN CAN BE SAVED?</a:t>
            </a:r>
          </a:p>
          <a:p>
            <a:pPr marL="169862" algn="ctr">
              <a:buClr>
                <a:schemeClr val="bg1"/>
              </a:buClr>
            </a:pPr>
            <a:endParaRPr lang="en-US" sz="2600" b="1" dirty="0">
              <a:solidFill>
                <a:schemeClr val="bg1"/>
              </a:solidFill>
            </a:endParaRPr>
          </a:p>
          <a:p>
            <a:pPr marR="0" algn="l" rtl="0"/>
            <a:endParaRPr lang="en-US" sz="1800" b="0" i="0" u="none" strike="noStrike" baseline="0" dirty="0">
              <a:solidFill>
                <a:srgbClr val="292F33"/>
              </a:solidFill>
              <a:latin typeface="Calibri" panose="020F0502020204030204" pitchFamily="34" charset="0"/>
            </a:endParaRPr>
          </a:p>
          <a:p>
            <a:pPr marR="0" algn="l" rtl="0"/>
            <a:r>
              <a:rPr lang="en-US" sz="1800" b="1" dirty="0">
                <a:solidFill>
                  <a:schemeClr val="bg1"/>
                </a:solidFill>
                <a:latin typeface="+mj-lt"/>
              </a:rPr>
              <a:t>  </a:t>
            </a:r>
            <a:r>
              <a:rPr lang="en-US" sz="1800" b="1" u="none" strike="noStrike" baseline="0" dirty="0">
                <a:solidFill>
                  <a:schemeClr val="bg1"/>
                </a:solidFill>
                <a:latin typeface="+mj-lt"/>
              </a:rPr>
              <a:t>24  Therefore I said to you that you will die in your sins; for if you do not believe that I am He, you will die in your sins." </a:t>
            </a:r>
          </a:p>
          <a:p>
            <a:pPr marR="0" algn="l" rtl="0"/>
            <a:r>
              <a:rPr lang="en-US" sz="1800" b="1" dirty="0">
                <a:solidFill>
                  <a:schemeClr val="bg1"/>
                </a:solidFill>
                <a:latin typeface="+mj-lt"/>
              </a:rPr>
              <a:t>					John 8:24</a:t>
            </a:r>
          </a:p>
          <a:p>
            <a:pPr marR="0" algn="l" rtl="0"/>
            <a:endParaRPr lang="en-US" sz="1800" b="1" dirty="0">
              <a:solidFill>
                <a:schemeClr val="bg1"/>
              </a:solidFill>
              <a:latin typeface="+mj-lt"/>
            </a:endParaRPr>
          </a:p>
          <a:p>
            <a:pPr marR="0" algn="l" rtl="0"/>
            <a:r>
              <a:rPr lang="en-US" sz="2400" b="1" dirty="0">
                <a:solidFill>
                  <a:schemeClr val="bg1"/>
                </a:solidFill>
                <a:latin typeface="+mj-lt"/>
              </a:rPr>
              <a:t>IF one believes THEN he will not die in his sins.</a:t>
            </a:r>
          </a:p>
          <a:p>
            <a:pPr marR="0" algn="l" rtl="0"/>
            <a:endParaRPr lang="en-US" sz="2400" b="1" dirty="0">
              <a:solidFill>
                <a:schemeClr val="bg1"/>
              </a:solidFill>
              <a:latin typeface="+mj-lt"/>
            </a:endParaRPr>
          </a:p>
          <a:p>
            <a:pPr marR="0" algn="l" rtl="0"/>
            <a:endParaRPr lang="en-US" sz="2400" b="1" dirty="0">
              <a:solidFill>
                <a:schemeClr val="bg1"/>
              </a:solidFill>
              <a:latin typeface="+mj-lt"/>
            </a:endParaRPr>
          </a:p>
          <a:p>
            <a:pPr marR="0" algn="l" rtl="0"/>
            <a:endParaRPr lang="en-US" sz="2000" b="1" dirty="0">
              <a:solidFill>
                <a:srgbClr val="FFC000"/>
              </a:solidFill>
              <a:latin typeface="+mj-lt"/>
            </a:endParaRPr>
          </a:p>
          <a:p>
            <a:pPr marR="0" algn="l" rtl="0"/>
            <a:endParaRPr lang="en-US" sz="1200" b="1" dirty="0">
              <a:solidFill>
                <a:schemeClr val="bg1"/>
              </a:solidFill>
              <a:latin typeface="+mj-lt"/>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18459612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1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100" b="1" dirty="0">
              <a:solidFill>
                <a:srgbClr val="FFC000"/>
              </a:solidFill>
            </a:endParaRPr>
          </a:p>
          <a:p>
            <a:pPr algn="ctr"/>
            <a:r>
              <a:rPr lang="en-US" sz="2800" b="1" dirty="0">
                <a:solidFill>
                  <a:srgbClr val="FFFF00"/>
                </a:solidFill>
              </a:rPr>
              <a:t>Understanding and applying the truth of an “If / Then” statement</a:t>
            </a:r>
          </a:p>
          <a:p>
            <a:pPr algn="ctr"/>
            <a:endParaRPr lang="en-US" sz="700" b="1" dirty="0">
              <a:solidFill>
                <a:srgbClr val="FFFF00"/>
              </a:solidFill>
            </a:endParaRPr>
          </a:p>
          <a:p>
            <a:pPr marL="169862" algn="ctr">
              <a:buClr>
                <a:schemeClr val="bg1"/>
              </a:buClr>
            </a:pPr>
            <a:r>
              <a:rPr lang="en-US" sz="2600" b="1" dirty="0">
                <a:solidFill>
                  <a:schemeClr val="bg1"/>
                </a:solidFill>
              </a:rPr>
              <a:t>WHO THEN CAN BE SAVED?</a:t>
            </a:r>
          </a:p>
          <a:p>
            <a:pPr marL="169862" algn="ctr">
              <a:buClr>
                <a:schemeClr val="bg1"/>
              </a:buClr>
            </a:pPr>
            <a:endParaRPr lang="en-US" sz="2600" b="1" dirty="0">
              <a:solidFill>
                <a:schemeClr val="bg1"/>
              </a:solidFill>
            </a:endParaRPr>
          </a:p>
          <a:p>
            <a:pPr marR="0" algn="l" rtl="0"/>
            <a:endParaRPr lang="en-US" sz="1800" b="0" i="0" u="none" strike="noStrike" baseline="0" dirty="0">
              <a:solidFill>
                <a:srgbClr val="292F33"/>
              </a:solidFill>
              <a:latin typeface="Calibri" panose="020F0502020204030204" pitchFamily="34" charset="0"/>
            </a:endParaRPr>
          </a:p>
          <a:p>
            <a:pPr marR="0" algn="just" rtl="0"/>
            <a:r>
              <a:rPr lang="en-US" sz="2000" b="1" dirty="0">
                <a:solidFill>
                  <a:schemeClr val="bg1"/>
                </a:solidFill>
                <a:latin typeface="+mj-lt"/>
              </a:rPr>
              <a:t>  </a:t>
            </a:r>
            <a:r>
              <a:rPr lang="en-US" sz="2000" b="1" u="none" strike="noStrike" baseline="0" dirty="0">
                <a:solidFill>
                  <a:schemeClr val="bg1"/>
                </a:solidFill>
                <a:latin typeface="+mj-lt"/>
              </a:rPr>
              <a:t>3  I tell you, no; but unless you repent you will all likewise perish. </a:t>
            </a:r>
          </a:p>
          <a:p>
            <a:pPr marR="0" algn="just" rtl="0"/>
            <a:r>
              <a:rPr lang="en-US" sz="2000" b="1" dirty="0">
                <a:solidFill>
                  <a:schemeClr val="bg1"/>
                </a:solidFill>
                <a:latin typeface="+mj-lt"/>
              </a:rPr>
              <a:t>					Luke 13:3</a:t>
            </a:r>
          </a:p>
          <a:p>
            <a:pPr marR="0" algn="l" rtl="0"/>
            <a:endParaRPr lang="en-US" sz="1800" b="1" dirty="0">
              <a:solidFill>
                <a:schemeClr val="bg1"/>
              </a:solidFill>
              <a:latin typeface="+mj-lt"/>
            </a:endParaRPr>
          </a:p>
          <a:p>
            <a:pPr marR="0" algn="l" rtl="0"/>
            <a:r>
              <a:rPr lang="en-US" sz="2400" b="1" dirty="0">
                <a:solidFill>
                  <a:schemeClr val="bg1"/>
                </a:solidFill>
                <a:latin typeface="+mj-lt"/>
              </a:rPr>
              <a:t>IF one repents THEN he will not perish</a:t>
            </a:r>
          </a:p>
          <a:p>
            <a:pPr marR="0" algn="l" rtl="0"/>
            <a:endParaRPr lang="en-US" sz="2400" b="1" dirty="0">
              <a:solidFill>
                <a:schemeClr val="bg1"/>
              </a:solidFill>
              <a:latin typeface="+mj-lt"/>
            </a:endParaRPr>
          </a:p>
          <a:p>
            <a:pPr marR="0" algn="l" rtl="0"/>
            <a:endParaRPr lang="en-US" sz="2400" b="1" dirty="0">
              <a:solidFill>
                <a:schemeClr val="bg1"/>
              </a:solidFill>
              <a:latin typeface="+mj-lt"/>
            </a:endParaRPr>
          </a:p>
          <a:p>
            <a:pPr marR="0" algn="l" rtl="0"/>
            <a:endParaRPr lang="en-US" sz="2000" b="1" dirty="0">
              <a:solidFill>
                <a:srgbClr val="FFC000"/>
              </a:solidFill>
              <a:latin typeface="+mj-lt"/>
            </a:endParaRPr>
          </a:p>
          <a:p>
            <a:pPr marR="0" algn="l" rtl="0"/>
            <a:endParaRPr lang="en-US" sz="1200" b="1" dirty="0">
              <a:solidFill>
                <a:schemeClr val="bg1"/>
              </a:solidFill>
              <a:latin typeface="+mj-lt"/>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16849584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1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878532"/>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100" b="1" dirty="0">
              <a:solidFill>
                <a:srgbClr val="FFC000"/>
              </a:solidFill>
            </a:endParaRPr>
          </a:p>
          <a:p>
            <a:pPr algn="ctr"/>
            <a:r>
              <a:rPr lang="en-US" sz="2800" b="1" dirty="0">
                <a:solidFill>
                  <a:srgbClr val="FFFF00"/>
                </a:solidFill>
              </a:rPr>
              <a:t>Understanding and applying the truth of an “If / Then” statement</a:t>
            </a:r>
          </a:p>
          <a:p>
            <a:pPr algn="ctr"/>
            <a:endParaRPr lang="en-US" sz="700" b="1" dirty="0">
              <a:solidFill>
                <a:srgbClr val="FFFF00"/>
              </a:solidFill>
            </a:endParaRPr>
          </a:p>
          <a:p>
            <a:pPr marL="169862" algn="ctr">
              <a:buClr>
                <a:schemeClr val="bg1"/>
              </a:buClr>
            </a:pPr>
            <a:r>
              <a:rPr lang="en-US" sz="2600" b="1" dirty="0">
                <a:solidFill>
                  <a:schemeClr val="bg1"/>
                </a:solidFill>
              </a:rPr>
              <a:t>WHO THEN CAN BE SAVED?</a:t>
            </a:r>
          </a:p>
          <a:p>
            <a:pPr marL="169862" algn="ctr">
              <a:buClr>
                <a:schemeClr val="bg1"/>
              </a:buClr>
            </a:pPr>
            <a:endParaRPr lang="en-US" sz="2600" b="1" dirty="0">
              <a:solidFill>
                <a:schemeClr val="bg1"/>
              </a:solidFill>
            </a:endParaRPr>
          </a:p>
          <a:p>
            <a:pPr marR="0" algn="l" rtl="0"/>
            <a:endParaRPr lang="en-US" sz="1800" b="0" i="0" u="none" strike="noStrike" baseline="0" dirty="0">
              <a:solidFill>
                <a:srgbClr val="292F33"/>
              </a:solidFill>
              <a:latin typeface="Calibri" panose="020F0502020204030204" pitchFamily="34" charset="0"/>
            </a:endParaRPr>
          </a:p>
          <a:p>
            <a:pPr marR="0" algn="just" rtl="0"/>
            <a:r>
              <a:rPr lang="en-US" sz="1600" b="1" dirty="0">
                <a:solidFill>
                  <a:schemeClr val="bg1"/>
                </a:solidFill>
                <a:latin typeface="+mj-lt"/>
              </a:rPr>
              <a:t> </a:t>
            </a:r>
            <a:r>
              <a:rPr lang="en-US" sz="2000" b="1" u="none" strike="noStrike" baseline="0" dirty="0">
                <a:solidFill>
                  <a:schemeClr val="bg1"/>
                </a:solidFill>
                <a:latin typeface="+mj-lt"/>
              </a:rPr>
              <a:t>9  that if you confess with your mouth the Lord Jesus and believe in your heart that God has raised Him from the dead, you will be saved. </a:t>
            </a:r>
          </a:p>
          <a:p>
            <a:pPr marR="0" algn="just" rtl="0"/>
            <a:r>
              <a:rPr lang="en-US" sz="2000" b="1" dirty="0">
                <a:solidFill>
                  <a:schemeClr val="bg1"/>
                </a:solidFill>
                <a:latin typeface="+mj-lt"/>
              </a:rPr>
              <a:t>					Romans 10:9</a:t>
            </a:r>
            <a:endParaRPr lang="en-US" sz="2000" b="1" u="none" strike="noStrike" baseline="0" dirty="0">
              <a:solidFill>
                <a:schemeClr val="bg1"/>
              </a:solidFill>
              <a:latin typeface="+mj-lt"/>
            </a:endParaRPr>
          </a:p>
          <a:p>
            <a:pPr marR="0" algn="l" rtl="0"/>
            <a:endParaRPr lang="en-US" sz="1800" b="1" dirty="0">
              <a:solidFill>
                <a:schemeClr val="bg1"/>
              </a:solidFill>
              <a:latin typeface="+mj-lt"/>
            </a:endParaRPr>
          </a:p>
          <a:p>
            <a:pPr marR="0" algn="l" rtl="0"/>
            <a:r>
              <a:rPr lang="en-US" sz="2400" b="1" dirty="0">
                <a:solidFill>
                  <a:schemeClr val="bg1"/>
                </a:solidFill>
                <a:latin typeface="+mj-lt"/>
              </a:rPr>
              <a:t>IF one confesses THEN he will be saved</a:t>
            </a:r>
          </a:p>
          <a:p>
            <a:pPr marR="0" algn="l" rtl="0"/>
            <a:endParaRPr lang="en-US" sz="2400" b="1" dirty="0">
              <a:solidFill>
                <a:schemeClr val="bg1"/>
              </a:solidFill>
              <a:latin typeface="+mj-lt"/>
            </a:endParaRPr>
          </a:p>
          <a:p>
            <a:pPr marR="0" algn="l" rtl="0"/>
            <a:endParaRPr lang="en-US" sz="2000" b="1" dirty="0">
              <a:solidFill>
                <a:srgbClr val="FFC000"/>
              </a:solidFill>
              <a:latin typeface="+mj-lt"/>
            </a:endParaRPr>
          </a:p>
          <a:p>
            <a:pPr marR="0" algn="l" rtl="0"/>
            <a:endParaRPr lang="en-US" sz="1200" b="1" dirty="0">
              <a:solidFill>
                <a:schemeClr val="bg1"/>
              </a:solidFill>
              <a:latin typeface="+mj-lt"/>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12312116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3600" b="1" dirty="0">
              <a:solidFill>
                <a:srgbClr val="FFC000"/>
              </a:solidFill>
            </a:endParaRPr>
          </a:p>
          <a:p>
            <a:pPr algn="ctr"/>
            <a:endParaRPr lang="en-US" sz="3600" b="1" dirty="0">
              <a:solidFill>
                <a:srgbClr val="FFC000"/>
              </a:solidFill>
            </a:endParaRPr>
          </a:p>
          <a:p>
            <a:pPr algn="ctr"/>
            <a:endParaRPr lang="en-US" sz="1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a:p>
            <a:pPr algn="ctr"/>
            <a:endParaRPr lang="en-US" sz="3600" b="1" dirty="0">
              <a:solidFill>
                <a:srgbClr val="FFC0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70865"/>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100" b="1" dirty="0">
              <a:solidFill>
                <a:srgbClr val="FFC000"/>
              </a:solidFill>
            </a:endParaRPr>
          </a:p>
          <a:p>
            <a:pPr algn="ctr"/>
            <a:r>
              <a:rPr lang="en-US" sz="2800" b="1" dirty="0">
                <a:solidFill>
                  <a:srgbClr val="FFFF00"/>
                </a:solidFill>
              </a:rPr>
              <a:t>Understanding and applying the truth of an “If / Then” statement</a:t>
            </a:r>
          </a:p>
          <a:p>
            <a:pPr algn="ctr"/>
            <a:endParaRPr lang="en-US" sz="700" b="1" dirty="0">
              <a:solidFill>
                <a:srgbClr val="FFFF00"/>
              </a:solidFill>
            </a:endParaRPr>
          </a:p>
          <a:p>
            <a:pPr marL="169862" algn="ctr">
              <a:buClr>
                <a:schemeClr val="bg1"/>
              </a:buClr>
            </a:pPr>
            <a:r>
              <a:rPr lang="en-US" sz="2600" b="1" dirty="0">
                <a:solidFill>
                  <a:schemeClr val="bg1"/>
                </a:solidFill>
              </a:rPr>
              <a:t>WHO THEN CAN BE SAVED?</a:t>
            </a:r>
          </a:p>
          <a:p>
            <a:pPr marL="169862" algn="ctr">
              <a:buClr>
                <a:schemeClr val="bg1"/>
              </a:buClr>
            </a:pPr>
            <a:endParaRPr lang="en-US" sz="2600" b="1" dirty="0">
              <a:solidFill>
                <a:schemeClr val="bg1"/>
              </a:solidFill>
            </a:endParaRPr>
          </a:p>
          <a:p>
            <a:pPr marR="0" algn="l" rtl="0"/>
            <a:endParaRPr lang="en-US" sz="1800" b="0" i="0" u="none" strike="noStrike" baseline="0" dirty="0">
              <a:solidFill>
                <a:srgbClr val="292F33"/>
              </a:solidFill>
              <a:latin typeface="Calibri" panose="020F0502020204030204" pitchFamily="34" charset="0"/>
            </a:endParaRPr>
          </a:p>
          <a:p>
            <a:pPr marR="0" algn="l" rtl="0"/>
            <a:r>
              <a:rPr lang="en-US" sz="1600" b="1" dirty="0">
                <a:solidFill>
                  <a:schemeClr val="bg1"/>
                </a:solidFill>
                <a:latin typeface="+mj-lt"/>
              </a:rPr>
              <a:t> </a:t>
            </a:r>
            <a:r>
              <a:rPr lang="en-US" sz="1800" b="0" i="0" u="none" strike="noStrike" baseline="0" dirty="0">
                <a:solidFill>
                  <a:srgbClr val="292F33"/>
                </a:solidFill>
                <a:latin typeface="Calibri" panose="020F0502020204030204" pitchFamily="34" charset="0"/>
              </a:rPr>
              <a:t> </a:t>
            </a:r>
          </a:p>
          <a:p>
            <a:pPr marR="0" algn="just" rtl="0"/>
            <a:r>
              <a:rPr lang="en-US" sz="2200" b="1" u="none" strike="noStrike" baseline="0" dirty="0">
                <a:solidFill>
                  <a:schemeClr val="bg1"/>
                </a:solidFill>
                <a:latin typeface="+mj-lt"/>
              </a:rPr>
              <a:t>  16  He who believes and is baptized will be saved; but he who does not believe will be condemned. </a:t>
            </a:r>
          </a:p>
          <a:p>
            <a:pPr marR="0" algn="l" rtl="0"/>
            <a:r>
              <a:rPr lang="en-US" sz="2200" b="1" dirty="0">
                <a:solidFill>
                  <a:schemeClr val="bg1"/>
                </a:solidFill>
                <a:latin typeface="+mj-lt"/>
              </a:rPr>
              <a:t>					Mark 16:16</a:t>
            </a:r>
            <a:endParaRPr lang="en-US" sz="2200" b="1" u="none" strike="noStrike" baseline="0" dirty="0">
              <a:solidFill>
                <a:schemeClr val="bg1"/>
              </a:solidFill>
              <a:latin typeface="+mj-lt"/>
            </a:endParaRPr>
          </a:p>
          <a:p>
            <a:pPr marR="0" algn="l" rtl="0"/>
            <a:r>
              <a:rPr lang="en-US" sz="1800" dirty="0">
                <a:solidFill>
                  <a:srgbClr val="292F33"/>
                </a:solidFill>
                <a:latin typeface="Calibri" panose="020F0502020204030204" pitchFamily="34" charset="0"/>
              </a:rPr>
              <a:t>				Mark 16:16</a:t>
            </a:r>
          </a:p>
          <a:p>
            <a:pPr marR="0" algn="l" rtl="0"/>
            <a:endParaRPr lang="en-US" sz="1800" b="1" dirty="0">
              <a:solidFill>
                <a:schemeClr val="bg1"/>
              </a:solidFill>
              <a:latin typeface="+mj-lt"/>
            </a:endParaRPr>
          </a:p>
          <a:p>
            <a:pPr marR="0" algn="l" rtl="0"/>
            <a:r>
              <a:rPr lang="en-US" sz="2400" b="1" dirty="0">
                <a:solidFill>
                  <a:schemeClr val="bg1"/>
                </a:solidFill>
                <a:latin typeface="+mj-lt"/>
              </a:rPr>
              <a:t>IF one is baptized THEN he will be saved</a:t>
            </a:r>
          </a:p>
          <a:p>
            <a:pPr marR="0" algn="l" rtl="0"/>
            <a:endParaRPr lang="en-US" sz="2800" b="1" dirty="0">
              <a:solidFill>
                <a:srgbClr val="FFC000"/>
              </a:solidFill>
              <a:latin typeface="+mj-lt"/>
            </a:endParaRPr>
          </a:p>
          <a:p>
            <a:pPr marR="0" algn="l" rtl="0"/>
            <a:endParaRPr lang="en-US" sz="1200" b="1" dirty="0">
              <a:solidFill>
                <a:schemeClr val="bg1"/>
              </a:solidFill>
              <a:latin typeface="+mj-lt"/>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26443503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Google Shape;98;p16"/>
          <p:cNvSpPr txBox="1">
            <a:spLocks noGrp="1"/>
          </p:cNvSpPr>
          <p:nvPr>
            <p:ph type="title"/>
          </p:nvPr>
        </p:nvSpPr>
        <p:spPr>
          <a:xfrm>
            <a:off x="2509284" y="299702"/>
            <a:ext cx="9377916" cy="1480767"/>
          </a:xfrm>
          <a:prstGeom prst="rect">
            <a:avLst/>
          </a:prstGeom>
          <a:noFill/>
          <a:ln>
            <a:noFill/>
          </a:ln>
        </p:spPr>
        <p:txBody>
          <a:bodyPr spcFirstLastPara="1" wrap="square" lIns="91425" tIns="45700" rIns="91425" bIns="45700" anchor="ctr" anchorCtr="0">
            <a:noAutofit/>
          </a:bodyPr>
          <a:lstStyle/>
          <a:p>
            <a:pPr marL="0" lvl="0" indent="0" algn="ctr" rtl="0">
              <a:lnSpc>
                <a:spcPct val="90000"/>
              </a:lnSpc>
              <a:spcBef>
                <a:spcPts val="0"/>
              </a:spcBef>
              <a:spcAft>
                <a:spcPts val="0"/>
              </a:spcAft>
              <a:buClr>
                <a:schemeClr val="lt1"/>
              </a:buClr>
              <a:buSzPts val="4400"/>
              <a:buFont typeface="Cambria"/>
              <a:buNone/>
            </a:pPr>
            <a:r>
              <a:rPr lang="en-US" dirty="0">
                <a:solidFill>
                  <a:srgbClr val="FFFF00"/>
                </a:solidFill>
              </a:rPr>
              <a:t>God’s Plan For Your Salvation</a:t>
            </a:r>
            <a:endParaRPr dirty="0">
              <a:solidFill>
                <a:srgbClr val="FFFF00"/>
              </a:solidFill>
            </a:endParaRPr>
          </a:p>
        </p:txBody>
      </p:sp>
      <p:sp>
        <p:nvSpPr>
          <p:cNvPr id="99" name="Google Shape;99;p16"/>
          <p:cNvSpPr txBox="1">
            <a:spLocks noGrp="1"/>
          </p:cNvSpPr>
          <p:nvPr>
            <p:ph type="body" idx="1"/>
          </p:nvPr>
        </p:nvSpPr>
        <p:spPr>
          <a:xfrm>
            <a:off x="540775" y="1780469"/>
            <a:ext cx="11115314" cy="4698989"/>
          </a:xfrm>
          <a:prstGeom prst="rect">
            <a:avLst/>
          </a:prstGeom>
          <a:noFill/>
          <a:ln>
            <a:noFill/>
          </a:ln>
        </p:spPr>
        <p:txBody>
          <a:bodyPr spcFirstLastPara="1" wrap="square" lIns="91425" tIns="45700" rIns="91425" bIns="45700" anchor="t" anchorCtr="0">
            <a:noAutofit/>
          </a:bodyPr>
          <a:lstStyle/>
          <a:p>
            <a:pPr marL="742950" lvl="1" indent="-285750">
              <a:lnSpc>
                <a:spcPct val="150000"/>
              </a:lnSpc>
              <a:spcBef>
                <a:spcPts val="0"/>
              </a:spcBef>
              <a:buSzPts val="3000"/>
            </a:pPr>
            <a:r>
              <a:rPr lang="en-US" sz="3200" dirty="0">
                <a:solidFill>
                  <a:schemeClr val="lt1"/>
                </a:solidFill>
              </a:rPr>
              <a:t>  Believe							Heb. 11:6</a:t>
            </a:r>
            <a:endParaRPr sz="3200" dirty="0"/>
          </a:p>
          <a:p>
            <a:pPr marL="742950" lvl="1" indent="-285750">
              <a:lnSpc>
                <a:spcPct val="150000"/>
              </a:lnSpc>
              <a:spcBef>
                <a:spcPts val="200"/>
              </a:spcBef>
              <a:buSzPts val="3000"/>
            </a:pPr>
            <a:r>
              <a:rPr lang="en-US" sz="3200" dirty="0">
                <a:solidFill>
                  <a:schemeClr val="lt1"/>
                </a:solidFill>
              </a:rPr>
              <a:t>  Repent 							Acts 17:30</a:t>
            </a:r>
            <a:endParaRPr sz="3200" dirty="0"/>
          </a:p>
          <a:p>
            <a:pPr marL="742950" lvl="1" indent="-285750">
              <a:lnSpc>
                <a:spcPct val="150000"/>
              </a:lnSpc>
              <a:spcBef>
                <a:spcPts val="200"/>
              </a:spcBef>
              <a:buSzPts val="3000"/>
            </a:pPr>
            <a:r>
              <a:rPr lang="en-US" sz="3200" dirty="0">
                <a:solidFill>
                  <a:schemeClr val="lt1"/>
                </a:solidFill>
              </a:rPr>
              <a:t>  Confess Faith in Him					Rom. 10:9</a:t>
            </a:r>
            <a:endParaRPr sz="3200" dirty="0"/>
          </a:p>
          <a:p>
            <a:pPr marL="742950" lvl="1" indent="-285750">
              <a:lnSpc>
                <a:spcPct val="150000"/>
              </a:lnSpc>
              <a:spcBef>
                <a:spcPts val="200"/>
              </a:spcBef>
              <a:buSzPts val="3000"/>
            </a:pPr>
            <a:r>
              <a:rPr lang="en-US" sz="3200" dirty="0">
                <a:solidFill>
                  <a:schemeClr val="lt1"/>
                </a:solidFill>
              </a:rPr>
              <a:t>  Be Baptized Into Him					Gal. 3:27</a:t>
            </a:r>
            <a:endParaRPr lang="en-US" sz="3200" dirty="0"/>
          </a:p>
          <a:p>
            <a:pPr marL="457200" lvl="1" indent="-457200" algn="ctr">
              <a:lnSpc>
                <a:spcPct val="150000"/>
              </a:lnSpc>
              <a:spcBef>
                <a:spcPts val="200"/>
              </a:spcBef>
              <a:buSzPts val="3000"/>
              <a:buNone/>
            </a:pPr>
            <a:r>
              <a:rPr lang="en-US" sz="3200" b="1" i="1" dirty="0">
                <a:solidFill>
                  <a:srgbClr val="FFFF00"/>
                </a:solidFill>
              </a:rPr>
              <a:t>You are Now a Member of His Glorious Church; His Eternal Plan</a:t>
            </a:r>
          </a:p>
          <a:p>
            <a:pPr indent="4763">
              <a:lnSpc>
                <a:spcPct val="150000"/>
              </a:lnSpc>
              <a:spcBef>
                <a:spcPts val="200"/>
              </a:spcBef>
              <a:buSzPts val="3000"/>
            </a:pPr>
            <a:r>
              <a:rPr lang="en-US" sz="3200" dirty="0">
                <a:solidFill>
                  <a:schemeClr val="bg1"/>
                </a:solidFill>
              </a:rPr>
              <a:t>   Now be faithful until you die			Rev. 2:10</a:t>
            </a:r>
            <a:endParaRPr sz="3200" dirty="0">
              <a:solidFill>
                <a:schemeClr val="bg1"/>
              </a:solidFill>
            </a:endParaRPr>
          </a:p>
        </p:txBody>
      </p:sp>
    </p:spTree>
    <p:extLst>
      <p:ext uri="{BB962C8B-B14F-4D97-AF65-F5344CB8AC3E}">
        <p14:creationId xmlns:p14="http://schemas.microsoft.com/office/powerpoint/2010/main" val="32911516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55476"/>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p>
          <a:p>
            <a:pPr algn="ctr"/>
            <a:endParaRPr lang="en-US" sz="3600" b="1" dirty="0">
              <a:solidFill>
                <a:srgbClr val="FFC000"/>
              </a:solidFill>
            </a:endParaRPr>
          </a:p>
          <a:p>
            <a:pPr algn="ctr"/>
            <a:endParaRPr lang="en-US" sz="3600" b="1" dirty="0">
              <a:solidFill>
                <a:srgbClr val="FFC000"/>
              </a:solidFill>
            </a:endParaRPr>
          </a:p>
          <a:p>
            <a:pPr algn="ctr"/>
            <a:endParaRPr lang="en-US" sz="900" b="1" dirty="0">
              <a:solidFill>
                <a:srgbClr val="FFC000"/>
              </a:solidFill>
            </a:endParaRPr>
          </a:p>
          <a:p>
            <a:pPr marL="457200" indent="-457200">
              <a:buClr>
                <a:schemeClr val="bg1"/>
              </a:buClr>
              <a:buFont typeface="Arial" panose="020B0604020202020204" pitchFamily="34" charset="0"/>
              <a:buChar char="•"/>
            </a:pPr>
            <a:endParaRPr lang="en-US" sz="40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522496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940088"/>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a:p>
            <a:pPr algn="ct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970865"/>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marL="457200" indent="-457200">
              <a:buClr>
                <a:schemeClr val="bg1"/>
              </a:buClr>
              <a:buFont typeface="Arial" panose="020B0604020202020204" pitchFamily="34" charset="0"/>
              <a:buChar char="•"/>
            </a:pPr>
            <a:endParaRPr lang="en-US" sz="4000" b="1" dirty="0">
              <a:solidFill>
                <a:schemeClr val="bg1"/>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38607963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algn="just">
              <a:spcAft>
                <a:spcPts val="1200"/>
              </a:spcAft>
              <a:buClr>
                <a:schemeClr val="bg1"/>
              </a:buClr>
            </a:pPr>
            <a:endParaRPr lang="en-US" sz="5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a:spcAft>
                <a:spcPts val="1200"/>
              </a:spcAft>
              <a:buClr>
                <a:schemeClr val="bg1"/>
              </a:buClr>
            </a:pP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143332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3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3380079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endParaRPr lang="en-US" sz="1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143792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endParaRPr lang="en-US" sz="11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0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25800198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Shape 79"/>
        <p:cNvGrpSpPr/>
        <p:nvPr/>
      </p:nvGrpSpPr>
      <p:grpSpPr>
        <a:xfrm>
          <a:off x="0" y="0"/>
          <a:ext cx="0" cy="0"/>
          <a:chOff x="0" y="0"/>
          <a:chExt cx="0" cy="0"/>
        </a:xfrm>
      </p:grpSpPr>
      <p:sp>
        <p:nvSpPr>
          <p:cNvPr id="5" name="TextBox 4">
            <a:extLst>
              <a:ext uri="{FF2B5EF4-FFF2-40B4-BE49-F238E27FC236}">
                <a16:creationId xmlns:a16="http://schemas.microsoft.com/office/drawing/2014/main" id="{08F0B4FA-6322-4EAB-9238-255EA7E2A2B4}"/>
              </a:ext>
            </a:extLst>
          </p:cNvPr>
          <p:cNvSpPr txBox="1"/>
          <p:nvPr/>
        </p:nvSpPr>
        <p:spPr>
          <a:xfrm>
            <a:off x="235033" y="51554"/>
            <a:ext cx="11702409" cy="646331"/>
          </a:xfrm>
          <a:prstGeom prst="rect">
            <a:avLst/>
          </a:prstGeom>
          <a:noFill/>
        </p:spPr>
        <p:txBody>
          <a:bodyPr wrap="square" rtlCol="0">
            <a:spAutoFit/>
          </a:bodyPr>
          <a:lstStyle/>
          <a:p>
            <a:pPr algn="ctr"/>
            <a:r>
              <a:rPr lang="en-US" sz="3600" b="1" dirty="0">
                <a:solidFill>
                  <a:srgbClr val="0070C0"/>
                </a:solidFill>
                <a:latin typeface="Calibri" panose="020F0502020204030204" pitchFamily="34" charset="0"/>
                <a:cs typeface="Calibri" panose="020F0502020204030204" pitchFamily="34" charset="0"/>
              </a:rPr>
              <a:t>In Spirit and in Truth--Praying</a:t>
            </a:r>
          </a:p>
        </p:txBody>
      </p:sp>
      <p:sp>
        <p:nvSpPr>
          <p:cNvPr id="3" name="TextBox 2">
            <a:extLst>
              <a:ext uri="{FF2B5EF4-FFF2-40B4-BE49-F238E27FC236}">
                <a16:creationId xmlns:a16="http://schemas.microsoft.com/office/drawing/2014/main" id="{EBA146CE-4631-4211-B8BC-DF1768DB22B0}"/>
              </a:ext>
            </a:extLst>
          </p:cNvPr>
          <p:cNvSpPr txBox="1"/>
          <p:nvPr/>
        </p:nvSpPr>
        <p:spPr>
          <a:xfrm>
            <a:off x="235033" y="540270"/>
            <a:ext cx="11603005" cy="6042892"/>
          </a:xfrm>
          <a:prstGeom prst="rect">
            <a:avLst/>
          </a:prstGeom>
          <a:solidFill>
            <a:schemeClr val="tx1"/>
          </a:solidFill>
        </p:spPr>
        <p:txBody>
          <a:bodyPr wrap="none" tIns="182880" rtlCol="0">
            <a:noAutofit/>
          </a:bodyPr>
          <a:lstStyle/>
          <a:p>
            <a:endParaRPr lang="en-US" sz="2800" b="1" dirty="0">
              <a:solidFill>
                <a:schemeClr val="bg1"/>
              </a:solidFill>
              <a:latin typeface="Calibri" panose="020F0502020204030204" pitchFamily="34" charset="0"/>
              <a:cs typeface="Calibri" panose="020F0502020204030204" pitchFamily="34" charset="0"/>
            </a:endParaRPr>
          </a:p>
        </p:txBody>
      </p:sp>
      <p:sp>
        <p:nvSpPr>
          <p:cNvPr id="2" name="TextBox 1">
            <a:extLst>
              <a:ext uri="{FF2B5EF4-FFF2-40B4-BE49-F238E27FC236}">
                <a16:creationId xmlns:a16="http://schemas.microsoft.com/office/drawing/2014/main" id="{B0275C38-5678-4F54-A441-9429E1718940}"/>
              </a:ext>
            </a:extLst>
          </p:cNvPr>
          <p:cNvSpPr txBox="1"/>
          <p:nvPr/>
        </p:nvSpPr>
        <p:spPr>
          <a:xfrm>
            <a:off x="4618181" y="4775200"/>
            <a:ext cx="840509" cy="769440"/>
          </a:xfrm>
          <a:prstGeom prst="rect">
            <a:avLst/>
          </a:prstGeom>
          <a:noFill/>
        </p:spPr>
        <p:txBody>
          <a:bodyPr wrap="square" rtlCol="0">
            <a:spAutoFit/>
          </a:bodyPr>
          <a:lstStyle/>
          <a:p>
            <a:endParaRPr lang="en-US" dirty="0"/>
          </a:p>
        </p:txBody>
      </p:sp>
      <p:sp>
        <p:nvSpPr>
          <p:cNvPr id="4" name="TextBox 3">
            <a:extLst>
              <a:ext uri="{FF2B5EF4-FFF2-40B4-BE49-F238E27FC236}">
                <a16:creationId xmlns:a16="http://schemas.microsoft.com/office/drawing/2014/main" id="{7AB429B4-41CD-13B4-D17F-56BA227EC508}"/>
              </a:ext>
            </a:extLst>
          </p:cNvPr>
          <p:cNvSpPr txBox="1"/>
          <p:nvPr/>
        </p:nvSpPr>
        <p:spPr>
          <a:xfrm>
            <a:off x="7973961" y="648725"/>
            <a:ext cx="3696929" cy="5816977"/>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Doctrines of Men</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rich</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_______</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Like “Mother Teresa”</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the predestined</a:t>
            </a:r>
          </a:p>
          <a:p>
            <a:pPr marL="285750" indent="-285750">
              <a:spcAft>
                <a:spcPts val="1200"/>
              </a:spcAft>
              <a:buClr>
                <a:schemeClr val="bg1"/>
              </a:buClr>
              <a:buFont typeface="Arial" panose="020B0604020202020204" pitchFamily="34" charset="0"/>
              <a:buChar char="•"/>
            </a:pPr>
            <a:r>
              <a:rPr lang="en-US" sz="2200" b="1" i="1" dirty="0">
                <a:solidFill>
                  <a:srgbClr val="FFFF00"/>
                </a:solidFill>
              </a:rPr>
              <a:t>Only those who say the “sinner’s prayer”</a:t>
            </a:r>
          </a:p>
          <a:p>
            <a:pPr marL="285750" indent="-285750">
              <a:spcAft>
                <a:spcPts val="1200"/>
              </a:spcAft>
              <a:buClr>
                <a:schemeClr val="bg1"/>
              </a:buClr>
              <a:buFont typeface="Arial" panose="020B0604020202020204" pitchFamily="34" charset="0"/>
              <a:buChar char="•"/>
            </a:pPr>
            <a:endParaRPr lang="en-US" sz="16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200" b="1" i="1" dirty="0">
              <a:solidFill>
                <a:srgbClr val="FFFF00"/>
              </a:solidFill>
            </a:endParaRPr>
          </a:p>
          <a:p>
            <a:pPr marL="285750" indent="-285750">
              <a:spcAft>
                <a:spcPts val="1200"/>
              </a:spcAft>
              <a:buClr>
                <a:schemeClr val="bg1"/>
              </a:buClr>
              <a:buFont typeface="Arial" panose="020B0604020202020204" pitchFamily="34" charset="0"/>
              <a:buChar char="•"/>
            </a:pPr>
            <a:endParaRPr lang="en-US" sz="2800" b="1" dirty="0">
              <a:solidFill>
                <a:srgbClr val="FFFF00"/>
              </a:solidFill>
            </a:endParaRPr>
          </a:p>
        </p:txBody>
      </p:sp>
      <p:sp>
        <p:nvSpPr>
          <p:cNvPr id="9" name="TextBox 8">
            <a:extLst>
              <a:ext uri="{FF2B5EF4-FFF2-40B4-BE49-F238E27FC236}">
                <a16:creationId xmlns:a16="http://schemas.microsoft.com/office/drawing/2014/main" id="{AE0E86C0-8733-DB26-6624-10C06E50F2C3}"/>
              </a:ext>
            </a:extLst>
          </p:cNvPr>
          <p:cNvSpPr txBox="1"/>
          <p:nvPr/>
        </p:nvSpPr>
        <p:spPr>
          <a:xfrm>
            <a:off x="339187" y="640814"/>
            <a:ext cx="7467626" cy="5786199"/>
          </a:xfrm>
          <a:prstGeom prst="rect">
            <a:avLst/>
          </a:prstGeom>
          <a:noFill/>
          <a:ln w="76200">
            <a:solidFill>
              <a:srgbClr val="FFFF00"/>
            </a:solidFill>
          </a:ln>
        </p:spPr>
        <p:txBody>
          <a:bodyPr wrap="square" rtlCol="0">
            <a:spAutoFit/>
          </a:bodyPr>
          <a:lstStyle/>
          <a:p>
            <a:pPr algn="ctr"/>
            <a:r>
              <a:rPr lang="en-US" sz="3600" b="1" dirty="0">
                <a:solidFill>
                  <a:srgbClr val="FFC000"/>
                </a:solidFill>
              </a:rPr>
              <a:t>Doctrine From God</a:t>
            </a:r>
            <a:endParaRPr lang="en-US" sz="4400" b="1" dirty="0">
              <a:solidFill>
                <a:srgbClr val="FFC000"/>
              </a:solidFill>
            </a:endParaRPr>
          </a:p>
          <a:p>
            <a:pPr algn="ctr"/>
            <a:r>
              <a:rPr lang="en-US" sz="2800" b="1" dirty="0">
                <a:solidFill>
                  <a:srgbClr val="FFC000"/>
                </a:solidFill>
              </a:rPr>
              <a:t>“Let God be true and every man a liar”</a:t>
            </a:r>
          </a:p>
          <a:p>
            <a:pPr algn="ctr"/>
            <a:endParaRPr lang="en-US" sz="3600" b="1" dirty="0">
              <a:solidFill>
                <a:srgbClr val="FFC000"/>
              </a:solidFill>
            </a:endParaRPr>
          </a:p>
          <a:p>
            <a:pPr algn="ctr"/>
            <a:endParaRPr lang="en-US" sz="900" b="1" dirty="0">
              <a:solidFill>
                <a:srgbClr val="FFC000"/>
              </a:solidFill>
            </a:endParaRPr>
          </a:p>
          <a:p>
            <a:pPr algn="ctr"/>
            <a:endParaRPr lang="en-US" sz="9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a:p>
            <a:pPr algn="ctr"/>
            <a:endParaRPr lang="en-US" sz="2800" b="1" dirty="0">
              <a:solidFill>
                <a:srgbClr val="FFC000"/>
              </a:solidFill>
            </a:endParaRPr>
          </a:p>
        </p:txBody>
      </p:sp>
      <p:sp>
        <p:nvSpPr>
          <p:cNvPr id="7" name="TextBox 6">
            <a:extLst>
              <a:ext uri="{FF2B5EF4-FFF2-40B4-BE49-F238E27FC236}">
                <a16:creationId xmlns:a16="http://schemas.microsoft.com/office/drawing/2014/main" id="{C9675BCC-8384-81BE-666F-8DC083DBDA22}"/>
              </a:ext>
            </a:extLst>
          </p:cNvPr>
          <p:cNvSpPr txBox="1"/>
          <p:nvPr/>
        </p:nvSpPr>
        <p:spPr>
          <a:xfrm>
            <a:off x="235033" y="-24607"/>
            <a:ext cx="11702409" cy="707886"/>
          </a:xfrm>
          <a:prstGeom prst="rect">
            <a:avLst/>
          </a:prstGeom>
          <a:noFill/>
        </p:spPr>
        <p:txBody>
          <a:bodyPr wrap="square" rtlCol="0">
            <a:spAutoFit/>
          </a:bodyPr>
          <a:lstStyle/>
          <a:p>
            <a:pPr algn="ctr"/>
            <a:r>
              <a:rPr lang="en-US" sz="4000" b="1" dirty="0">
                <a:solidFill>
                  <a:srgbClr val="FFFF00"/>
                </a:solidFill>
                <a:latin typeface="Calibri" panose="020F0502020204030204" pitchFamily="34" charset="0"/>
                <a:cs typeface="Calibri" panose="020F0502020204030204" pitchFamily="34" charset="0"/>
              </a:rPr>
              <a:t>The Truth About Who Can Be Saved</a:t>
            </a:r>
          </a:p>
        </p:txBody>
      </p:sp>
    </p:spTree>
    <p:extLst>
      <p:ext uri="{BB962C8B-B14F-4D97-AF65-F5344CB8AC3E}">
        <p14:creationId xmlns:p14="http://schemas.microsoft.com/office/powerpoint/2010/main" val="1402515074"/>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17114</TotalTime>
  <Words>1977</Words>
  <Application>Microsoft Office PowerPoint</Application>
  <PresentationFormat>Widescreen</PresentationFormat>
  <Paragraphs>581</Paragraphs>
  <Slides>27</Slides>
  <Notes>27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Cambria</vt:lpstr>
      <vt:lpstr>Office Theme</vt:lpstr>
      <vt:lpstr> “Let the Bible Speak”  About Salvation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God’s Plan For Your Salvation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Can I Know I Am  Doing His Will—How Can I Find His Will?</dc:title>
  <dc:creator>Dan</dc:creator>
  <cp:lastModifiedBy>David Sproule</cp:lastModifiedBy>
  <cp:revision>754</cp:revision>
  <cp:lastPrinted>2022-10-09T21:14:03Z</cp:lastPrinted>
  <dcterms:modified xsi:type="dcterms:W3CDTF">2022-10-09T21:14:31Z</dcterms:modified>
</cp:coreProperties>
</file>