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778" r:id="rId2"/>
    <p:sldId id="2779" r:id="rId3"/>
    <p:sldId id="2926" r:id="rId4"/>
    <p:sldId id="2984" r:id="rId5"/>
    <p:sldId id="2983" r:id="rId6"/>
    <p:sldId id="2995" r:id="rId7"/>
    <p:sldId id="2989" r:id="rId8"/>
    <p:sldId id="2990" r:id="rId9"/>
    <p:sldId id="2991" r:id="rId10"/>
    <p:sldId id="2992" r:id="rId11"/>
    <p:sldId id="2993" r:id="rId12"/>
    <p:sldId id="2994" r:id="rId13"/>
    <p:sldId id="2996" r:id="rId14"/>
    <p:sldId id="2997" r:id="rId15"/>
    <p:sldId id="2998" r:id="rId16"/>
    <p:sldId id="2999" r:id="rId17"/>
    <p:sldId id="3000" r:id="rId18"/>
    <p:sldId id="3001" r:id="rId19"/>
    <p:sldId id="3002" r:id="rId20"/>
    <p:sldId id="2987" r:id="rId21"/>
    <p:sldId id="3003" r:id="rId22"/>
    <p:sldId id="3008" r:id="rId23"/>
    <p:sldId id="3004" r:id="rId24"/>
    <p:sldId id="3005" r:id="rId25"/>
    <p:sldId id="3006" r:id="rId26"/>
    <p:sldId id="3007" r:id="rId27"/>
    <p:sldId id="2463" r:id="rId28"/>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5256" autoAdjust="0"/>
  </p:normalViewPr>
  <p:slideViewPr>
    <p:cSldViewPr snapToGrid="0">
      <p:cViewPr varScale="1">
        <p:scale>
          <a:sx n="108" d="100"/>
          <a:sy n="108" d="100"/>
        </p:scale>
        <p:origin x="462" y="96"/>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10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4"/>
            <a:ext cx="5618480" cy="4189095"/>
          </a:xfrm>
          <a:prstGeom prst="rect">
            <a:avLst/>
          </a:prstGeom>
          <a:noFill/>
          <a:ln>
            <a:noFill/>
          </a:ln>
        </p:spPr>
        <p:txBody>
          <a:bodyPr spcFirstLastPara="1" wrap="square" lIns="93290" tIns="93290" rIns="93290" bIns="93290"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5018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0500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52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9740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0990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1634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762977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30612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7549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43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7049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1782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52954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2067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32988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8307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63778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15678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8" y="4306679"/>
            <a:ext cx="5425085" cy="4080011"/>
          </a:xfrm>
          <a:prstGeom prst="rect">
            <a:avLst/>
          </a:prstGeom>
        </p:spPr>
        <p:txBody>
          <a:bodyPr spcFirstLastPara="1" wrap="square" lIns="90529" tIns="90529" rIns="90529" bIns="90529"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2830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447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9910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1910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8919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9191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23" tIns="92423" rIns="92423" bIns="9242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82988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9832"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br>
              <a:rPr lang="en-US" sz="6000" b="1" dirty="0"/>
            </a:br>
            <a:r>
              <a:rPr lang="en-US" sz="6000" b="1" dirty="0"/>
              <a:t>“Let the Bible Speak”</a:t>
            </a:r>
            <a:br>
              <a:rPr lang="en-US" sz="6000" b="1" dirty="0"/>
            </a:br>
            <a:br>
              <a:rPr lang="en-US" sz="6000" b="1" dirty="0"/>
            </a:br>
            <a:r>
              <a:rPr lang="en-US" sz="6000" b="1" dirty="0"/>
              <a:t>About Salvation</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Luke 18:22-26</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who say the “sinner’s prayer”</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Those who do “miracles” and </a:t>
            </a:r>
            <a:r>
              <a:rPr lang="en-US" sz="2200" b="1" i="1" dirty="0" err="1">
                <a:solidFill>
                  <a:srgbClr val="FFFF00"/>
                </a:solidFill>
              </a:rPr>
              <a:t>mightly</a:t>
            </a:r>
            <a:r>
              <a:rPr lang="en-US" sz="2200" b="1" i="1" dirty="0">
                <a:solidFill>
                  <a:srgbClr val="FFFF00"/>
                </a:solidFill>
              </a:rPr>
              <a:t> works</a:t>
            </a:r>
          </a:p>
          <a:p>
            <a:pPr>
              <a:spcAft>
                <a:spcPts val="1200"/>
              </a:spcAft>
              <a:buClr>
                <a:schemeClr val="bg1"/>
              </a:buClr>
            </a:pPr>
            <a:endParaRPr lang="en-US" sz="5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4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606899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47755"/>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who say the “sinner’s prayer”</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Those who do “miracles” and </a:t>
            </a:r>
            <a:r>
              <a:rPr lang="en-US" sz="2200" b="1" i="1" dirty="0" err="1">
                <a:solidFill>
                  <a:srgbClr val="FFFF00"/>
                </a:solidFill>
              </a:rPr>
              <a:t>mightly</a:t>
            </a:r>
            <a:r>
              <a:rPr lang="en-US" sz="2200" b="1" i="1" dirty="0">
                <a:solidFill>
                  <a:srgbClr val="FFFF00"/>
                </a:solidFill>
              </a:rPr>
              <a:t> works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like my “godly Granny”</a:t>
            </a: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2576619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algn="just">
              <a:spcAft>
                <a:spcPts val="1200"/>
              </a:spcAft>
              <a:buClr>
                <a:schemeClr val="bg1"/>
              </a:buClr>
            </a:pPr>
            <a:endParaRPr lang="en-US" sz="5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a:spcAft>
                <a:spcPts val="1200"/>
              </a:spcAft>
              <a:buClr>
                <a:schemeClr val="bg1"/>
              </a:buClr>
            </a:pP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
        <p:nvSpPr>
          <p:cNvPr id="6" name="TextBox 5">
            <a:extLst>
              <a:ext uri="{FF2B5EF4-FFF2-40B4-BE49-F238E27FC236}">
                <a16:creationId xmlns:a16="http://schemas.microsoft.com/office/drawing/2014/main" id="{9B7914E0-9EE0-0F0D-B9EA-7568DE370C08}"/>
              </a:ext>
            </a:extLst>
          </p:cNvPr>
          <p:cNvSpPr txBox="1"/>
          <p:nvPr/>
        </p:nvSpPr>
        <p:spPr>
          <a:xfrm>
            <a:off x="694267" y="1896533"/>
            <a:ext cx="6680200" cy="1938992"/>
          </a:xfrm>
          <a:prstGeom prst="rect">
            <a:avLst/>
          </a:prstGeom>
          <a:noFill/>
        </p:spPr>
        <p:txBody>
          <a:bodyPr wrap="square" rtlCol="0">
            <a:spAutoFit/>
          </a:bodyPr>
          <a:lstStyle/>
          <a:p>
            <a:pPr algn="just"/>
            <a:r>
              <a:rPr lang="en-US" sz="2400" b="1" u="none" strike="noStrike" baseline="0" dirty="0">
                <a:solidFill>
                  <a:schemeClr val="bg1"/>
                </a:solidFill>
                <a:latin typeface="+mj-lt"/>
              </a:rPr>
              <a:t>  Listen, my beloved brethren: Has God not chosen the poor of this world to be rich in faith and heirs of the kingdom which He promised to those who love Him? </a:t>
            </a:r>
          </a:p>
          <a:p>
            <a:pPr algn="just"/>
            <a:r>
              <a:rPr lang="en-US" sz="2400" b="1" dirty="0">
                <a:solidFill>
                  <a:schemeClr val="bg1"/>
                </a:solidFill>
                <a:latin typeface="+mj-lt"/>
              </a:rPr>
              <a:t>				James 2:5</a:t>
            </a:r>
          </a:p>
        </p:txBody>
      </p:sp>
    </p:spTree>
    <p:extLst>
      <p:ext uri="{BB962C8B-B14F-4D97-AF65-F5344CB8AC3E}">
        <p14:creationId xmlns:p14="http://schemas.microsoft.com/office/powerpoint/2010/main" val="139310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3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
        <p:nvSpPr>
          <p:cNvPr id="6" name="TextBox 5">
            <a:extLst>
              <a:ext uri="{FF2B5EF4-FFF2-40B4-BE49-F238E27FC236}">
                <a16:creationId xmlns:a16="http://schemas.microsoft.com/office/drawing/2014/main" id="{AF147B46-F2FE-24A4-43CF-E3730A1CC115}"/>
              </a:ext>
            </a:extLst>
          </p:cNvPr>
          <p:cNvSpPr txBox="1"/>
          <p:nvPr/>
        </p:nvSpPr>
        <p:spPr>
          <a:xfrm>
            <a:off x="694267" y="1896533"/>
            <a:ext cx="6680200" cy="2308324"/>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a:t>
            </a:r>
            <a:endParaRPr lang="en-US" sz="1800" b="1" u="none" strike="noStrike" baseline="0" dirty="0">
              <a:solidFill>
                <a:srgbClr val="292F33"/>
              </a:solidFill>
              <a:latin typeface="Calibri" panose="020F0502020204030204" pitchFamily="34" charset="0"/>
            </a:endParaRPr>
          </a:p>
          <a:p>
            <a:pPr marR="0" algn="just" rtl="0"/>
            <a:r>
              <a:rPr lang="en-US" sz="2400" b="1" u="none" strike="noStrike" baseline="0" dirty="0">
                <a:solidFill>
                  <a:schemeClr val="bg1"/>
                </a:solidFill>
                <a:latin typeface="+mj-lt"/>
              </a:rPr>
              <a:t>  4  Who are you to judge another's servant? To his own master he stands or falls. Indeed, he will be made to stand, for God is able to make him stand.</a:t>
            </a:r>
          </a:p>
          <a:p>
            <a:pPr marR="0" algn="just" rtl="0"/>
            <a:r>
              <a:rPr lang="en-US" sz="2400" b="1" dirty="0">
                <a:solidFill>
                  <a:schemeClr val="bg1"/>
                </a:solidFill>
                <a:latin typeface="+mj-lt"/>
              </a:rPr>
              <a:t>				Romans 14:4</a:t>
            </a:r>
            <a:r>
              <a:rPr lang="en-US" sz="1800" b="1" u="none" strike="noStrike" baseline="0" dirty="0">
                <a:solidFill>
                  <a:srgbClr val="292F33"/>
                </a:solidFill>
                <a:latin typeface="Calibri" panose="020F0502020204030204" pitchFamily="34" charset="0"/>
              </a:rPr>
              <a:t>stand</a:t>
            </a:r>
            <a:r>
              <a:rPr lang="en-US" sz="1800" b="0" i="0" u="none" strike="noStrike" baseline="0" dirty="0">
                <a:solidFill>
                  <a:srgbClr val="292F33"/>
                </a:solidFill>
                <a:latin typeface="Calibri" panose="020F0502020204030204" pitchFamily="34" charset="0"/>
              </a:rPr>
              <a:t>. </a:t>
            </a:r>
            <a:endParaRPr lang="en-US" sz="2400" b="1" dirty="0">
              <a:solidFill>
                <a:schemeClr val="bg1"/>
              </a:solidFill>
              <a:latin typeface="+mj-lt"/>
            </a:endParaRPr>
          </a:p>
        </p:txBody>
      </p:sp>
    </p:spTree>
    <p:extLst>
      <p:ext uri="{BB962C8B-B14F-4D97-AF65-F5344CB8AC3E}">
        <p14:creationId xmlns:p14="http://schemas.microsoft.com/office/powerpoint/2010/main" val="4040093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endParaRPr lang="en-US" sz="1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
        <p:nvSpPr>
          <p:cNvPr id="6" name="TextBox 5">
            <a:extLst>
              <a:ext uri="{FF2B5EF4-FFF2-40B4-BE49-F238E27FC236}">
                <a16:creationId xmlns:a16="http://schemas.microsoft.com/office/drawing/2014/main" id="{2BAC7A08-2579-3537-4D9D-F2F46F565825}"/>
              </a:ext>
            </a:extLst>
          </p:cNvPr>
          <p:cNvSpPr txBox="1"/>
          <p:nvPr/>
        </p:nvSpPr>
        <p:spPr>
          <a:xfrm>
            <a:off x="694267" y="1896533"/>
            <a:ext cx="6680200" cy="2369880"/>
          </a:xfrm>
          <a:prstGeom prst="rect">
            <a:avLst/>
          </a:prstGeom>
          <a:noFill/>
        </p:spPr>
        <p:txBody>
          <a:bodyPr wrap="square" rtlCol="0">
            <a:spAutoFit/>
          </a:bodyPr>
          <a:lstStyle/>
          <a:p>
            <a:pPr marR="0" algn="just" rtl="0"/>
            <a:r>
              <a:rPr lang="en-US" sz="2400" b="1" u="none" strike="noStrike" baseline="0" dirty="0">
                <a:solidFill>
                  <a:schemeClr val="bg1"/>
                </a:solidFill>
                <a:effectLst>
                  <a:outerShdw blurRad="38100" dist="38100" dir="2700000" algn="tl">
                    <a:srgbClr val="000000">
                      <a:alpha val="43137"/>
                    </a:srgbClr>
                  </a:outerShdw>
                </a:effectLst>
                <a:latin typeface="Calibri" panose="020F0502020204030204" pitchFamily="34" charset="0"/>
              </a:rPr>
              <a:t>  8  For by grace you have been saved through faith, and that not of yourselves; it is the gift of God, </a:t>
            </a:r>
          </a:p>
          <a:p>
            <a:pPr marR="0" algn="just" rtl="0"/>
            <a:r>
              <a:rPr lang="en-US" sz="2400" b="1" u="none" strike="noStrike" baseline="0" dirty="0">
                <a:solidFill>
                  <a:schemeClr val="bg1"/>
                </a:solidFill>
                <a:effectLst>
                  <a:outerShdw blurRad="38100" dist="38100" dir="2700000" algn="tl">
                    <a:srgbClr val="000000">
                      <a:alpha val="43137"/>
                    </a:srgbClr>
                  </a:outerShdw>
                </a:effectLst>
                <a:latin typeface="Calibri" panose="020F0502020204030204" pitchFamily="34" charset="0"/>
              </a:rPr>
              <a:t>  9  not of works, lest anyone should boast.</a:t>
            </a:r>
          </a:p>
          <a:p>
            <a:pPr marR="0" algn="just" rtl="0"/>
            <a:r>
              <a:rPr lang="en-US" sz="2400" b="1" dirty="0">
                <a:solidFill>
                  <a:schemeClr val="bg1"/>
                </a:solidFill>
                <a:effectLst>
                  <a:outerShdw blurRad="38100" dist="38100" dir="2700000" algn="tl">
                    <a:srgbClr val="000000">
                      <a:alpha val="43137"/>
                    </a:srgbClr>
                  </a:outerShdw>
                </a:effectLst>
                <a:latin typeface="Calibri" panose="020F0502020204030204" pitchFamily="34" charset="0"/>
              </a:rPr>
              <a:t>				Eph. 2:8-9</a:t>
            </a:r>
            <a:endParaRPr lang="en-US" sz="2400" b="1" u="none" strike="noStrike" baseline="0" dirty="0">
              <a:solidFill>
                <a:schemeClr val="bg1"/>
              </a:solidFill>
              <a:effectLst>
                <a:outerShdw blurRad="38100" dist="38100" dir="2700000" algn="tl">
                  <a:srgbClr val="000000">
                    <a:alpha val="43137"/>
                  </a:srgbClr>
                </a:outerShdw>
              </a:effectLst>
              <a:latin typeface="Calibri" panose="020F0502020204030204" pitchFamily="34" charset="0"/>
            </a:endParaRPr>
          </a:p>
          <a:p>
            <a:pPr marR="0" algn="just" rtl="0"/>
            <a:endParaRPr lang="en-US" sz="2800" b="1"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457340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endParaRPr lang="en-US" sz="11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0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
        <p:nvSpPr>
          <p:cNvPr id="6" name="TextBox 5">
            <a:extLst>
              <a:ext uri="{FF2B5EF4-FFF2-40B4-BE49-F238E27FC236}">
                <a16:creationId xmlns:a16="http://schemas.microsoft.com/office/drawing/2014/main" id="{ECB864C1-74E0-8A1E-F49B-FAA35BBE2D48}"/>
              </a:ext>
            </a:extLst>
          </p:cNvPr>
          <p:cNvSpPr txBox="1"/>
          <p:nvPr/>
        </p:nvSpPr>
        <p:spPr>
          <a:xfrm>
            <a:off x="694267" y="1896533"/>
            <a:ext cx="6680200" cy="2308324"/>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a:t>
            </a:r>
          </a:p>
          <a:p>
            <a:pPr marR="0" algn="just" rtl="0"/>
            <a:r>
              <a:rPr lang="en-US" sz="2400" b="1" u="none" strike="noStrike" baseline="0" dirty="0">
                <a:solidFill>
                  <a:schemeClr val="bg1"/>
                </a:solidFill>
                <a:latin typeface="+mj-lt"/>
              </a:rPr>
              <a:t>  7 And the Spirit and the bride say, "Come!" And let him who hears say, "Come!" And let him who thirsts come. Whoever desires, let him take the water of life freely. </a:t>
            </a:r>
          </a:p>
          <a:p>
            <a:pPr marR="0" algn="just" rtl="0"/>
            <a:r>
              <a:rPr lang="en-US" sz="2400" b="1" dirty="0">
                <a:solidFill>
                  <a:schemeClr val="bg1"/>
                </a:solidFill>
                <a:latin typeface="+mj-lt"/>
              </a:rPr>
              <a:t>				Rev. 22:18</a:t>
            </a:r>
            <a:endParaRPr lang="en-US" sz="2400" b="1" u="none" strike="noStrike" baseline="0" dirty="0">
              <a:solidFill>
                <a:schemeClr val="bg1"/>
              </a:solidFill>
              <a:latin typeface="+mj-lt"/>
            </a:endParaRPr>
          </a:p>
        </p:txBody>
      </p:sp>
    </p:spTree>
    <p:extLst>
      <p:ext uri="{BB962C8B-B14F-4D97-AF65-F5344CB8AC3E}">
        <p14:creationId xmlns:p14="http://schemas.microsoft.com/office/powerpoint/2010/main" val="4000860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who say the “sinner’s prayer”</a:t>
            </a:r>
          </a:p>
          <a:p>
            <a:pPr marL="285750" indent="-285750">
              <a:spcAft>
                <a:spcPts val="1200"/>
              </a:spcAft>
              <a:buClr>
                <a:schemeClr val="bg1"/>
              </a:buClr>
              <a:buFont typeface="Arial" panose="020B0604020202020204" pitchFamily="34" charset="0"/>
              <a:buChar char="•"/>
            </a:pPr>
            <a:endParaRPr lang="en-US" sz="16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
        <p:nvSpPr>
          <p:cNvPr id="6" name="TextBox 5">
            <a:extLst>
              <a:ext uri="{FF2B5EF4-FFF2-40B4-BE49-F238E27FC236}">
                <a16:creationId xmlns:a16="http://schemas.microsoft.com/office/drawing/2014/main" id="{11B4080C-0A14-3C36-E0E8-D72E55C47BA8}"/>
              </a:ext>
            </a:extLst>
          </p:cNvPr>
          <p:cNvSpPr txBox="1"/>
          <p:nvPr/>
        </p:nvSpPr>
        <p:spPr>
          <a:xfrm>
            <a:off x="694267" y="1896533"/>
            <a:ext cx="6680200" cy="1938992"/>
          </a:xfrm>
          <a:prstGeom prst="rect">
            <a:avLst/>
          </a:prstGeom>
          <a:noFill/>
        </p:spPr>
        <p:txBody>
          <a:bodyPr wrap="square" rtlCol="0">
            <a:spAutoFit/>
          </a:bodyPr>
          <a:lstStyle/>
          <a:p>
            <a:pPr algn="just"/>
            <a:r>
              <a:rPr lang="en-US" sz="2400" b="1" u="none" strike="noStrike" baseline="0" dirty="0">
                <a:solidFill>
                  <a:schemeClr val="bg1"/>
                </a:solidFill>
                <a:latin typeface="+mj-lt"/>
              </a:rPr>
              <a:t>   </a:t>
            </a:r>
            <a:r>
              <a:rPr lang="en-US" sz="2400" b="1" i="0" u="none" strike="noStrike" baseline="0" dirty="0">
                <a:solidFill>
                  <a:schemeClr val="bg1"/>
                </a:solidFill>
                <a:latin typeface="+mj-lt"/>
              </a:rPr>
              <a:t>21  "Not everyone who says to Me, 'Lord, Lord,' shall enter the kingdom of heaven, but he who does the will of My Father in heaven. </a:t>
            </a:r>
          </a:p>
          <a:p>
            <a:pPr algn="just"/>
            <a:r>
              <a:rPr lang="en-US" sz="2400" b="1" dirty="0">
                <a:solidFill>
                  <a:schemeClr val="bg1"/>
                </a:solidFill>
                <a:latin typeface="+mj-lt"/>
              </a:rPr>
              <a:t>				Matthew 7:21</a:t>
            </a:r>
          </a:p>
        </p:txBody>
      </p:sp>
    </p:spTree>
    <p:extLst>
      <p:ext uri="{BB962C8B-B14F-4D97-AF65-F5344CB8AC3E}">
        <p14:creationId xmlns:p14="http://schemas.microsoft.com/office/powerpoint/2010/main" val="3293645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who say the “sinner’s prayer”</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Those who do “miracles” and </a:t>
            </a:r>
            <a:r>
              <a:rPr lang="en-US" sz="2200" b="1" i="1" dirty="0" err="1">
                <a:solidFill>
                  <a:srgbClr val="FFFF00"/>
                </a:solidFill>
              </a:rPr>
              <a:t>mightly</a:t>
            </a:r>
            <a:r>
              <a:rPr lang="en-US" sz="2200" b="1" i="1" dirty="0">
                <a:solidFill>
                  <a:srgbClr val="FFFF00"/>
                </a:solidFill>
              </a:rPr>
              <a:t> works</a:t>
            </a:r>
          </a:p>
          <a:p>
            <a:pPr>
              <a:spcAft>
                <a:spcPts val="1200"/>
              </a:spcAft>
              <a:buClr>
                <a:schemeClr val="bg1"/>
              </a:buClr>
            </a:pPr>
            <a:endParaRPr lang="en-US" sz="5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4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
        <p:nvSpPr>
          <p:cNvPr id="6" name="TextBox 5">
            <a:extLst>
              <a:ext uri="{FF2B5EF4-FFF2-40B4-BE49-F238E27FC236}">
                <a16:creationId xmlns:a16="http://schemas.microsoft.com/office/drawing/2014/main" id="{0858E080-EE28-CB12-CD6E-A9324BE4C67D}"/>
              </a:ext>
            </a:extLst>
          </p:cNvPr>
          <p:cNvSpPr txBox="1"/>
          <p:nvPr/>
        </p:nvSpPr>
        <p:spPr>
          <a:xfrm>
            <a:off x="694267" y="1896533"/>
            <a:ext cx="6680200" cy="3046988"/>
          </a:xfrm>
          <a:prstGeom prst="rect">
            <a:avLst/>
          </a:prstGeom>
          <a:noFill/>
        </p:spPr>
        <p:txBody>
          <a:bodyPr wrap="square" rtlCol="0">
            <a:spAutoFit/>
          </a:bodyPr>
          <a:lstStyle/>
          <a:p>
            <a:pPr marR="0" algn="just" rtl="0"/>
            <a:r>
              <a:rPr lang="en-US" sz="2400" b="1" dirty="0">
                <a:solidFill>
                  <a:schemeClr val="bg1"/>
                </a:solidFill>
                <a:latin typeface="+mj-lt"/>
              </a:rPr>
              <a:t>  </a:t>
            </a:r>
            <a:r>
              <a:rPr lang="en-US" sz="2400" b="1" u="none" strike="noStrike" baseline="0" dirty="0">
                <a:solidFill>
                  <a:schemeClr val="bg1"/>
                </a:solidFill>
                <a:latin typeface="+mj-lt"/>
              </a:rPr>
              <a:t>22  Many will say to Me in that day, 'Lord, Lord, have we not prophesied in Your name, cast out demons in Your name, and done many wonders in Your name?’ </a:t>
            </a:r>
          </a:p>
          <a:p>
            <a:pPr marR="0" algn="just" rtl="0"/>
            <a:r>
              <a:rPr lang="en-US" sz="2400" b="1" u="none" strike="noStrike" baseline="0" dirty="0">
                <a:solidFill>
                  <a:schemeClr val="bg1"/>
                </a:solidFill>
                <a:latin typeface="+mj-lt"/>
              </a:rPr>
              <a:t>  23  And then I will declare to them, 'I never knew you; depart from Me, you who practice lawlessness!’ </a:t>
            </a:r>
          </a:p>
          <a:p>
            <a:pPr marR="0" algn="just" rtl="0"/>
            <a:r>
              <a:rPr lang="en-US" sz="2400" b="1" dirty="0">
                <a:solidFill>
                  <a:schemeClr val="bg1"/>
                </a:solidFill>
                <a:latin typeface="+mj-lt"/>
              </a:rPr>
              <a:t>				Matthew 7:22-23</a:t>
            </a:r>
          </a:p>
        </p:txBody>
      </p:sp>
    </p:spTree>
    <p:extLst>
      <p:ext uri="{BB962C8B-B14F-4D97-AF65-F5344CB8AC3E}">
        <p14:creationId xmlns:p14="http://schemas.microsoft.com/office/powerpoint/2010/main" val="898994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who say the “sinner’s prayer”</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Those who do “miracles” and </a:t>
            </a:r>
            <a:r>
              <a:rPr lang="en-US" sz="2200" b="1" i="1" dirty="0" err="1">
                <a:solidFill>
                  <a:srgbClr val="FFFF00"/>
                </a:solidFill>
              </a:rPr>
              <a:t>mightly</a:t>
            </a:r>
            <a:r>
              <a:rPr lang="en-US" sz="2200" b="1" i="1" dirty="0">
                <a:solidFill>
                  <a:srgbClr val="FFFF00"/>
                </a:solidFill>
              </a:rPr>
              <a:t> works</a:t>
            </a:r>
          </a:p>
          <a:p>
            <a:pPr>
              <a:spcAft>
                <a:spcPts val="1200"/>
              </a:spcAft>
              <a:buClr>
                <a:schemeClr val="bg1"/>
              </a:buClr>
            </a:pPr>
            <a:endParaRPr lang="en-US" sz="5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4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
        <p:nvSpPr>
          <p:cNvPr id="10" name="TextBox 9">
            <a:extLst>
              <a:ext uri="{FF2B5EF4-FFF2-40B4-BE49-F238E27FC236}">
                <a16:creationId xmlns:a16="http://schemas.microsoft.com/office/drawing/2014/main" id="{632E65C3-BB18-10AF-C993-291CCACB4BD8}"/>
              </a:ext>
            </a:extLst>
          </p:cNvPr>
          <p:cNvSpPr txBox="1"/>
          <p:nvPr/>
        </p:nvSpPr>
        <p:spPr>
          <a:xfrm>
            <a:off x="694267" y="1896533"/>
            <a:ext cx="6680200" cy="2308324"/>
          </a:xfrm>
          <a:prstGeom prst="rect">
            <a:avLst/>
          </a:prstGeom>
          <a:noFill/>
        </p:spPr>
        <p:txBody>
          <a:bodyPr wrap="square" rtlCol="0">
            <a:spAutoFit/>
          </a:bodyPr>
          <a:lstStyle/>
          <a:p>
            <a:pPr marR="0" algn="just" rtl="0"/>
            <a:r>
              <a:rPr lang="en-US" sz="2400" b="1" u="none" strike="noStrike" baseline="0" dirty="0">
                <a:solidFill>
                  <a:schemeClr val="bg1"/>
                </a:solidFill>
                <a:latin typeface="+mj-lt"/>
              </a:rPr>
              <a:t>  </a:t>
            </a:r>
            <a:endParaRPr lang="en-US" sz="1800" b="1" u="none" strike="noStrike" baseline="0" dirty="0">
              <a:solidFill>
                <a:srgbClr val="292F33"/>
              </a:solidFill>
              <a:latin typeface="Calibri" panose="020F0502020204030204" pitchFamily="34" charset="0"/>
            </a:endParaRPr>
          </a:p>
          <a:p>
            <a:pPr marR="0" algn="just" rtl="0"/>
            <a:r>
              <a:rPr lang="en-US" sz="2400" b="1" u="none" strike="noStrike" baseline="0" dirty="0">
                <a:solidFill>
                  <a:schemeClr val="bg1"/>
                </a:solidFill>
                <a:latin typeface="+mj-lt"/>
              </a:rPr>
              <a:t>  4  Who are you to judge another's servant? To his own master he stands or falls. Indeed, he will be made to stand, for God is able to make him stand.</a:t>
            </a:r>
          </a:p>
          <a:p>
            <a:pPr marR="0" algn="just" rtl="0"/>
            <a:r>
              <a:rPr lang="en-US" sz="2400" b="1" dirty="0">
                <a:solidFill>
                  <a:schemeClr val="bg1"/>
                </a:solidFill>
                <a:latin typeface="+mj-lt"/>
              </a:rPr>
              <a:t>				Romans 14:4</a:t>
            </a:r>
            <a:r>
              <a:rPr lang="en-US" sz="1800" b="1" u="none" strike="noStrike" baseline="0" dirty="0">
                <a:solidFill>
                  <a:srgbClr val="292F33"/>
                </a:solidFill>
                <a:latin typeface="Calibri" panose="020F0502020204030204" pitchFamily="34" charset="0"/>
              </a:rPr>
              <a:t>stand</a:t>
            </a:r>
            <a:r>
              <a:rPr lang="en-US" sz="1800" b="0" i="0" u="none" strike="noStrike" baseline="0" dirty="0">
                <a:solidFill>
                  <a:srgbClr val="292F33"/>
                </a:solidFill>
                <a:latin typeface="Calibri" panose="020F0502020204030204" pitchFamily="34" charset="0"/>
              </a:rPr>
              <a:t>. </a:t>
            </a:r>
            <a:endParaRPr lang="en-US" sz="2400" b="1" dirty="0">
              <a:solidFill>
                <a:schemeClr val="bg1"/>
              </a:solidFill>
              <a:latin typeface="+mj-lt"/>
            </a:endParaRPr>
          </a:p>
        </p:txBody>
      </p:sp>
    </p:spTree>
    <p:extLst>
      <p:ext uri="{BB962C8B-B14F-4D97-AF65-F5344CB8AC3E}">
        <p14:creationId xmlns:p14="http://schemas.microsoft.com/office/powerpoint/2010/main" val="1579806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47755"/>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who say the “sinner’s prayer”</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Those who do “miracles” and </a:t>
            </a:r>
            <a:r>
              <a:rPr lang="en-US" sz="2200" b="1" i="1" dirty="0" err="1">
                <a:solidFill>
                  <a:srgbClr val="FFFF00"/>
                </a:solidFill>
              </a:rPr>
              <a:t>mightly</a:t>
            </a:r>
            <a:r>
              <a:rPr lang="en-US" sz="2200" b="1" i="1" dirty="0">
                <a:solidFill>
                  <a:srgbClr val="FFFF00"/>
                </a:solidFill>
              </a:rPr>
              <a:t> works</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like my “godly Granny”</a:t>
            </a: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
        <p:nvSpPr>
          <p:cNvPr id="6" name="TextBox 5">
            <a:extLst>
              <a:ext uri="{FF2B5EF4-FFF2-40B4-BE49-F238E27FC236}">
                <a16:creationId xmlns:a16="http://schemas.microsoft.com/office/drawing/2014/main" id="{00A9B249-72C0-EB95-706E-416062AAA4E3}"/>
              </a:ext>
            </a:extLst>
          </p:cNvPr>
          <p:cNvSpPr txBox="1"/>
          <p:nvPr/>
        </p:nvSpPr>
        <p:spPr>
          <a:xfrm>
            <a:off x="694267" y="1896533"/>
            <a:ext cx="6680200" cy="1938992"/>
          </a:xfrm>
          <a:prstGeom prst="rect">
            <a:avLst/>
          </a:prstGeom>
          <a:noFill/>
        </p:spPr>
        <p:txBody>
          <a:bodyPr wrap="square" rtlCol="0">
            <a:spAutoFit/>
          </a:bodyPr>
          <a:lstStyle/>
          <a:p>
            <a:pPr algn="just"/>
            <a:r>
              <a:rPr lang="en-US" sz="2400" b="1" u="none" strike="noStrike" baseline="0" dirty="0">
                <a:solidFill>
                  <a:schemeClr val="bg1"/>
                </a:solidFill>
                <a:latin typeface="+mj-lt"/>
              </a:rPr>
              <a:t>  Listen, my beloved brethren: Has God not chosen the poor of this world to be rich in faith and heirs of the kingdom which He promised to those who love Him? </a:t>
            </a:r>
          </a:p>
          <a:p>
            <a:pPr algn="just"/>
            <a:r>
              <a:rPr lang="en-US" sz="2400" b="1" dirty="0">
                <a:solidFill>
                  <a:schemeClr val="bg1"/>
                </a:solidFill>
                <a:latin typeface="+mj-lt"/>
              </a:rPr>
              <a:t>				James 2:5</a:t>
            </a:r>
          </a:p>
        </p:txBody>
      </p:sp>
    </p:spTree>
    <p:extLst>
      <p:ext uri="{BB962C8B-B14F-4D97-AF65-F5344CB8AC3E}">
        <p14:creationId xmlns:p14="http://schemas.microsoft.com/office/powerpoint/2010/main" val="872057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Text—Luke 18:22-26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412956" y="563939"/>
            <a:ext cx="11385754" cy="4401205"/>
          </a:xfrm>
          <a:prstGeom prst="rect">
            <a:avLst/>
          </a:prstGeom>
          <a:noFill/>
        </p:spPr>
        <p:txBody>
          <a:bodyPr wrap="square" rtlCol="0">
            <a:spAutoFit/>
          </a:bodyPr>
          <a:lstStyle/>
          <a:p>
            <a:pPr marR="0" algn="just" rtl="0"/>
            <a:endParaRPr lang="en-US" sz="2400" b="1" strike="noStrike" baseline="0" dirty="0">
              <a:solidFill>
                <a:schemeClr val="bg1"/>
              </a:solidFill>
              <a:latin typeface="+mj-lt"/>
            </a:endParaRPr>
          </a:p>
          <a:p>
            <a:pPr marR="0" algn="just" rtl="0">
              <a:spcAft>
                <a:spcPts val="1200"/>
              </a:spcAft>
            </a:pPr>
            <a:r>
              <a:rPr lang="en-US" sz="2400" b="1" strike="noStrike" baseline="0" dirty="0">
                <a:solidFill>
                  <a:schemeClr val="bg1"/>
                </a:solidFill>
                <a:latin typeface="+mj-lt"/>
              </a:rPr>
              <a:t>  </a:t>
            </a:r>
            <a:r>
              <a:rPr lang="en-US" sz="2400" b="1" dirty="0">
                <a:solidFill>
                  <a:schemeClr val="bg1"/>
                </a:solidFill>
                <a:latin typeface="+mj-lt"/>
              </a:rPr>
              <a:t> </a:t>
            </a:r>
            <a:r>
              <a:rPr lang="en-US" sz="2400" b="1" u="none" strike="noStrike" baseline="0" dirty="0">
                <a:solidFill>
                  <a:schemeClr val="bg1"/>
                </a:solidFill>
                <a:latin typeface="+mj-lt"/>
              </a:rPr>
              <a:t>22  So when Jesus heard these things, He said to him, "You still lack one thing. Sell all that you have and distribute to the poor, and you will have treasure in heaven; and come, follow Me." </a:t>
            </a:r>
          </a:p>
          <a:p>
            <a:pPr marR="0" algn="just" rtl="0">
              <a:spcAft>
                <a:spcPts val="1200"/>
              </a:spcAft>
            </a:pPr>
            <a:r>
              <a:rPr lang="en-US" sz="2400" b="1" u="none" strike="noStrike" baseline="0" dirty="0">
                <a:solidFill>
                  <a:schemeClr val="bg1"/>
                </a:solidFill>
                <a:latin typeface="+mj-lt"/>
              </a:rPr>
              <a:t>  23  But when he heard this, he became very sorrowful, for he was very rich. </a:t>
            </a:r>
          </a:p>
          <a:p>
            <a:pPr marR="0" algn="just" rtl="0">
              <a:spcAft>
                <a:spcPts val="1200"/>
              </a:spcAft>
            </a:pPr>
            <a:r>
              <a:rPr lang="en-US" sz="2400" b="1" u="none" strike="noStrike" baseline="0" dirty="0">
                <a:solidFill>
                  <a:schemeClr val="bg1"/>
                </a:solidFill>
                <a:latin typeface="+mj-lt"/>
              </a:rPr>
              <a:t>  24  And when Jesus saw that he became very sorrowful, He said, "How hard it is for those who have riches to enter the kingdom of God! </a:t>
            </a:r>
          </a:p>
          <a:p>
            <a:pPr marR="0" algn="just" rtl="0">
              <a:spcAft>
                <a:spcPts val="1200"/>
              </a:spcAft>
            </a:pPr>
            <a:r>
              <a:rPr lang="en-US" sz="2400" b="1" u="none" strike="noStrike" baseline="0" dirty="0">
                <a:solidFill>
                  <a:schemeClr val="bg1"/>
                </a:solidFill>
                <a:latin typeface="+mj-lt"/>
              </a:rPr>
              <a:t>  25  For it is easier for a camel to go through the eye of a needle than for a rich man to enter the kingdom of God." </a:t>
            </a:r>
          </a:p>
          <a:p>
            <a:pPr marR="0" algn="just" rtl="0">
              <a:spcAft>
                <a:spcPts val="1200"/>
              </a:spcAft>
            </a:pPr>
            <a:r>
              <a:rPr lang="en-US" sz="2400" b="1" u="none" strike="noStrike" baseline="0" dirty="0">
                <a:solidFill>
                  <a:schemeClr val="bg1"/>
                </a:solidFill>
                <a:latin typeface="+mj-lt"/>
              </a:rPr>
              <a:t>  26  And those who heard it said, "Who then can be saved?" </a:t>
            </a:r>
            <a:endParaRPr lang="en-US" sz="2400" b="1"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1393005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1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832366"/>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100" b="1" dirty="0">
              <a:solidFill>
                <a:srgbClr val="FFC000"/>
              </a:solidFill>
            </a:endParaRPr>
          </a:p>
          <a:p>
            <a:pPr algn="ctr"/>
            <a:r>
              <a:rPr lang="en-US" sz="2800" b="1" dirty="0">
                <a:solidFill>
                  <a:srgbClr val="FFFF00"/>
                </a:solidFill>
              </a:rPr>
              <a:t>Understanding and applying the truth of an “If / Then” statement</a:t>
            </a: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r>
              <a:rPr lang="en-US" sz="2800" b="1" dirty="0">
                <a:solidFill>
                  <a:srgbClr val="FFC000"/>
                </a:solidFill>
              </a:rPr>
              <a:t> </a:t>
            </a: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2596376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1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55476"/>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100" b="1" dirty="0">
              <a:solidFill>
                <a:srgbClr val="FFC000"/>
              </a:solidFill>
            </a:endParaRPr>
          </a:p>
          <a:p>
            <a:pPr algn="ctr"/>
            <a:r>
              <a:rPr lang="en-US" sz="2800" b="1" dirty="0">
                <a:solidFill>
                  <a:srgbClr val="FFFF00"/>
                </a:solidFill>
              </a:rPr>
              <a:t>Understanding and applying the truth of an “If / Then” statement</a:t>
            </a:r>
          </a:p>
          <a:p>
            <a:pPr algn="ctr"/>
            <a:endParaRPr lang="en-US" sz="700" b="1" dirty="0">
              <a:solidFill>
                <a:srgbClr val="FFFF00"/>
              </a:solidFill>
            </a:endParaRPr>
          </a:p>
          <a:p>
            <a:pPr marL="457200" indent="-287338">
              <a:buClr>
                <a:schemeClr val="bg1"/>
              </a:buClr>
              <a:buFont typeface="Arial" panose="020B0604020202020204" pitchFamily="34" charset="0"/>
              <a:buChar char="•"/>
            </a:pPr>
            <a:r>
              <a:rPr lang="en-US" sz="2600" b="1" dirty="0">
                <a:solidFill>
                  <a:schemeClr val="bg1"/>
                </a:solidFill>
              </a:rPr>
              <a:t>The “IF” denotes a condition</a:t>
            </a:r>
          </a:p>
          <a:p>
            <a:pPr marL="457200" indent="-287338">
              <a:buClr>
                <a:schemeClr val="bg1"/>
              </a:buClr>
              <a:buFont typeface="Arial" panose="020B0604020202020204" pitchFamily="34" charset="0"/>
              <a:buChar char="•"/>
            </a:pPr>
            <a:r>
              <a:rPr lang="en-US" sz="2600" b="1" dirty="0">
                <a:solidFill>
                  <a:schemeClr val="bg1"/>
                </a:solidFill>
              </a:rPr>
              <a:t>The “THEN” describes what will happen</a:t>
            </a:r>
          </a:p>
          <a:p>
            <a:pPr marL="457200" indent="-287338">
              <a:buClr>
                <a:schemeClr val="bg1"/>
              </a:buClr>
              <a:buFont typeface="Arial" panose="020B0604020202020204" pitchFamily="34" charset="0"/>
              <a:buChar char="•"/>
            </a:pPr>
            <a:endParaRPr lang="en-US" sz="2600" b="1" dirty="0">
              <a:solidFill>
                <a:schemeClr val="bg1"/>
              </a:solidFill>
            </a:endParaRPr>
          </a:p>
          <a:p>
            <a:pPr marL="169862">
              <a:buClr>
                <a:schemeClr val="bg1"/>
              </a:buClr>
            </a:pPr>
            <a:r>
              <a:rPr lang="en-US" sz="2600" b="1" dirty="0">
                <a:solidFill>
                  <a:schemeClr val="bg1"/>
                </a:solidFill>
              </a:rPr>
              <a:t>Is we want to find the “THEN” about who will be saved, then do this by letting God denote the “IF”</a:t>
            </a:r>
            <a:endParaRPr lang="en-US" sz="2800" b="1" dirty="0">
              <a:solidFill>
                <a:srgbClr val="FFC000"/>
              </a:solidFill>
            </a:endParaRPr>
          </a:p>
          <a:p>
            <a:pPr algn="ctr"/>
            <a:endParaRPr lang="en-US" sz="2800" b="1" dirty="0">
              <a:solidFill>
                <a:srgbClr val="FFC000"/>
              </a:solidFill>
            </a:endParaRPr>
          </a:p>
          <a:p>
            <a:pPr algn="ctr"/>
            <a:r>
              <a:rPr lang="en-US" sz="2800" b="1" dirty="0">
                <a:solidFill>
                  <a:srgbClr val="FFC000"/>
                </a:solidFill>
              </a:rPr>
              <a:t> </a:t>
            </a: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2305596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1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87853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100" b="1" dirty="0">
              <a:solidFill>
                <a:srgbClr val="FFC000"/>
              </a:solidFill>
            </a:endParaRPr>
          </a:p>
          <a:p>
            <a:pPr algn="ctr"/>
            <a:r>
              <a:rPr lang="en-US" sz="2800" b="1" dirty="0">
                <a:solidFill>
                  <a:srgbClr val="FFFF00"/>
                </a:solidFill>
              </a:rPr>
              <a:t>Understanding and applying the truth of an “If / Then” statement</a:t>
            </a:r>
          </a:p>
          <a:p>
            <a:pPr algn="ctr"/>
            <a:endParaRPr lang="en-US" sz="700" b="1" dirty="0">
              <a:solidFill>
                <a:srgbClr val="FFFF00"/>
              </a:solidFill>
            </a:endParaRPr>
          </a:p>
          <a:p>
            <a:pPr marL="169862" algn="ctr">
              <a:buClr>
                <a:schemeClr val="bg1"/>
              </a:buClr>
            </a:pPr>
            <a:r>
              <a:rPr lang="en-US" sz="2600" b="1" dirty="0">
                <a:solidFill>
                  <a:schemeClr val="bg1"/>
                </a:solidFill>
              </a:rPr>
              <a:t>WHO THEN CAN BE SAVED?</a:t>
            </a:r>
          </a:p>
          <a:p>
            <a:pPr marL="169862" algn="ctr">
              <a:buClr>
                <a:schemeClr val="bg1"/>
              </a:buClr>
            </a:pPr>
            <a:endParaRPr lang="en-US" sz="2600" b="1" dirty="0">
              <a:solidFill>
                <a:schemeClr val="bg1"/>
              </a:solidFill>
              <a:latin typeface="+mj-lt"/>
            </a:endParaRPr>
          </a:p>
          <a:p>
            <a:pPr marL="169862" algn="ctr">
              <a:buClr>
                <a:schemeClr val="bg1"/>
              </a:buClr>
            </a:pPr>
            <a:endParaRPr lang="en-US" sz="2600" b="1" dirty="0">
              <a:solidFill>
                <a:schemeClr val="bg1"/>
              </a:solidFill>
              <a:latin typeface="+mj-lt"/>
            </a:endParaRPr>
          </a:p>
          <a:p>
            <a:pPr marL="169862" algn="ctr">
              <a:buClr>
                <a:schemeClr val="bg1"/>
              </a:buClr>
            </a:pPr>
            <a:endParaRPr lang="en-US" sz="2600" b="1" dirty="0">
              <a:solidFill>
                <a:schemeClr val="bg1"/>
              </a:solidFill>
              <a:latin typeface="+mj-lt"/>
            </a:endParaRPr>
          </a:p>
          <a:p>
            <a:pPr marL="169862" algn="ctr">
              <a:buClr>
                <a:schemeClr val="bg1"/>
              </a:buClr>
            </a:pPr>
            <a:endParaRPr lang="en-US" sz="2600" b="1" dirty="0">
              <a:solidFill>
                <a:schemeClr val="bg1"/>
              </a:solidFill>
              <a:latin typeface="+mj-lt"/>
            </a:endParaRPr>
          </a:p>
          <a:p>
            <a:pPr marL="169862" algn="ctr">
              <a:buClr>
                <a:schemeClr val="bg1"/>
              </a:buClr>
            </a:pPr>
            <a:endParaRPr lang="en-US" sz="2600" b="1" dirty="0">
              <a:solidFill>
                <a:schemeClr val="bg1"/>
              </a:solidFill>
              <a:latin typeface="+mj-lt"/>
            </a:endParaRPr>
          </a:p>
          <a:p>
            <a:pPr marL="169862" algn="ctr">
              <a:buClr>
                <a:schemeClr val="bg1"/>
              </a:buClr>
            </a:pPr>
            <a:endParaRPr lang="en-US" sz="2600" b="1" dirty="0">
              <a:solidFill>
                <a:schemeClr val="bg1"/>
              </a:solidFill>
              <a:latin typeface="+mj-lt"/>
            </a:endParaRPr>
          </a:p>
          <a:p>
            <a:pPr marL="169862" algn="ctr">
              <a:buClr>
                <a:schemeClr val="bg1"/>
              </a:buClr>
            </a:pPr>
            <a:endParaRPr lang="en-US" sz="2600" b="1" dirty="0">
              <a:solidFill>
                <a:schemeClr val="bg1"/>
              </a:solidFill>
              <a:latin typeface="+mj-lt"/>
            </a:endParaRPr>
          </a:p>
          <a:p>
            <a:pPr marL="169862" algn="ctr">
              <a:buClr>
                <a:schemeClr val="bg1"/>
              </a:buClr>
            </a:pPr>
            <a:endParaRPr lang="en-US" sz="2800" b="1" dirty="0">
              <a:solidFill>
                <a:srgbClr val="FFC000"/>
              </a:solidFill>
              <a:latin typeface="+mj-lt"/>
            </a:endParaRPr>
          </a:p>
          <a:p>
            <a:pPr marR="0" algn="l" rtl="0"/>
            <a:endParaRPr lang="en-US" sz="1200" b="1" dirty="0">
              <a:solidFill>
                <a:schemeClr val="bg1"/>
              </a:solidFill>
              <a:latin typeface="+mj-lt"/>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1491982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1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6032421"/>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100" b="1" dirty="0">
              <a:solidFill>
                <a:srgbClr val="FFC000"/>
              </a:solidFill>
            </a:endParaRPr>
          </a:p>
          <a:p>
            <a:pPr algn="ctr"/>
            <a:r>
              <a:rPr lang="en-US" sz="2800" b="1" dirty="0">
                <a:solidFill>
                  <a:srgbClr val="FFFF00"/>
                </a:solidFill>
              </a:rPr>
              <a:t>Understanding and applying the truth of an “If / Then” statement</a:t>
            </a:r>
          </a:p>
          <a:p>
            <a:pPr algn="ctr"/>
            <a:endParaRPr lang="en-US" sz="700" b="1" dirty="0">
              <a:solidFill>
                <a:srgbClr val="FFFF00"/>
              </a:solidFill>
            </a:endParaRPr>
          </a:p>
          <a:p>
            <a:pPr marL="169862" algn="ctr">
              <a:buClr>
                <a:schemeClr val="bg1"/>
              </a:buClr>
            </a:pPr>
            <a:r>
              <a:rPr lang="en-US" sz="2600" b="1" dirty="0">
                <a:solidFill>
                  <a:schemeClr val="bg1"/>
                </a:solidFill>
              </a:rPr>
              <a:t>WHO THEN CAN BE SAVED?</a:t>
            </a:r>
          </a:p>
          <a:p>
            <a:pPr marL="169862" algn="ctr">
              <a:buClr>
                <a:schemeClr val="bg1"/>
              </a:buClr>
            </a:pPr>
            <a:endParaRPr lang="en-US" sz="2600" b="1" dirty="0">
              <a:solidFill>
                <a:schemeClr val="bg1"/>
              </a:solidFill>
            </a:endParaRPr>
          </a:p>
          <a:p>
            <a:pPr marR="0" algn="l" rtl="0"/>
            <a:endParaRPr lang="en-US" sz="1800" b="0" i="0" u="none" strike="noStrike" baseline="0" dirty="0">
              <a:solidFill>
                <a:srgbClr val="292F33"/>
              </a:solidFill>
              <a:latin typeface="Calibri" panose="020F0502020204030204" pitchFamily="34" charset="0"/>
            </a:endParaRPr>
          </a:p>
          <a:p>
            <a:pPr marR="0" algn="l" rtl="0"/>
            <a:r>
              <a:rPr lang="en-US" sz="1800" b="1" dirty="0">
                <a:solidFill>
                  <a:schemeClr val="bg1"/>
                </a:solidFill>
                <a:latin typeface="+mj-lt"/>
              </a:rPr>
              <a:t>  </a:t>
            </a:r>
            <a:r>
              <a:rPr lang="en-US" sz="1800" b="1" u="none" strike="noStrike" baseline="0" dirty="0">
                <a:solidFill>
                  <a:schemeClr val="bg1"/>
                </a:solidFill>
                <a:latin typeface="+mj-lt"/>
              </a:rPr>
              <a:t>24  Therefore I said to you that you will die in your sins; for if you do not believe that I am He, you will die in your sins." </a:t>
            </a:r>
          </a:p>
          <a:p>
            <a:pPr marR="0" algn="l" rtl="0"/>
            <a:r>
              <a:rPr lang="en-US" sz="1800" b="1" dirty="0">
                <a:solidFill>
                  <a:schemeClr val="bg1"/>
                </a:solidFill>
                <a:latin typeface="+mj-lt"/>
              </a:rPr>
              <a:t>					John 8:24</a:t>
            </a:r>
          </a:p>
          <a:p>
            <a:pPr marR="0" algn="l" rtl="0"/>
            <a:endParaRPr lang="en-US" sz="1800" b="1" dirty="0">
              <a:solidFill>
                <a:schemeClr val="bg1"/>
              </a:solidFill>
              <a:latin typeface="+mj-lt"/>
            </a:endParaRPr>
          </a:p>
          <a:p>
            <a:pPr marR="0" algn="l" rtl="0"/>
            <a:r>
              <a:rPr lang="en-US" sz="2400" b="1" dirty="0">
                <a:solidFill>
                  <a:schemeClr val="bg1"/>
                </a:solidFill>
                <a:latin typeface="+mj-lt"/>
              </a:rPr>
              <a:t>IF one believes THEN he will not die in his sins.</a:t>
            </a:r>
          </a:p>
          <a:p>
            <a:pPr marR="0" algn="l" rtl="0"/>
            <a:endParaRPr lang="en-US" sz="2400" b="1" dirty="0">
              <a:solidFill>
                <a:schemeClr val="bg1"/>
              </a:solidFill>
              <a:latin typeface="+mj-lt"/>
            </a:endParaRPr>
          </a:p>
          <a:p>
            <a:pPr marR="0" algn="l" rtl="0"/>
            <a:endParaRPr lang="en-US" sz="2400" b="1" dirty="0">
              <a:solidFill>
                <a:schemeClr val="bg1"/>
              </a:solidFill>
              <a:latin typeface="+mj-lt"/>
            </a:endParaRPr>
          </a:p>
          <a:p>
            <a:pPr marR="0" algn="l" rtl="0"/>
            <a:endParaRPr lang="en-US" sz="2000" b="1" dirty="0">
              <a:solidFill>
                <a:srgbClr val="FFC000"/>
              </a:solidFill>
              <a:latin typeface="+mj-lt"/>
            </a:endParaRPr>
          </a:p>
          <a:p>
            <a:pPr marR="0" algn="l" rtl="0"/>
            <a:endParaRPr lang="en-US" sz="1200" b="1" dirty="0">
              <a:solidFill>
                <a:schemeClr val="bg1"/>
              </a:solidFill>
              <a:latin typeface="+mj-lt"/>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1845961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1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100" b="1" dirty="0">
              <a:solidFill>
                <a:srgbClr val="FFC000"/>
              </a:solidFill>
            </a:endParaRPr>
          </a:p>
          <a:p>
            <a:pPr algn="ctr"/>
            <a:r>
              <a:rPr lang="en-US" sz="2800" b="1" dirty="0">
                <a:solidFill>
                  <a:srgbClr val="FFFF00"/>
                </a:solidFill>
              </a:rPr>
              <a:t>Understanding and applying the truth of an “If / Then” statement</a:t>
            </a:r>
          </a:p>
          <a:p>
            <a:pPr algn="ctr"/>
            <a:endParaRPr lang="en-US" sz="700" b="1" dirty="0">
              <a:solidFill>
                <a:srgbClr val="FFFF00"/>
              </a:solidFill>
            </a:endParaRPr>
          </a:p>
          <a:p>
            <a:pPr marL="169862" algn="ctr">
              <a:buClr>
                <a:schemeClr val="bg1"/>
              </a:buClr>
            </a:pPr>
            <a:r>
              <a:rPr lang="en-US" sz="2600" b="1" dirty="0">
                <a:solidFill>
                  <a:schemeClr val="bg1"/>
                </a:solidFill>
              </a:rPr>
              <a:t>WHO THEN CAN BE SAVED?</a:t>
            </a:r>
          </a:p>
          <a:p>
            <a:pPr marL="169862" algn="ctr">
              <a:buClr>
                <a:schemeClr val="bg1"/>
              </a:buClr>
            </a:pPr>
            <a:endParaRPr lang="en-US" sz="2600" b="1" dirty="0">
              <a:solidFill>
                <a:schemeClr val="bg1"/>
              </a:solidFill>
            </a:endParaRPr>
          </a:p>
          <a:p>
            <a:pPr marR="0" algn="l" rtl="0"/>
            <a:endParaRPr lang="en-US" sz="1800" b="0" i="0" u="none" strike="noStrike" baseline="0" dirty="0">
              <a:solidFill>
                <a:srgbClr val="292F33"/>
              </a:solidFill>
              <a:latin typeface="Calibri" panose="020F0502020204030204" pitchFamily="34" charset="0"/>
            </a:endParaRPr>
          </a:p>
          <a:p>
            <a:pPr marR="0" algn="just" rtl="0"/>
            <a:r>
              <a:rPr lang="en-US" sz="2000" b="1" dirty="0">
                <a:solidFill>
                  <a:schemeClr val="bg1"/>
                </a:solidFill>
                <a:latin typeface="+mj-lt"/>
              </a:rPr>
              <a:t>  </a:t>
            </a:r>
            <a:r>
              <a:rPr lang="en-US" sz="2000" b="1" u="none" strike="noStrike" baseline="0" dirty="0">
                <a:solidFill>
                  <a:schemeClr val="bg1"/>
                </a:solidFill>
                <a:latin typeface="+mj-lt"/>
              </a:rPr>
              <a:t>3  I tell you, no; but unless you repent you will all likewise perish. </a:t>
            </a:r>
          </a:p>
          <a:p>
            <a:pPr marR="0" algn="just" rtl="0"/>
            <a:r>
              <a:rPr lang="en-US" sz="2000" b="1" dirty="0">
                <a:solidFill>
                  <a:schemeClr val="bg1"/>
                </a:solidFill>
                <a:latin typeface="+mj-lt"/>
              </a:rPr>
              <a:t>					Luke 13:3</a:t>
            </a:r>
          </a:p>
          <a:p>
            <a:pPr marR="0" algn="l" rtl="0"/>
            <a:endParaRPr lang="en-US" sz="1800" b="1" dirty="0">
              <a:solidFill>
                <a:schemeClr val="bg1"/>
              </a:solidFill>
              <a:latin typeface="+mj-lt"/>
            </a:endParaRPr>
          </a:p>
          <a:p>
            <a:pPr marR="0" algn="l" rtl="0"/>
            <a:r>
              <a:rPr lang="en-US" sz="2400" b="1" dirty="0">
                <a:solidFill>
                  <a:schemeClr val="bg1"/>
                </a:solidFill>
                <a:latin typeface="+mj-lt"/>
              </a:rPr>
              <a:t>IF one repents THEN he will not perish</a:t>
            </a:r>
          </a:p>
          <a:p>
            <a:pPr marR="0" algn="l" rtl="0"/>
            <a:endParaRPr lang="en-US" sz="2400" b="1" dirty="0">
              <a:solidFill>
                <a:schemeClr val="bg1"/>
              </a:solidFill>
              <a:latin typeface="+mj-lt"/>
            </a:endParaRPr>
          </a:p>
          <a:p>
            <a:pPr marR="0" algn="l" rtl="0"/>
            <a:endParaRPr lang="en-US" sz="2400" b="1" dirty="0">
              <a:solidFill>
                <a:schemeClr val="bg1"/>
              </a:solidFill>
              <a:latin typeface="+mj-lt"/>
            </a:endParaRPr>
          </a:p>
          <a:p>
            <a:pPr marR="0" algn="l" rtl="0"/>
            <a:endParaRPr lang="en-US" sz="2000" b="1" dirty="0">
              <a:solidFill>
                <a:srgbClr val="FFC000"/>
              </a:solidFill>
              <a:latin typeface="+mj-lt"/>
            </a:endParaRPr>
          </a:p>
          <a:p>
            <a:pPr marR="0" algn="l" rtl="0"/>
            <a:endParaRPr lang="en-US" sz="1200" b="1" dirty="0">
              <a:solidFill>
                <a:schemeClr val="bg1"/>
              </a:solidFill>
              <a:latin typeface="+mj-lt"/>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1684958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1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87853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100" b="1" dirty="0">
              <a:solidFill>
                <a:srgbClr val="FFC000"/>
              </a:solidFill>
            </a:endParaRPr>
          </a:p>
          <a:p>
            <a:pPr algn="ctr"/>
            <a:r>
              <a:rPr lang="en-US" sz="2800" b="1" dirty="0">
                <a:solidFill>
                  <a:srgbClr val="FFFF00"/>
                </a:solidFill>
              </a:rPr>
              <a:t>Understanding and applying the truth of an “If / Then” statement</a:t>
            </a:r>
          </a:p>
          <a:p>
            <a:pPr algn="ctr"/>
            <a:endParaRPr lang="en-US" sz="700" b="1" dirty="0">
              <a:solidFill>
                <a:srgbClr val="FFFF00"/>
              </a:solidFill>
            </a:endParaRPr>
          </a:p>
          <a:p>
            <a:pPr marL="169862" algn="ctr">
              <a:buClr>
                <a:schemeClr val="bg1"/>
              </a:buClr>
            </a:pPr>
            <a:r>
              <a:rPr lang="en-US" sz="2600" b="1" dirty="0">
                <a:solidFill>
                  <a:schemeClr val="bg1"/>
                </a:solidFill>
              </a:rPr>
              <a:t>WHO THEN CAN BE SAVED?</a:t>
            </a:r>
          </a:p>
          <a:p>
            <a:pPr marL="169862" algn="ctr">
              <a:buClr>
                <a:schemeClr val="bg1"/>
              </a:buClr>
            </a:pPr>
            <a:endParaRPr lang="en-US" sz="2600" b="1" dirty="0">
              <a:solidFill>
                <a:schemeClr val="bg1"/>
              </a:solidFill>
            </a:endParaRPr>
          </a:p>
          <a:p>
            <a:pPr marR="0" algn="l" rtl="0"/>
            <a:endParaRPr lang="en-US" sz="1800" b="0" i="0" u="none" strike="noStrike" baseline="0" dirty="0">
              <a:solidFill>
                <a:srgbClr val="292F33"/>
              </a:solidFill>
              <a:latin typeface="Calibri" panose="020F0502020204030204" pitchFamily="34" charset="0"/>
            </a:endParaRPr>
          </a:p>
          <a:p>
            <a:pPr marR="0" algn="just" rtl="0"/>
            <a:r>
              <a:rPr lang="en-US" sz="1600" b="1" dirty="0">
                <a:solidFill>
                  <a:schemeClr val="bg1"/>
                </a:solidFill>
                <a:latin typeface="+mj-lt"/>
              </a:rPr>
              <a:t> </a:t>
            </a:r>
            <a:r>
              <a:rPr lang="en-US" sz="2000" b="1" u="none" strike="noStrike" baseline="0" dirty="0">
                <a:solidFill>
                  <a:schemeClr val="bg1"/>
                </a:solidFill>
                <a:latin typeface="+mj-lt"/>
              </a:rPr>
              <a:t>9  that if you confess with your mouth the Lord Jesus and believe in your heart that God has raised Him from the dead, you will be saved. </a:t>
            </a:r>
          </a:p>
          <a:p>
            <a:pPr marR="0" algn="just" rtl="0"/>
            <a:r>
              <a:rPr lang="en-US" sz="2000" b="1" dirty="0">
                <a:solidFill>
                  <a:schemeClr val="bg1"/>
                </a:solidFill>
                <a:latin typeface="+mj-lt"/>
              </a:rPr>
              <a:t>					Romans 10:9</a:t>
            </a:r>
            <a:endParaRPr lang="en-US" sz="2000" b="1" u="none" strike="noStrike" baseline="0" dirty="0">
              <a:solidFill>
                <a:schemeClr val="bg1"/>
              </a:solidFill>
              <a:latin typeface="+mj-lt"/>
            </a:endParaRPr>
          </a:p>
          <a:p>
            <a:pPr marR="0" algn="l" rtl="0"/>
            <a:endParaRPr lang="en-US" sz="1800" b="1" dirty="0">
              <a:solidFill>
                <a:schemeClr val="bg1"/>
              </a:solidFill>
              <a:latin typeface="+mj-lt"/>
            </a:endParaRPr>
          </a:p>
          <a:p>
            <a:pPr marR="0" algn="l" rtl="0"/>
            <a:r>
              <a:rPr lang="en-US" sz="2400" b="1" dirty="0">
                <a:solidFill>
                  <a:schemeClr val="bg1"/>
                </a:solidFill>
                <a:latin typeface="+mj-lt"/>
              </a:rPr>
              <a:t>IF one confesses THEN he will be saved</a:t>
            </a:r>
          </a:p>
          <a:p>
            <a:pPr marR="0" algn="l" rtl="0"/>
            <a:endParaRPr lang="en-US" sz="2400" b="1" dirty="0">
              <a:solidFill>
                <a:schemeClr val="bg1"/>
              </a:solidFill>
              <a:latin typeface="+mj-lt"/>
            </a:endParaRPr>
          </a:p>
          <a:p>
            <a:pPr marR="0" algn="l" rtl="0"/>
            <a:endParaRPr lang="en-US" sz="2000" b="1" dirty="0">
              <a:solidFill>
                <a:srgbClr val="FFC000"/>
              </a:solidFill>
              <a:latin typeface="+mj-lt"/>
            </a:endParaRPr>
          </a:p>
          <a:p>
            <a:pPr marR="0" algn="l" rtl="0"/>
            <a:endParaRPr lang="en-US" sz="1200" b="1" dirty="0">
              <a:solidFill>
                <a:schemeClr val="bg1"/>
              </a:solidFill>
              <a:latin typeface="+mj-lt"/>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123121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3600" b="1" dirty="0">
              <a:solidFill>
                <a:srgbClr val="FFC000"/>
              </a:solidFill>
            </a:endParaRPr>
          </a:p>
          <a:p>
            <a:pPr algn="ctr"/>
            <a:endParaRPr lang="en-US" sz="3600" b="1" dirty="0">
              <a:solidFill>
                <a:srgbClr val="FFC000"/>
              </a:solidFill>
            </a:endParaRPr>
          </a:p>
          <a:p>
            <a:pPr algn="ctr"/>
            <a:endParaRPr lang="en-US" sz="1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a:p>
            <a:pPr algn="ctr"/>
            <a:endParaRPr lang="en-US" sz="3600" b="1" dirty="0">
              <a:solidFill>
                <a:srgbClr val="FFC0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70865"/>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100" b="1" dirty="0">
              <a:solidFill>
                <a:srgbClr val="FFC000"/>
              </a:solidFill>
            </a:endParaRPr>
          </a:p>
          <a:p>
            <a:pPr algn="ctr"/>
            <a:r>
              <a:rPr lang="en-US" sz="2800" b="1" dirty="0">
                <a:solidFill>
                  <a:srgbClr val="FFFF00"/>
                </a:solidFill>
              </a:rPr>
              <a:t>Understanding and applying the truth of an “If / Then” statement</a:t>
            </a:r>
          </a:p>
          <a:p>
            <a:pPr algn="ctr"/>
            <a:endParaRPr lang="en-US" sz="700" b="1" dirty="0">
              <a:solidFill>
                <a:srgbClr val="FFFF00"/>
              </a:solidFill>
            </a:endParaRPr>
          </a:p>
          <a:p>
            <a:pPr marL="169862" algn="ctr">
              <a:buClr>
                <a:schemeClr val="bg1"/>
              </a:buClr>
            </a:pPr>
            <a:r>
              <a:rPr lang="en-US" sz="2600" b="1" dirty="0">
                <a:solidFill>
                  <a:schemeClr val="bg1"/>
                </a:solidFill>
              </a:rPr>
              <a:t>WHO THEN CAN BE SAVED?</a:t>
            </a:r>
          </a:p>
          <a:p>
            <a:pPr marL="169862" algn="ctr">
              <a:buClr>
                <a:schemeClr val="bg1"/>
              </a:buClr>
            </a:pPr>
            <a:endParaRPr lang="en-US" sz="2600" b="1" dirty="0">
              <a:solidFill>
                <a:schemeClr val="bg1"/>
              </a:solidFill>
            </a:endParaRPr>
          </a:p>
          <a:p>
            <a:pPr marR="0" algn="l" rtl="0"/>
            <a:endParaRPr lang="en-US" sz="1800" b="0" i="0" u="none" strike="noStrike" baseline="0" dirty="0">
              <a:solidFill>
                <a:srgbClr val="292F33"/>
              </a:solidFill>
              <a:latin typeface="Calibri" panose="020F0502020204030204" pitchFamily="34" charset="0"/>
            </a:endParaRPr>
          </a:p>
          <a:p>
            <a:pPr marR="0" algn="l" rtl="0"/>
            <a:r>
              <a:rPr lang="en-US" sz="1600" b="1" dirty="0">
                <a:solidFill>
                  <a:schemeClr val="bg1"/>
                </a:solidFill>
                <a:latin typeface="+mj-lt"/>
              </a:rPr>
              <a:t> </a:t>
            </a:r>
            <a:r>
              <a:rPr lang="en-US" sz="1800" b="0" i="0" u="none" strike="noStrike" baseline="0" dirty="0">
                <a:solidFill>
                  <a:srgbClr val="292F33"/>
                </a:solidFill>
                <a:latin typeface="Calibri" panose="020F0502020204030204" pitchFamily="34" charset="0"/>
              </a:rPr>
              <a:t> </a:t>
            </a:r>
          </a:p>
          <a:p>
            <a:pPr marR="0" algn="just" rtl="0"/>
            <a:r>
              <a:rPr lang="en-US" sz="2200" b="1" u="none" strike="noStrike" baseline="0" dirty="0">
                <a:solidFill>
                  <a:schemeClr val="bg1"/>
                </a:solidFill>
                <a:latin typeface="+mj-lt"/>
              </a:rPr>
              <a:t>  16  He who believes and is baptized will be saved; but he who does not believe will be condemned. </a:t>
            </a:r>
          </a:p>
          <a:p>
            <a:pPr marR="0" algn="l" rtl="0"/>
            <a:r>
              <a:rPr lang="en-US" sz="2200" b="1" dirty="0">
                <a:solidFill>
                  <a:schemeClr val="bg1"/>
                </a:solidFill>
                <a:latin typeface="+mj-lt"/>
              </a:rPr>
              <a:t>					Mark 16:16</a:t>
            </a:r>
            <a:endParaRPr lang="en-US" sz="2200" b="1" u="none" strike="noStrike" baseline="0" dirty="0">
              <a:solidFill>
                <a:schemeClr val="bg1"/>
              </a:solidFill>
              <a:latin typeface="+mj-lt"/>
            </a:endParaRPr>
          </a:p>
          <a:p>
            <a:pPr marR="0" algn="l" rtl="0"/>
            <a:r>
              <a:rPr lang="en-US" sz="1800" dirty="0">
                <a:solidFill>
                  <a:srgbClr val="292F33"/>
                </a:solidFill>
                <a:latin typeface="Calibri" panose="020F0502020204030204" pitchFamily="34" charset="0"/>
              </a:rPr>
              <a:t>				Mark 16:16</a:t>
            </a:r>
          </a:p>
          <a:p>
            <a:pPr marR="0" algn="l" rtl="0"/>
            <a:endParaRPr lang="en-US" sz="1800" b="1" dirty="0">
              <a:solidFill>
                <a:schemeClr val="bg1"/>
              </a:solidFill>
              <a:latin typeface="+mj-lt"/>
            </a:endParaRPr>
          </a:p>
          <a:p>
            <a:pPr marR="0" algn="l" rtl="0"/>
            <a:r>
              <a:rPr lang="en-US" sz="2400" b="1" dirty="0">
                <a:solidFill>
                  <a:schemeClr val="bg1"/>
                </a:solidFill>
                <a:latin typeface="+mj-lt"/>
              </a:rPr>
              <a:t>IF one is baptized THEN he will be saved</a:t>
            </a:r>
          </a:p>
          <a:p>
            <a:pPr marR="0" algn="l" rtl="0"/>
            <a:endParaRPr lang="en-US" sz="2800" b="1" dirty="0">
              <a:solidFill>
                <a:srgbClr val="FFC000"/>
              </a:solidFill>
              <a:latin typeface="+mj-lt"/>
            </a:endParaRPr>
          </a:p>
          <a:p>
            <a:pPr marR="0" algn="l" rtl="0"/>
            <a:endParaRPr lang="en-US" sz="1200" b="1" dirty="0">
              <a:solidFill>
                <a:schemeClr val="bg1"/>
              </a:solidFill>
              <a:latin typeface="+mj-lt"/>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2644350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God’s Plan For Your Salvation</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 His Eternal Plan</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55476"/>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endParaRPr lang="en-US" sz="3600" b="1" dirty="0">
              <a:solidFill>
                <a:srgbClr val="FFC000"/>
              </a:solidFill>
            </a:endParaRPr>
          </a:p>
          <a:p>
            <a:pPr algn="ctr"/>
            <a:endParaRPr lang="en-US" sz="3600" b="1" dirty="0">
              <a:solidFill>
                <a:srgbClr val="FFC000"/>
              </a:solidFill>
            </a:endParaRPr>
          </a:p>
          <a:p>
            <a:pPr algn="ctr"/>
            <a:endParaRPr lang="en-US" sz="900" b="1" dirty="0">
              <a:solidFill>
                <a:srgbClr val="FFC000"/>
              </a:solidFill>
            </a:endParaRPr>
          </a:p>
          <a:p>
            <a:pPr marL="457200" indent="-457200">
              <a:buClr>
                <a:schemeClr val="bg1"/>
              </a:buClr>
              <a:buFont typeface="Arial" panose="020B0604020202020204" pitchFamily="34" charset="0"/>
              <a:buChar char="•"/>
            </a:pPr>
            <a:endParaRPr lang="en-US" sz="40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52249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70865"/>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marL="457200" indent="-457200">
              <a:buClr>
                <a:schemeClr val="bg1"/>
              </a:buClr>
              <a:buFont typeface="Arial" panose="020B0604020202020204" pitchFamily="34" charset="0"/>
              <a:buChar char="•"/>
            </a:pPr>
            <a:endParaRPr lang="en-US" sz="40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3860796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algn="just">
              <a:spcAft>
                <a:spcPts val="1200"/>
              </a:spcAft>
              <a:buClr>
                <a:schemeClr val="bg1"/>
              </a:buClr>
            </a:pPr>
            <a:endParaRPr lang="en-US" sz="5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a:spcAft>
                <a:spcPts val="1200"/>
              </a:spcAft>
              <a:buClr>
                <a:schemeClr val="bg1"/>
              </a:buClr>
            </a:pP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1433321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3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3380079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endParaRPr lang="en-US" sz="1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1437923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endParaRPr lang="en-US" sz="11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0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2580019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816977"/>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rich</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_______</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Like “Mother Teresa”</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the predestined</a:t>
            </a:r>
          </a:p>
          <a:p>
            <a:pPr marL="285750" indent="-285750">
              <a:spcAft>
                <a:spcPts val="1200"/>
              </a:spcAft>
              <a:buClr>
                <a:schemeClr val="bg1"/>
              </a:buClr>
              <a:buFont typeface="Arial" panose="020B0604020202020204" pitchFamily="34" charset="0"/>
              <a:buChar char="•"/>
            </a:pPr>
            <a:r>
              <a:rPr lang="en-US" sz="2200" b="1" i="1" dirty="0">
                <a:solidFill>
                  <a:srgbClr val="FFFF00"/>
                </a:solidFill>
              </a:rPr>
              <a:t>Only those who say the “sinner’s prayer”</a:t>
            </a:r>
          </a:p>
          <a:p>
            <a:pPr marL="285750" indent="-285750">
              <a:spcAft>
                <a:spcPts val="1200"/>
              </a:spcAft>
              <a:buClr>
                <a:schemeClr val="bg1"/>
              </a:buClr>
              <a:buFont typeface="Arial" panose="020B0604020202020204" pitchFamily="34" charset="0"/>
              <a:buChar char="•"/>
            </a:pPr>
            <a:endParaRPr lang="en-US" sz="16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200" b="1" i="1" dirty="0">
              <a:solidFill>
                <a:srgbClr val="FFFF00"/>
              </a:solidFill>
            </a:endParaRPr>
          </a:p>
          <a:p>
            <a:pPr marL="285750" indent="-285750">
              <a:spcAft>
                <a:spcPts val="1200"/>
              </a:spcAft>
              <a:buClr>
                <a:schemeClr val="bg1"/>
              </a:buClr>
              <a:buFont typeface="Arial" panose="020B0604020202020204" pitchFamily="34" charset="0"/>
              <a:buChar char="•"/>
            </a:pP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786199"/>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endParaRPr lang="en-US" sz="4400" b="1" dirty="0">
              <a:solidFill>
                <a:srgbClr val="FFC000"/>
              </a:solidFill>
            </a:endParaRPr>
          </a:p>
          <a:p>
            <a:pPr algn="ctr"/>
            <a:r>
              <a:rPr lang="en-US" sz="2800" b="1" dirty="0">
                <a:solidFill>
                  <a:srgbClr val="FFC000"/>
                </a:solidFill>
              </a:rPr>
              <a:t>“Let God be true and every man a liar”</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
        <p:nvSpPr>
          <p:cNvPr id="7" name="TextBox 6">
            <a:extLst>
              <a:ext uri="{FF2B5EF4-FFF2-40B4-BE49-F238E27FC236}">
                <a16:creationId xmlns:a16="http://schemas.microsoft.com/office/drawing/2014/main" id="{C9675BCC-8384-81BE-666F-8DC083DBDA22}"/>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Truth About Who Can Be Saved</a:t>
            </a:r>
          </a:p>
        </p:txBody>
      </p:sp>
    </p:spTree>
    <p:extLst>
      <p:ext uri="{BB962C8B-B14F-4D97-AF65-F5344CB8AC3E}">
        <p14:creationId xmlns:p14="http://schemas.microsoft.com/office/powerpoint/2010/main" val="140251507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17114</TotalTime>
  <Words>1977</Words>
  <Application>Microsoft Office PowerPoint</Application>
  <PresentationFormat>Widescreen</PresentationFormat>
  <Paragraphs>581</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Cambria</vt:lpstr>
      <vt:lpstr>Office Theme</vt:lpstr>
      <vt:lpstr> “Let the Bible Speak”  About Salvation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God’s Plan For Your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754</cp:revision>
  <cp:lastPrinted>2022-10-09T21:14:03Z</cp:lastPrinted>
  <dcterms:modified xsi:type="dcterms:W3CDTF">2022-10-09T21:14:31Z</dcterms:modified>
</cp:coreProperties>
</file>