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3" r:id="rId6"/>
    <p:sldId id="257" r:id="rId7"/>
    <p:sldId id="262" r:id="rId8"/>
    <p:sldId id="259" r:id="rId9"/>
    <p:sldId id="258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>
        <p:scale>
          <a:sx n="75" d="100"/>
          <a:sy n="75" d="100"/>
        </p:scale>
        <p:origin x="1602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0491-4DBB-5497-C9EA-1BBE1470A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80D93-56C2-7EDC-084E-EFB4CE93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AEA88-13DA-8888-A93E-2652027B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3E00-970B-4F98-9D93-B79CC30B9E0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EC872-9C56-397E-E951-CA3820C2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F64AB-2626-E47C-BC86-03D71BB1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0427-BB99-4B43-85A9-0E42683FDF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0F1033-6E19-9A6C-B926-3F3DD5D57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7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85C8-F692-CC5A-71C7-6380AA82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70A4E-0400-AEB4-2C98-CC774854D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D305B-A56A-80F0-2C5F-ACCF96A27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1D276-98B3-54A4-0AE0-3A0840EF1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574DC4-2099-33C4-0753-B064CAC28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4C827A-34F1-C914-7388-D4D8E29F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3E00-970B-4F98-9D93-B79CC30B9E0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BA37B4-90BC-EC39-A597-73CFC257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679CE-4831-2C40-4807-B6562C59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0427-BB99-4B43-85A9-0E42683F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0C30-78E5-DF5F-BAF9-27AFF447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C80744-C08C-0D88-B031-5EEAB25F5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3E00-970B-4F98-9D93-B79CC30B9E0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BFA71-6891-853B-8C26-A1ADC13A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7458C-1F2E-33AB-170B-1420153E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0427-BB99-4B43-85A9-0E42683F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26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2AF46A-7593-4DDA-8088-FCE22DF5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3E00-970B-4F98-9D93-B79CC30B9E0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14062-BE32-3777-8C9A-92DE9884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5E5FE-29F4-9004-C08C-6E8BCB16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0427-BB99-4B43-85A9-0E42683F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37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475E-F8AD-229D-10B8-86BB654D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49317-484F-C43B-BD93-E72E57084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18DC3-F469-E698-623A-BA627FCF5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6D860-DAD7-B729-1B55-C7851963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3E00-970B-4F98-9D93-B79CC30B9E0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370A4-70E7-C569-A42A-D056409A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247A7-6BF9-B439-EFE2-2968C8CE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0427-BB99-4B43-85A9-0E42683F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6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C2BC-E0A9-D02D-EB8B-E5584636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0BAC4-1A31-0B36-80F5-480756DEE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4EA40-ACCD-4792-C194-911D99437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91BC2-F8D1-13F8-ED3B-157E7089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3E00-970B-4F98-9D93-B79CC30B9E0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135A5-E3F1-78FD-CDD9-34957A57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F0643-B96B-BE70-C78E-DDBB7FE9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0427-BB99-4B43-85A9-0E42683F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11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44F3-0210-F9BC-B8EB-C8435F13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45C99-2214-7B13-551A-0859AE902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E54B2-A121-ED7F-2FA6-616CFB45C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3E00-970B-4F98-9D93-B79CC30B9E0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27856-3EB6-F746-CDF7-9CE74589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D720D-4A75-CB84-EA46-60D95C96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0427-BB99-4B43-85A9-0E42683F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2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03EB24-E571-337B-16D1-264B0038B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943C1-9F73-5184-45D7-C8BFC86F3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70C3A-2613-8E75-0677-0ABE73A8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3E00-970B-4F98-9D93-B79CC30B9E0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56623-03E9-DB61-E3FF-ABE305CD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2FB99-44CA-4AAD-27B1-DBCAE6AC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0427-BB99-4B43-85A9-0E42683F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tangle&#10;&#10;Description automatically generated with low confidence">
            <a:extLst>
              <a:ext uri="{FF2B5EF4-FFF2-40B4-BE49-F238E27FC236}">
                <a16:creationId xmlns:a16="http://schemas.microsoft.com/office/drawing/2014/main" id="{676CB9E9-8EB7-DF4B-8071-989B987938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873ECDA-4CA5-7BD5-3AD4-3A1FD8049C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B68A7A63-8CB1-909D-D5E4-9A0BC8C58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2D3FC-C673-E449-F118-6C31D230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845578"/>
            <a:ext cx="11890696" cy="501242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727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13F76A9B-DDD7-D93B-B254-7E07C6E8D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2D3FC-C673-E449-F118-6C31D230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845578"/>
            <a:ext cx="11890696" cy="501242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856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0BBD0500-2804-ED95-066F-38C4845C9C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2D3FC-C673-E449-F118-6C31D230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845578"/>
            <a:ext cx="11890696" cy="501242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61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24E80B5E-11AE-2F03-5A1D-E746BF80EE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2D3FC-C673-E449-F118-6C31D230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845578"/>
            <a:ext cx="11890696" cy="501242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915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96B95012-0772-45D7-1D83-0DEDA7DA4F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2D3FC-C673-E449-F118-6C31D230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845578"/>
            <a:ext cx="11890696" cy="501242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7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B3A66DA3-4624-B29A-A1C7-4D4BFA6C9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2D3FC-C673-E449-F118-6C31D230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845578"/>
            <a:ext cx="11890696" cy="501242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25400" dist="50800" dir="108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27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A251-2A7B-44EE-2DD1-88F56631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A8414-A1AB-9B96-8C90-8F7FD90D2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B4729-9793-F5BA-C3BA-213F0E6F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3E00-970B-4F98-9D93-B79CC30B9E0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8642A-B580-D594-8D6E-89B3BC43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6E8CD-973C-5356-DF22-20744848A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0427-BB99-4B43-85A9-0E42683F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63D8-498D-3747-9D33-2766640B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05863-DCB3-7A00-8738-AC12A7016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95F14-54E2-7183-12F1-7E6FA6F9A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65BA1-2DFE-BE56-8A1D-A3ED77C5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3E00-970B-4F98-9D93-B79CC30B9E0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091E7-2F78-A0D5-76B6-508303DD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97622-FFF5-3166-C0B1-7618B9F5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0427-BB99-4B43-85A9-0E42683F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1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BD2E45-D81F-F69E-2F16-5A206876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DBD86-F32A-619D-9152-6282C9662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186A4-8CD0-232F-2C62-6AD397241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23E00-970B-4F98-9D93-B79CC30B9E0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D8D1-0270-4C38-6993-207C1E55D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D15FA-235F-2081-57CA-BC603325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E0427-BB99-4B43-85A9-0E42683FD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6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61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1C08ADE-7BDC-1346-5949-A5C181DA5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4EAC16-5526-1654-B016-26462CC4F9DA}"/>
              </a:ext>
            </a:extLst>
          </p:cNvPr>
          <p:cNvSpPr txBox="1"/>
          <p:nvPr/>
        </p:nvSpPr>
        <p:spPr>
          <a:xfrm>
            <a:off x="2218267" y="1346200"/>
            <a:ext cx="77639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Pepsi 400 NASCAR Race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July 7, 2007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highlight>
                  <a:srgbClr val="000000"/>
                </a:highlight>
              </a:rPr>
              <a:t>Daytona International Speedway</a:t>
            </a:r>
          </a:p>
          <a:p>
            <a:pPr algn="ctr"/>
            <a:r>
              <a:rPr lang="en-US" sz="4000" b="1" dirty="0"/>
              <a:t>2.5-mile track</a:t>
            </a:r>
          </a:p>
          <a:p>
            <a:pPr algn="ctr"/>
            <a:r>
              <a:rPr lang="en-US" sz="4000" b="1" dirty="0"/>
              <a:t>160 laps</a:t>
            </a:r>
          </a:p>
        </p:txBody>
      </p:sp>
      <p:pic>
        <p:nvPicPr>
          <p:cNvPr id="4" name="Picture 4" descr="Eight of the most surprising Daytona summer finishes">
            <a:extLst>
              <a:ext uri="{FF2B5EF4-FFF2-40B4-BE49-F238E27FC236}">
                <a16:creationId xmlns:a16="http://schemas.microsoft.com/office/drawing/2014/main" id="{1C50DA9D-E266-854C-8E01-3F32B6DAF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427FC5-8B76-5926-811B-90D2A8709E45}"/>
              </a:ext>
            </a:extLst>
          </p:cNvPr>
          <p:cNvSpPr txBox="1"/>
          <p:nvPr/>
        </p:nvSpPr>
        <p:spPr>
          <a:xfrm>
            <a:off x="192505" y="5505651"/>
            <a:ext cx="3474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Margin of victory: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0.005 seconds</a:t>
            </a:r>
          </a:p>
        </p:txBody>
      </p:sp>
    </p:spTree>
    <p:extLst>
      <p:ext uri="{BB962C8B-B14F-4D97-AF65-F5344CB8AC3E}">
        <p14:creationId xmlns:p14="http://schemas.microsoft.com/office/powerpoint/2010/main" val="20864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B9BF29-4CF6-CE9A-2172-19B0BC204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don’t spend time with Him every day (Col. 3:15-16; Psa. 1:2; Josh. 1:8)?</a:t>
            </a:r>
          </a:p>
          <a:p>
            <a:r>
              <a:rPr lang="en-US" dirty="0"/>
              <a:t>I don’t love assembling and worshiping Him (Heb. 2:12; Col. 3:16; Psa. 122:1)?</a:t>
            </a:r>
          </a:p>
          <a:p>
            <a:r>
              <a:rPr lang="en-US" dirty="0"/>
              <a:t>I don’t cheerfully give back to Him what He has given to me (2 Cor. 9:6-8)?</a:t>
            </a:r>
          </a:p>
          <a:p>
            <a:r>
              <a:rPr lang="en-US" dirty="0"/>
              <a:t>I don’t eagerly hasten the possibility of seeing Him every day (Phil. 3:20; </a:t>
            </a:r>
            <a:br>
              <a:rPr lang="en-US" dirty="0"/>
            </a:br>
            <a:r>
              <a:rPr lang="en-US" dirty="0"/>
              <a:t>2 Pet. 3:12)?</a:t>
            </a:r>
          </a:p>
          <a:p>
            <a:r>
              <a:rPr lang="en-US" dirty="0"/>
              <a:t>I’m not more concerned about pleasing my King than anyone else (Gal. 1:10; Jas. 4:4)?</a:t>
            </a:r>
          </a:p>
        </p:txBody>
      </p:sp>
    </p:spTree>
    <p:extLst>
      <p:ext uri="{BB962C8B-B14F-4D97-AF65-F5344CB8AC3E}">
        <p14:creationId xmlns:p14="http://schemas.microsoft.com/office/powerpoint/2010/main" val="36934864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514C2-170A-1C12-BFA0-D21DF9439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/>
            <a:r>
              <a:rPr lang="en-US" sz="3200" dirty="0"/>
              <a:t>Believe Jesus is God’s Son – John 8:24</a:t>
            </a:r>
          </a:p>
          <a:p>
            <a:pPr marL="347663" indent="-347663"/>
            <a:r>
              <a:rPr lang="en-US" sz="3200" dirty="0"/>
              <a:t>Repent of your sins and turn to God – Luke 13:3</a:t>
            </a:r>
          </a:p>
          <a:p>
            <a:pPr marL="347663" indent="-347663"/>
            <a:r>
              <a:rPr lang="en-US" sz="3200" dirty="0"/>
              <a:t>Confess your faith in Jesus Christ – Matthew 10:32</a:t>
            </a:r>
          </a:p>
          <a:p>
            <a:pPr marL="347663" indent="-347663"/>
            <a:r>
              <a:rPr lang="en-US" sz="3200" dirty="0"/>
              <a:t>Be immersed into Christ – John 3:5</a:t>
            </a:r>
          </a:p>
          <a:p>
            <a:pPr marL="914400" lvl="1" indent="-338138"/>
            <a:r>
              <a:rPr lang="en-US" sz="2800" dirty="0"/>
              <a:t>God will forgive all of your sins – Acts 2:38</a:t>
            </a:r>
          </a:p>
          <a:p>
            <a:pPr marL="914400" lvl="1" indent="-338138"/>
            <a:r>
              <a:rPr lang="en-US" sz="2800" dirty="0"/>
              <a:t>God will add you to His church – Acts 2:47</a:t>
            </a:r>
          </a:p>
          <a:p>
            <a:pPr marL="914400" lvl="1" indent="-338138"/>
            <a:r>
              <a:rPr lang="en-US" sz="2800" dirty="0"/>
              <a:t>God will enroll you in heaven – Hebrews 12:23</a:t>
            </a:r>
          </a:p>
          <a:p>
            <a:pPr marL="347663" indent="-347663"/>
            <a:r>
              <a:rPr lang="en-US" sz="3200" dirty="0"/>
              <a:t>Put the Lord and His church first every day – Matthew 6:33</a:t>
            </a:r>
          </a:p>
        </p:txBody>
      </p:sp>
    </p:spTree>
    <p:extLst>
      <p:ext uri="{BB962C8B-B14F-4D97-AF65-F5344CB8AC3E}">
        <p14:creationId xmlns:p14="http://schemas.microsoft.com/office/powerpoint/2010/main" val="25826849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576F31-379E-5BE9-427A-FE069FF8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4EAC16-5526-1654-B016-26462CC4F9DA}"/>
              </a:ext>
            </a:extLst>
          </p:cNvPr>
          <p:cNvSpPr txBox="1"/>
          <p:nvPr/>
        </p:nvSpPr>
        <p:spPr>
          <a:xfrm>
            <a:off x="2218267" y="1346200"/>
            <a:ext cx="77639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Aaron’s 499 NASCAR Race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April 17, 2011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highlight>
                  <a:srgbClr val="000000"/>
                </a:highlight>
              </a:rPr>
              <a:t>Talladega Superspeedway</a:t>
            </a:r>
          </a:p>
          <a:p>
            <a:pPr algn="ctr"/>
            <a:r>
              <a:rPr lang="en-US" sz="4000" b="1" dirty="0"/>
              <a:t>2.66-mile track</a:t>
            </a:r>
          </a:p>
          <a:p>
            <a:pPr algn="ctr"/>
            <a:r>
              <a:rPr lang="en-US" sz="4000" b="1" dirty="0"/>
              <a:t>188 laps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D791DA-E695-EBEC-A4B9-057AB76B8A82}"/>
              </a:ext>
            </a:extLst>
          </p:cNvPr>
          <p:cNvGrpSpPr/>
          <p:nvPr/>
        </p:nvGrpSpPr>
        <p:grpSpPr>
          <a:xfrm>
            <a:off x="0" y="17145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12599E-BF29-277E-EDBA-1E2F06AAC74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 descr="NASCAR: Jimmie Johnson's Photo Finish Win at Talladega">
              <a:extLst>
                <a:ext uri="{FF2B5EF4-FFF2-40B4-BE49-F238E27FC236}">
                  <a16:creationId xmlns:a16="http://schemas.microsoft.com/office/drawing/2014/main" id="{1A0C0A14-F948-4253-6AB9-6E377A2764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475648" y="-1002983"/>
              <a:ext cx="6858000" cy="886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9DDF980-DF6B-B8DF-542C-A3CE61389204}"/>
              </a:ext>
            </a:extLst>
          </p:cNvPr>
          <p:cNvSpPr txBox="1"/>
          <p:nvPr/>
        </p:nvSpPr>
        <p:spPr>
          <a:xfrm>
            <a:off x="9107905" y="5609332"/>
            <a:ext cx="3474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Margin of victory: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0.002 seconds</a:t>
            </a:r>
          </a:p>
        </p:txBody>
      </p:sp>
    </p:spTree>
    <p:extLst>
      <p:ext uri="{BB962C8B-B14F-4D97-AF65-F5344CB8AC3E}">
        <p14:creationId xmlns:p14="http://schemas.microsoft.com/office/powerpoint/2010/main" val="192249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249707A-DE9B-68F8-694C-31ED0B178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t="14174" r="5879" b="13123"/>
          <a:stretch/>
        </p:blipFill>
        <p:spPr bwMode="auto">
          <a:xfrm>
            <a:off x="-34629" y="154004"/>
            <a:ext cx="12226629" cy="595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4EAC16-5526-1654-B016-26462CC4F9DA}"/>
              </a:ext>
            </a:extLst>
          </p:cNvPr>
          <p:cNvSpPr txBox="1"/>
          <p:nvPr/>
        </p:nvSpPr>
        <p:spPr>
          <a:xfrm>
            <a:off x="2218267" y="1962220"/>
            <a:ext cx="77639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Carolina Dodge Dealers 400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March 16, 2003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highlight>
                  <a:srgbClr val="000000"/>
                </a:highlight>
              </a:rPr>
              <a:t>Darlington Raceway</a:t>
            </a:r>
          </a:p>
          <a:p>
            <a:pPr algn="ctr"/>
            <a:r>
              <a:rPr lang="en-US" sz="4000" b="1" dirty="0"/>
              <a:t>1.366-mile track</a:t>
            </a:r>
          </a:p>
          <a:p>
            <a:pPr algn="ctr"/>
            <a:r>
              <a:rPr lang="en-US" sz="4000" b="1" dirty="0"/>
              <a:t>293 laps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C3F5B1-8830-80D9-E267-095855291DB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9347C3-5168-2B21-1EA4-A4B625B6363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 descr="Kurt Busch, Ricky Craven relive crazy NASCAR finish at Darlington – The  Denver Post">
              <a:extLst>
                <a:ext uri="{FF2B5EF4-FFF2-40B4-BE49-F238E27FC236}">
                  <a16:creationId xmlns:a16="http://schemas.microsoft.com/office/drawing/2014/main" id="{9215F5F3-B5A1-B7F3-9EEE-A66AA9A1D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364" y="0"/>
              <a:ext cx="1015927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E462228-9C30-0235-1543-5297EF262182}"/>
              </a:ext>
            </a:extLst>
          </p:cNvPr>
          <p:cNvSpPr txBox="1"/>
          <p:nvPr/>
        </p:nvSpPr>
        <p:spPr>
          <a:xfrm>
            <a:off x="8244840" y="5670479"/>
            <a:ext cx="3474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Margin of victory: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0.002 seconds</a:t>
            </a:r>
          </a:p>
        </p:txBody>
      </p:sp>
    </p:spTree>
    <p:extLst>
      <p:ext uri="{BB962C8B-B14F-4D97-AF65-F5344CB8AC3E}">
        <p14:creationId xmlns:p14="http://schemas.microsoft.com/office/powerpoint/2010/main" val="226936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249707A-DE9B-68F8-694C-31ED0B178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t="14174" r="5879" b="13123"/>
          <a:stretch/>
        </p:blipFill>
        <p:spPr bwMode="auto">
          <a:xfrm>
            <a:off x="-34629" y="154004"/>
            <a:ext cx="12226629" cy="595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4EAC16-5526-1654-B016-26462CC4F9DA}"/>
              </a:ext>
            </a:extLst>
          </p:cNvPr>
          <p:cNvSpPr txBox="1"/>
          <p:nvPr/>
        </p:nvSpPr>
        <p:spPr>
          <a:xfrm>
            <a:off x="2218267" y="1962220"/>
            <a:ext cx="77639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Southern 500 NASCAR Race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September 6, 1965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highlight>
                  <a:srgbClr val="000000"/>
                </a:highlight>
              </a:rPr>
              <a:t>Darlington Raceway</a:t>
            </a:r>
          </a:p>
          <a:p>
            <a:pPr algn="ctr"/>
            <a:r>
              <a:rPr lang="en-US" sz="4000" b="1" dirty="0"/>
              <a:t>1.375-mile track</a:t>
            </a:r>
          </a:p>
          <a:p>
            <a:pPr algn="ctr"/>
            <a:r>
              <a:rPr lang="en-US" sz="4000" b="1" dirty="0"/>
              <a:t>364 laps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297C80-C3F5-B468-9EC4-7CC5C21EE227}"/>
              </a:ext>
            </a:extLst>
          </p:cNvPr>
          <p:cNvGrpSpPr/>
          <p:nvPr/>
        </p:nvGrpSpPr>
        <p:grpSpPr>
          <a:xfrm>
            <a:off x="-17315" y="0"/>
            <a:ext cx="12226629" cy="6858001"/>
            <a:chOff x="-34629" y="-1"/>
            <a:chExt cx="12226629" cy="68580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C29D7E-491F-CB7A-6D96-C5214C480C5A}"/>
                </a:ext>
              </a:extLst>
            </p:cNvPr>
            <p:cNvSpPr/>
            <p:nvPr/>
          </p:nvSpPr>
          <p:spPr>
            <a:xfrm>
              <a:off x="-34629" y="-1"/>
              <a:ext cx="12226629" cy="6857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Feeling kinda shifty | Modular High Performance | Crownvic.net">
              <a:extLst>
                <a:ext uri="{FF2B5EF4-FFF2-40B4-BE49-F238E27FC236}">
                  <a16:creationId xmlns:a16="http://schemas.microsoft.com/office/drawing/2014/main" id="{4EB3AEE6-8CF1-B0C7-66F0-08C4FEBDA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803" y="0"/>
              <a:ext cx="1029176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A79FA59-7671-95C7-5860-7AADF04617D5}"/>
              </a:ext>
            </a:extLst>
          </p:cNvPr>
          <p:cNvSpPr txBox="1"/>
          <p:nvPr/>
        </p:nvSpPr>
        <p:spPr>
          <a:xfrm>
            <a:off x="1086123" y="5463129"/>
            <a:ext cx="3474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Margin of victory: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14 laps</a:t>
            </a:r>
          </a:p>
        </p:txBody>
      </p:sp>
    </p:spTree>
    <p:extLst>
      <p:ext uri="{BB962C8B-B14F-4D97-AF65-F5344CB8AC3E}">
        <p14:creationId xmlns:p14="http://schemas.microsoft.com/office/powerpoint/2010/main" val="26556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6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B9BF29-4CF6-CE9A-2172-19B0BC204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in Time (Mark 16:9; Rev. 2:5)</a:t>
            </a:r>
          </a:p>
          <a:p>
            <a:r>
              <a:rPr lang="en-US" dirty="0"/>
              <a:t>First in Sequence (Matt. 7:5; 1 Tim. 2:13)</a:t>
            </a:r>
          </a:p>
          <a:p>
            <a:r>
              <a:rPr lang="en-US" dirty="0"/>
              <a:t>First in Rank &amp; Value</a:t>
            </a:r>
          </a:p>
          <a:p>
            <a:pPr lvl="1"/>
            <a:r>
              <a:rPr lang="en-US" dirty="0"/>
              <a:t>In regard to things (Mark 12:28-31; Luke 15:22)</a:t>
            </a:r>
          </a:p>
          <a:p>
            <a:pPr lvl="1"/>
            <a:r>
              <a:rPr lang="en-US" dirty="0"/>
              <a:t>In regard to people (Mark 10:43-44; 1 Tim. 1:15)</a:t>
            </a:r>
          </a:p>
          <a:p>
            <a:r>
              <a:rPr lang="en-US" dirty="0"/>
              <a:t>First in Degree (Matt. 6:33)</a:t>
            </a:r>
          </a:p>
          <a:p>
            <a:pPr lvl="1"/>
            <a:r>
              <a:rPr lang="en-US" dirty="0"/>
              <a:t>Means “ABOVE ALL things” – the central position the CHURCH is to have </a:t>
            </a:r>
          </a:p>
          <a:p>
            <a:pPr lvl="1"/>
            <a:r>
              <a:rPr lang="en-US" dirty="0"/>
              <a:t>EXCLUSIVE prominence – the HIGHEST PURPOSE in my life EVERY SINGLE DAY!</a:t>
            </a:r>
          </a:p>
        </p:txBody>
      </p:sp>
    </p:spTree>
    <p:extLst>
      <p:ext uri="{BB962C8B-B14F-4D97-AF65-F5344CB8AC3E}">
        <p14:creationId xmlns:p14="http://schemas.microsoft.com/office/powerpoint/2010/main" val="21125550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B9BF29-4CF6-CE9A-2172-19B0BC204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don’t seek to expand those borders with the gospel (Mark 16:15)?</a:t>
            </a:r>
          </a:p>
          <a:p>
            <a:r>
              <a:rPr lang="en-US" dirty="0"/>
              <a:t>I don’t seek brethren who have wandered outside the borders (Jas. 5:19-20)?</a:t>
            </a:r>
          </a:p>
          <a:p>
            <a:r>
              <a:rPr lang="en-US" dirty="0"/>
              <a:t>I don’t defend those borders against attack (Phil. 1:16-17; 1 Pet. 3:15)?</a:t>
            </a:r>
          </a:p>
          <a:p>
            <a:r>
              <a:rPr lang="en-US" dirty="0"/>
              <a:t>I’m not more concerned about His borders than others (Acts 10:34-35)?</a:t>
            </a:r>
          </a:p>
        </p:txBody>
      </p:sp>
    </p:spTree>
    <p:extLst>
      <p:ext uri="{BB962C8B-B14F-4D97-AF65-F5344CB8AC3E}">
        <p14:creationId xmlns:p14="http://schemas.microsoft.com/office/powerpoint/2010/main" val="797881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B9BF29-4CF6-CE9A-2172-19B0BC204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don’t love its laws (2 Thess. 2:10; Psa. 119:97)?</a:t>
            </a:r>
          </a:p>
          <a:p>
            <a:r>
              <a:rPr lang="en-US" dirty="0"/>
              <a:t>I don’t seek after its laws (John 7:17; Matt. 5:6; Psa. 119:82)?</a:t>
            </a:r>
          </a:p>
          <a:p>
            <a:r>
              <a:rPr lang="en-US" dirty="0"/>
              <a:t>I don’t joyfully obey its laws (John 14:23; Matt. 7:21; 1 John 2:17)?</a:t>
            </a:r>
          </a:p>
          <a:p>
            <a:r>
              <a:rPr lang="en-US" dirty="0"/>
              <a:t>I don’t gladly avoid every violation of His law (1 Thess. 5:21-22; 1 Pet. </a:t>
            </a:r>
            <a:r>
              <a:rPr lang="en-US"/>
              <a:t>2:11)?</a:t>
            </a:r>
            <a:endParaRPr lang="en-US" dirty="0"/>
          </a:p>
          <a:p>
            <a:r>
              <a:rPr lang="en-US" dirty="0"/>
              <a:t>I’m not more concerned about His laws than other laws (Acts 4:19-20; 5:29)?</a:t>
            </a:r>
          </a:p>
        </p:txBody>
      </p:sp>
    </p:spTree>
    <p:extLst>
      <p:ext uri="{BB962C8B-B14F-4D97-AF65-F5344CB8AC3E}">
        <p14:creationId xmlns:p14="http://schemas.microsoft.com/office/powerpoint/2010/main" val="25884029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B9BF29-4CF6-CE9A-2172-19B0BC204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845578"/>
            <a:ext cx="11929692" cy="5012422"/>
          </a:xfrm>
        </p:spPr>
        <p:txBody>
          <a:bodyPr/>
          <a:lstStyle/>
          <a:p>
            <a:r>
              <a:rPr lang="en-US" dirty="0"/>
              <a:t>I don’t encourage one another (1 Thess. 5:11; Rom. 14:19; Heb. 3:13)?</a:t>
            </a:r>
          </a:p>
          <a:p>
            <a:r>
              <a:rPr lang="en-US" dirty="0"/>
              <a:t>I don’t serve one another (Gal. 5:13; 1 Pet. 4:10)?</a:t>
            </a:r>
          </a:p>
          <a:p>
            <a:r>
              <a:rPr lang="en-US" dirty="0"/>
              <a:t>I don’t practice hospitality toward one another (1 Pet. 4:9; Rom. 12:13)?</a:t>
            </a:r>
          </a:p>
          <a:p>
            <a:r>
              <a:rPr lang="en-US" dirty="0"/>
              <a:t>I don’t pray for one another (Jas. 5:16; 1 Thess. 1:2)?</a:t>
            </a:r>
          </a:p>
          <a:p>
            <a:r>
              <a:rPr lang="en-US" dirty="0"/>
              <a:t>I’m not more concerned about His citizens than others (Gal. 6:10; 1 Pet. 2:17)?</a:t>
            </a:r>
          </a:p>
        </p:txBody>
      </p:sp>
    </p:spTree>
    <p:extLst>
      <p:ext uri="{BB962C8B-B14F-4D97-AF65-F5344CB8AC3E}">
        <p14:creationId xmlns:p14="http://schemas.microsoft.com/office/powerpoint/2010/main" val="16850290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580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2022-10-08T00:11:24Z</dcterms:created>
  <dcterms:modified xsi:type="dcterms:W3CDTF">2022-10-09T12:47:38Z</dcterms:modified>
</cp:coreProperties>
</file>