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B7345-A627-4BC7-BD14-59FD01CA6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18482-7A69-4536-A3CC-AED9A3C98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95ABB-888B-467F-B51A-D9F39FF9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5B983-32E1-4377-8938-0D1961EE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8BB7A-C04B-497B-B5FE-1287735C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8F2F0C2F-8752-B8FE-A5E6-61BE8AEE38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1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9F9A-69AD-4300-8622-F9E3CB04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DFD3D2-24FB-4954-B59D-ACA3754E6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71890-52D5-455E-A7BC-32812EAC3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08215-E528-41A3-8D72-A78ED5208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8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797E06-1FF4-4C30-8A4D-3CF3DC82C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71C53-4A70-46CD-B2C8-DFEC09B6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C88B3-2BD0-4D05-98C7-9D914F55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5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B07D-97EA-4ABD-B27C-7A0191054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A7204-EB9E-4495-A1C1-2A68FD5C4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80A7F-C46B-4474-8B34-F5E3BCF91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2BEAC-E61E-4664-9856-D2DD837D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B5AF0-63D6-414F-9E5C-71D0EE4F8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3543A-F79F-47FA-8601-D36B2013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13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C238-DB62-44AD-BEBD-5CFA5F8FF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15DEB7-1C37-403D-91EE-C276EEBA9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FC382-5CDA-4124-8485-46B1EF1BF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1E2DD-9AB8-4828-A222-711F96B0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F83F8-5FFC-42AD-9E73-D32A9E00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1AE11-93C1-44AC-9660-C14A4E48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20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C851C-E725-48A4-BDAC-B9B2190D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97128-79AE-4286-8FA1-640244434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1C724-5E97-4B61-AEE0-4860FE97D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93EFC-73BB-4D9B-96D5-BE11928D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1EA6D-F385-4618-8737-C97CF00A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6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B81DF5-26FB-4FAA-96E2-D70FD920A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DB5840-B4FE-41D5-88D8-6FB9439B2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53F57-E71A-46DF-9F5D-C440C0A3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7FA1D-EAE9-4973-87AB-CAF8BA56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53734-7841-4E16-B68E-CDC8B206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0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8233006B-88BF-88A2-4647-1D00D9374D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2432807"/>
            <a:ext cx="11870422" cy="4425192"/>
          </a:xfrm>
        </p:spPr>
        <p:txBody>
          <a:bodyPr>
            <a:normAutofit/>
          </a:bodyPr>
          <a:lstStyle>
            <a:lvl1pPr marL="227013" indent="-227013">
              <a:spcAft>
                <a:spcPts val="800"/>
              </a:spcAft>
              <a:defRPr sz="2800"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spcAft>
                <a:spcPts val="800"/>
              </a:spcAft>
              <a:buFont typeface="Calibri" panose="020F0502020204030204" pitchFamily="34" charset="0"/>
              <a:buChar char="−"/>
              <a:defRPr sz="2400"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spcAft>
                <a:spcPts val="800"/>
              </a:spcAft>
              <a:defRPr sz="2000" b="1">
                <a:effectLst>
                  <a:glow rad="63500">
                    <a:schemeClr val="bg1"/>
                  </a:glow>
                </a:effectLst>
              </a:defRPr>
            </a:lvl3pPr>
            <a:lvl4pPr>
              <a:spcAft>
                <a:spcPts val="800"/>
              </a:spcAft>
              <a:defRPr sz="1800" b="1">
                <a:effectLst>
                  <a:glow rad="63500">
                    <a:schemeClr val="bg1"/>
                  </a:glow>
                </a:effectLst>
              </a:defRPr>
            </a:lvl4pPr>
            <a:lvl5pPr>
              <a:spcAft>
                <a:spcPts val="800"/>
              </a:spcAft>
              <a:defRPr sz="18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97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tter&#10;&#10;Description automatically generated with low confidence">
            <a:extLst>
              <a:ext uri="{FF2B5EF4-FFF2-40B4-BE49-F238E27FC236}">
                <a16:creationId xmlns:a16="http://schemas.microsoft.com/office/drawing/2014/main" id="{C047829F-6900-01FD-2658-1044AE157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2432807"/>
            <a:ext cx="11870422" cy="4425192"/>
          </a:xfrm>
        </p:spPr>
        <p:txBody>
          <a:bodyPr>
            <a:normAutofit/>
          </a:bodyPr>
          <a:lstStyle>
            <a:lvl1pPr marL="227013" indent="-227013">
              <a:spcAft>
                <a:spcPts val="800"/>
              </a:spcAft>
              <a:defRPr sz="2800"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spcAft>
                <a:spcPts val="800"/>
              </a:spcAft>
              <a:buFont typeface="Calibri" panose="020F0502020204030204" pitchFamily="34" charset="0"/>
              <a:buChar char="−"/>
              <a:defRPr sz="2400"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spcAft>
                <a:spcPts val="800"/>
              </a:spcAft>
              <a:defRPr sz="2000" b="1">
                <a:effectLst>
                  <a:glow rad="63500">
                    <a:schemeClr val="bg1"/>
                  </a:glow>
                </a:effectLst>
              </a:defRPr>
            </a:lvl3pPr>
            <a:lvl4pPr>
              <a:spcAft>
                <a:spcPts val="800"/>
              </a:spcAft>
              <a:defRPr sz="1800" b="1">
                <a:effectLst>
                  <a:glow rad="63500">
                    <a:schemeClr val="bg1"/>
                  </a:glow>
                </a:effectLst>
              </a:defRPr>
            </a:lvl4pPr>
            <a:lvl5pPr>
              <a:spcAft>
                <a:spcPts val="800"/>
              </a:spcAft>
              <a:defRPr sz="18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918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CD0AC9F-A58D-21C8-BB95-2D09F2C7F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2432807"/>
            <a:ext cx="11870422" cy="4425192"/>
          </a:xfrm>
        </p:spPr>
        <p:txBody>
          <a:bodyPr>
            <a:normAutofit/>
          </a:bodyPr>
          <a:lstStyle>
            <a:lvl1pPr marL="227013" indent="-227013">
              <a:spcAft>
                <a:spcPts val="800"/>
              </a:spcAft>
              <a:defRPr sz="2800"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spcAft>
                <a:spcPts val="800"/>
              </a:spcAft>
              <a:buFont typeface="Calibri" panose="020F0502020204030204" pitchFamily="34" charset="0"/>
              <a:buChar char="−"/>
              <a:defRPr sz="2400"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spcAft>
                <a:spcPts val="800"/>
              </a:spcAft>
              <a:defRPr sz="2000" b="1">
                <a:effectLst>
                  <a:glow rad="63500">
                    <a:schemeClr val="bg1"/>
                  </a:glow>
                </a:effectLst>
              </a:defRPr>
            </a:lvl3pPr>
            <a:lvl4pPr>
              <a:spcAft>
                <a:spcPts val="800"/>
              </a:spcAft>
              <a:defRPr sz="1800" b="1">
                <a:effectLst>
                  <a:glow rad="63500">
                    <a:schemeClr val="bg1"/>
                  </a:glow>
                </a:effectLst>
              </a:defRPr>
            </a:lvl4pPr>
            <a:lvl5pPr>
              <a:spcAft>
                <a:spcPts val="800"/>
              </a:spcAft>
              <a:defRPr sz="18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06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09BB3164-56D1-F335-3181-D6A72AFF1D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2432807"/>
            <a:ext cx="11870422" cy="4425192"/>
          </a:xfrm>
        </p:spPr>
        <p:txBody>
          <a:bodyPr>
            <a:normAutofit/>
          </a:bodyPr>
          <a:lstStyle>
            <a:lvl1pPr marL="227013" indent="-227013">
              <a:spcAft>
                <a:spcPts val="800"/>
              </a:spcAft>
              <a:defRPr sz="2800"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spcAft>
                <a:spcPts val="800"/>
              </a:spcAft>
              <a:buFont typeface="Calibri" panose="020F0502020204030204" pitchFamily="34" charset="0"/>
              <a:buChar char="−"/>
              <a:defRPr sz="2400"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spcAft>
                <a:spcPts val="800"/>
              </a:spcAft>
              <a:defRPr sz="2000" b="1">
                <a:effectLst>
                  <a:glow rad="63500">
                    <a:schemeClr val="bg1"/>
                  </a:glow>
                </a:effectLst>
              </a:defRPr>
            </a:lvl3pPr>
            <a:lvl4pPr>
              <a:spcAft>
                <a:spcPts val="800"/>
              </a:spcAft>
              <a:defRPr sz="1800" b="1">
                <a:effectLst>
                  <a:glow rad="63500">
                    <a:schemeClr val="bg1"/>
                  </a:glow>
                </a:effectLst>
              </a:defRPr>
            </a:lvl4pPr>
            <a:lvl5pPr>
              <a:spcAft>
                <a:spcPts val="800"/>
              </a:spcAft>
              <a:defRPr sz="18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102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309DF3A-2841-5725-6249-95173EFF9C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2432807"/>
            <a:ext cx="11870422" cy="4425192"/>
          </a:xfrm>
        </p:spPr>
        <p:txBody>
          <a:bodyPr>
            <a:normAutofit/>
          </a:bodyPr>
          <a:lstStyle>
            <a:lvl1pPr marL="227013" indent="-227013">
              <a:spcAft>
                <a:spcPts val="800"/>
              </a:spcAft>
              <a:defRPr sz="2800"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spcAft>
                <a:spcPts val="800"/>
              </a:spcAft>
              <a:buFont typeface="Calibri" panose="020F0502020204030204" pitchFamily="34" charset="0"/>
              <a:buChar char="−"/>
              <a:defRPr sz="2400"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spcAft>
                <a:spcPts val="800"/>
              </a:spcAft>
              <a:defRPr sz="2000" b="1">
                <a:effectLst>
                  <a:glow rad="63500">
                    <a:schemeClr val="bg1"/>
                  </a:glow>
                </a:effectLst>
              </a:defRPr>
            </a:lvl3pPr>
            <a:lvl4pPr>
              <a:spcAft>
                <a:spcPts val="800"/>
              </a:spcAft>
              <a:defRPr sz="1800" b="1">
                <a:effectLst>
                  <a:glow rad="63500">
                    <a:schemeClr val="bg1"/>
                  </a:glow>
                </a:effectLst>
              </a:defRPr>
            </a:lvl4pPr>
            <a:lvl5pPr>
              <a:spcAft>
                <a:spcPts val="800"/>
              </a:spcAft>
              <a:defRPr sz="18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674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7088-0C31-49FF-B104-6C5852FF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D2ADD-FDAA-44EB-B555-BEA45C3CA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8DBBA-30BF-47A7-86A3-6DA4A939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5D7A7-A803-4610-9288-5E9BD480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CE6C6-7C9D-48B7-94FB-22A88FFB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0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CB1FF-8724-45CD-977D-2ECC4DB94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FE4A6-F735-4077-8E4F-B965B7E83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03FCD-949C-40D4-B0CA-D91D8D481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E23AF-AD30-4C75-ACFA-4C4BBFD18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77BA1-8CE1-49DF-81ED-5F1294588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CFDF9-790A-4FC4-A32A-7E8CF943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8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AE30-F08C-4F97-BA97-4004C234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F61DB-4CA4-4EC7-811A-CEB032459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F9669-ACA5-4F16-88B6-32E49305B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8A86E6-C655-4B28-9D58-32999E531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07B313-1B53-49E5-9072-970181907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9E9797-895E-45D5-B2F5-04A6D9BD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1AAAC8-29E2-4123-BA70-C559C9004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ED6C2-6B4B-495A-9D7E-14E10BF1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4F0C8-DFCD-44F0-89C2-AF7EA7B2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EE35A-63B2-43AF-94BA-E5D8187D8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B360D-65C6-4FED-99CB-F368800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F1F7D-4787-410D-8EFF-9459BF4E868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8D943-D89A-4B02-BD42-0A6B4CF55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14C31-B996-47DA-BA5A-23FF6F01A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1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23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58785-10C0-F5FC-AF13-FD6F58E21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dirty="0"/>
              <a:t>That involves consideration </a:t>
            </a:r>
          </a:p>
          <a:p>
            <a:pPr lvl="1">
              <a:spcAft>
                <a:spcPts val="400"/>
              </a:spcAft>
            </a:pPr>
            <a:r>
              <a:rPr lang="en-US" sz="2600" dirty="0"/>
              <a:t>We must weigh the options: “things of God, things of man?” (Mark 8:33)</a:t>
            </a:r>
          </a:p>
          <a:p>
            <a:pPr>
              <a:spcAft>
                <a:spcPts val="400"/>
              </a:spcAft>
            </a:pPr>
            <a:r>
              <a:rPr lang="en-US" dirty="0"/>
              <a:t>That involves exertion </a:t>
            </a:r>
          </a:p>
          <a:p>
            <a:pPr lvl="1">
              <a:spcAft>
                <a:spcPts val="400"/>
              </a:spcAft>
            </a:pPr>
            <a:r>
              <a:rPr lang="en-US" sz="2600" dirty="0"/>
              <a:t>Once a decision is made, there must be movement: “come” (Mark 8:34)</a:t>
            </a:r>
          </a:p>
          <a:p>
            <a:pPr>
              <a:spcAft>
                <a:spcPts val="400"/>
              </a:spcAft>
            </a:pPr>
            <a:r>
              <a:rPr lang="en-US" dirty="0"/>
              <a:t>That involves subjection </a:t>
            </a:r>
          </a:p>
          <a:p>
            <a:pPr lvl="1">
              <a:spcAft>
                <a:spcPts val="400"/>
              </a:spcAft>
            </a:pPr>
            <a:r>
              <a:rPr lang="en-US" sz="2600" dirty="0"/>
              <a:t>We must put ourselves “behind/after” Jesus (Mark 8:33, 34)</a:t>
            </a:r>
          </a:p>
          <a:p>
            <a:pPr>
              <a:spcAft>
                <a:spcPts val="400"/>
              </a:spcAft>
            </a:pPr>
            <a:r>
              <a:rPr lang="en-US" dirty="0"/>
              <a:t>That involves passion</a:t>
            </a:r>
          </a:p>
          <a:p>
            <a:pPr lvl="1">
              <a:spcAft>
                <a:spcPts val="400"/>
              </a:spcAft>
            </a:pPr>
            <a:r>
              <a:rPr lang="en-US" sz="2600" dirty="0"/>
              <a:t>“Desires” is present tense = continual, ongoing activity</a:t>
            </a:r>
          </a:p>
        </p:txBody>
      </p:sp>
    </p:spTree>
    <p:extLst>
      <p:ext uri="{BB962C8B-B14F-4D97-AF65-F5344CB8AC3E}">
        <p14:creationId xmlns:p14="http://schemas.microsoft.com/office/powerpoint/2010/main" val="405841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58785-10C0-F5FC-AF13-FD6F58E21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dirty="0"/>
              <a:t>That involves disavowing any attachment to self (cf. Matt. 26:69-75)</a:t>
            </a:r>
          </a:p>
          <a:p>
            <a:pPr>
              <a:spcAft>
                <a:spcPts val="400"/>
              </a:spcAft>
            </a:pPr>
            <a:r>
              <a:rPr lang="en-US" dirty="0"/>
              <a:t>That involves disowning all selfish ambition and conceit (Phil. 2:3-4)</a:t>
            </a:r>
          </a:p>
          <a:p>
            <a:pPr>
              <a:spcAft>
                <a:spcPts val="400"/>
              </a:spcAft>
            </a:pPr>
            <a:r>
              <a:rPr lang="en-US" dirty="0"/>
              <a:t>That involves devoting all of me to Jesus</a:t>
            </a:r>
          </a:p>
          <a:p>
            <a:pPr lvl="1">
              <a:spcAft>
                <a:spcPts val="400"/>
              </a:spcAft>
            </a:pPr>
            <a:r>
              <a:rPr lang="en-US" sz="2800" dirty="0"/>
              <a:t>Conforming to the example of Christ (Phil. 2:5-8)</a:t>
            </a:r>
          </a:p>
          <a:p>
            <a:pPr lvl="1">
              <a:spcAft>
                <a:spcPts val="400"/>
              </a:spcAft>
            </a:pPr>
            <a:r>
              <a:rPr lang="en-US" sz="2800" dirty="0"/>
              <a:t>Filling my life up with Jesus (Gal. 2:20)</a:t>
            </a:r>
          </a:p>
        </p:txBody>
      </p:sp>
    </p:spTree>
    <p:extLst>
      <p:ext uri="{BB962C8B-B14F-4D97-AF65-F5344CB8AC3E}">
        <p14:creationId xmlns:p14="http://schemas.microsoft.com/office/powerpoint/2010/main" val="223811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58785-10C0-F5FC-AF13-FD6F58E21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dirty="0"/>
              <a:t>Our cross involves determination that my life is not my own (1 Cor. 6:19-20)</a:t>
            </a:r>
          </a:p>
          <a:p>
            <a:pPr>
              <a:spcAft>
                <a:spcPts val="400"/>
              </a:spcAft>
            </a:pPr>
            <a:r>
              <a:rPr lang="en-US" dirty="0"/>
              <a:t>Our cross involves duties to perform as a Christian (Jas. 1:22-25; Col. 3:17)</a:t>
            </a:r>
          </a:p>
          <a:p>
            <a:pPr>
              <a:spcAft>
                <a:spcPts val="400"/>
              </a:spcAft>
            </a:pPr>
            <a:r>
              <a:rPr lang="en-US" dirty="0"/>
              <a:t>Our cross involves displeasures of burdens or shame for Christ (2 Tim. 3:12; </a:t>
            </a:r>
            <a:br>
              <a:rPr lang="en-US" dirty="0"/>
            </a:br>
            <a:r>
              <a:rPr lang="en-US" dirty="0"/>
              <a:t>1 Pet. 4:4)</a:t>
            </a:r>
          </a:p>
          <a:p>
            <a:pPr>
              <a:spcAft>
                <a:spcPts val="400"/>
              </a:spcAft>
            </a:pPr>
            <a:r>
              <a:rPr lang="en-US" dirty="0"/>
              <a:t>Our cross involves daily sacrifices, daily trials and daily triumphs (Rom. 12:1)</a:t>
            </a:r>
          </a:p>
        </p:txBody>
      </p:sp>
    </p:spTree>
    <p:extLst>
      <p:ext uri="{BB962C8B-B14F-4D97-AF65-F5344CB8AC3E}">
        <p14:creationId xmlns:p14="http://schemas.microsoft.com/office/powerpoint/2010/main" val="244636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58785-10C0-F5FC-AF13-FD6F58E21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dirty="0"/>
              <a:t>This involves following His teaching and His example:</a:t>
            </a:r>
          </a:p>
          <a:p>
            <a:pPr lvl="1">
              <a:spcAft>
                <a:spcPts val="400"/>
              </a:spcAft>
            </a:pPr>
            <a:r>
              <a:rPr lang="en-US" sz="2800" dirty="0"/>
              <a:t>Continually (“follow” is present tense)</a:t>
            </a:r>
          </a:p>
          <a:p>
            <a:pPr lvl="1">
              <a:spcAft>
                <a:spcPts val="400"/>
              </a:spcAft>
            </a:pPr>
            <a:r>
              <a:rPr lang="en-US" sz="2800" dirty="0"/>
              <a:t>Chiefly (Col. 1:18)</a:t>
            </a:r>
          </a:p>
          <a:p>
            <a:pPr lvl="1">
              <a:spcAft>
                <a:spcPts val="400"/>
              </a:spcAft>
            </a:pPr>
            <a:r>
              <a:rPr lang="en-US" sz="2800" dirty="0"/>
              <a:t>Cheerfully (2 Cor. 9:7)</a:t>
            </a:r>
          </a:p>
          <a:p>
            <a:pPr lvl="1">
              <a:spcAft>
                <a:spcPts val="400"/>
              </a:spcAft>
            </a:pPr>
            <a:r>
              <a:rPr lang="en-US" sz="2800" dirty="0"/>
              <a:t>Courageously (2 Tim. 1:12) </a:t>
            </a:r>
          </a:p>
        </p:txBody>
      </p:sp>
    </p:spTree>
    <p:extLst>
      <p:ext uri="{BB962C8B-B14F-4D97-AF65-F5344CB8AC3E}">
        <p14:creationId xmlns:p14="http://schemas.microsoft.com/office/powerpoint/2010/main" val="9555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58785-10C0-F5FC-AF13-FD6F58E21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dirty="0"/>
              <a:t>By believing that Jesus is the Son of God – John 1:12</a:t>
            </a:r>
          </a:p>
          <a:p>
            <a:pPr>
              <a:spcAft>
                <a:spcPts val="400"/>
              </a:spcAft>
            </a:pPr>
            <a:r>
              <a:rPr lang="en-US" dirty="0"/>
              <a:t>By repenting of your sins and turning toward God – Acts 17:30</a:t>
            </a:r>
          </a:p>
          <a:p>
            <a:pPr>
              <a:spcAft>
                <a:spcPts val="400"/>
              </a:spcAft>
            </a:pPr>
            <a:r>
              <a:rPr lang="en-US" dirty="0"/>
              <a:t>By confessing your faith in Jesus Christ – Romans 10:9</a:t>
            </a:r>
          </a:p>
          <a:p>
            <a:pPr>
              <a:spcAft>
                <a:spcPts val="400"/>
              </a:spcAft>
            </a:pPr>
            <a:r>
              <a:rPr lang="en-US" dirty="0"/>
              <a:t>By being immersed into Christ – Matthew 28:19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So that God will, at that moment, forgive all of your sins – Acts 2:38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So that God will, at that moment, add you to His church – Acts 2:47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So that God will, at that moment, enroll you in heaven – Hebrews 12:23</a:t>
            </a:r>
          </a:p>
          <a:p>
            <a:pPr>
              <a:spcAft>
                <a:spcPts val="400"/>
              </a:spcAft>
            </a:pPr>
            <a:r>
              <a:rPr lang="en-US" dirty="0"/>
              <a:t>By following Him and His will faithfully each day – Luke 9:23</a:t>
            </a:r>
          </a:p>
        </p:txBody>
      </p:sp>
    </p:spTree>
    <p:extLst>
      <p:ext uri="{BB962C8B-B14F-4D97-AF65-F5344CB8AC3E}">
        <p14:creationId xmlns:p14="http://schemas.microsoft.com/office/powerpoint/2010/main" val="147885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4058</TotalTime>
  <Words>347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29</cp:revision>
  <dcterms:created xsi:type="dcterms:W3CDTF">2021-12-30T15:25:13Z</dcterms:created>
  <dcterms:modified xsi:type="dcterms:W3CDTF">2022-10-02T12:48:09Z</dcterms:modified>
</cp:coreProperties>
</file>