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1" r:id="rId2"/>
    <p:sldId id="267" r:id="rId3"/>
    <p:sldId id="284" r:id="rId4"/>
    <p:sldId id="281" r:id="rId5"/>
    <p:sldId id="283" r:id="rId6"/>
    <p:sldId id="286" r:id="rId7"/>
    <p:sldId id="287" r:id="rId8"/>
    <p:sldId id="285" r:id="rId9"/>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90A7A9-9606-4E58-9271-B989C09121A1}" v="1887" dt="2022-09-12T19:19:42.8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138" autoAdjust="0"/>
    <p:restoredTop sz="74455" autoAdjust="0"/>
  </p:normalViewPr>
  <p:slideViewPr>
    <p:cSldViewPr snapToGrid="0">
      <p:cViewPr varScale="1">
        <p:scale>
          <a:sx n="68" d="100"/>
          <a:sy n="68" d="100"/>
        </p:scale>
        <p:origin x="852" y="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Watson" userId="e5e577014c15fc33" providerId="LiveId" clId="{7E90A7A9-9606-4E58-9271-B989C09121A1}"/>
    <pc:docChg chg="undo custSel addSld delSld modSld sldOrd">
      <pc:chgData name="Richard Watson" userId="e5e577014c15fc33" providerId="LiveId" clId="{7E90A7A9-9606-4E58-9271-B989C09121A1}" dt="2022-09-13T18:14:35.030" v="17176" actId="255"/>
      <pc:docMkLst>
        <pc:docMk/>
      </pc:docMkLst>
      <pc:sldChg chg="modSp mod">
        <pc:chgData name="Richard Watson" userId="e5e577014c15fc33" providerId="LiveId" clId="{7E90A7A9-9606-4E58-9271-B989C09121A1}" dt="2022-09-12T13:37:48.334" v="9350" actId="20577"/>
        <pc:sldMkLst>
          <pc:docMk/>
          <pc:sldMk cId="234886332" sldId="261"/>
        </pc:sldMkLst>
        <pc:spChg chg="mod">
          <ac:chgData name="Richard Watson" userId="e5e577014c15fc33" providerId="LiveId" clId="{7E90A7A9-9606-4E58-9271-B989C09121A1}" dt="2022-09-08T19:56:48.682" v="1" actId="6549"/>
          <ac:spMkLst>
            <pc:docMk/>
            <pc:sldMk cId="234886332" sldId="261"/>
            <ac:spMk id="3" creationId="{08ED6566-3F05-4297-B34F-400A96A782E1}"/>
          </ac:spMkLst>
        </pc:spChg>
        <pc:spChg chg="mod">
          <ac:chgData name="Richard Watson" userId="e5e577014c15fc33" providerId="LiveId" clId="{7E90A7A9-9606-4E58-9271-B989C09121A1}" dt="2022-09-12T13:37:48.334" v="9350" actId="20577"/>
          <ac:spMkLst>
            <pc:docMk/>
            <pc:sldMk cId="234886332" sldId="261"/>
            <ac:spMk id="6" creationId="{0BDACC20-58EC-46E0-8F80-90F2DB24B2E9}"/>
          </ac:spMkLst>
        </pc:spChg>
      </pc:sldChg>
      <pc:sldChg chg="addSp delSp modSp add del mod modAnim modNotesTx">
        <pc:chgData name="Richard Watson" userId="e5e577014c15fc33" providerId="LiveId" clId="{7E90A7A9-9606-4E58-9271-B989C09121A1}" dt="2022-09-13T18:13:09.606" v="17162" actId="255"/>
        <pc:sldMkLst>
          <pc:docMk/>
          <pc:sldMk cId="3433457326" sldId="267"/>
        </pc:sldMkLst>
        <pc:spChg chg="mod">
          <ac:chgData name="Richard Watson" userId="e5e577014c15fc33" providerId="LiveId" clId="{7E90A7A9-9606-4E58-9271-B989C09121A1}" dt="2022-09-12T13:24:11.284" v="7751" actId="207"/>
          <ac:spMkLst>
            <pc:docMk/>
            <pc:sldMk cId="3433457326" sldId="267"/>
            <ac:spMk id="6" creationId="{4358882F-D04D-4968-876D-21CE5751D147}"/>
          </ac:spMkLst>
        </pc:spChg>
        <pc:spChg chg="del">
          <ac:chgData name="Richard Watson" userId="e5e577014c15fc33" providerId="LiveId" clId="{7E90A7A9-9606-4E58-9271-B989C09121A1}" dt="2022-09-12T13:23:50.430" v="7749" actId="478"/>
          <ac:spMkLst>
            <pc:docMk/>
            <pc:sldMk cId="3433457326" sldId="267"/>
            <ac:spMk id="9" creationId="{61E28D1D-3F67-33D7-428A-1668101C71DE}"/>
          </ac:spMkLst>
        </pc:spChg>
        <pc:picChg chg="add del mod">
          <ac:chgData name="Richard Watson" userId="e5e577014c15fc33" providerId="LiveId" clId="{7E90A7A9-9606-4E58-9271-B989C09121A1}" dt="2022-09-09T12:59:22.676" v="1557" actId="478"/>
          <ac:picMkLst>
            <pc:docMk/>
            <pc:sldMk cId="3433457326" sldId="267"/>
            <ac:picMk id="3" creationId="{4703DD12-3A07-FE5E-5593-A6CDA674F221}"/>
          </ac:picMkLst>
        </pc:picChg>
        <pc:picChg chg="add del">
          <ac:chgData name="Richard Watson" userId="e5e577014c15fc33" providerId="LiveId" clId="{7E90A7A9-9606-4E58-9271-B989C09121A1}" dt="2022-09-12T13:23:47.926" v="7748" actId="478"/>
          <ac:picMkLst>
            <pc:docMk/>
            <pc:sldMk cId="3433457326" sldId="267"/>
            <ac:picMk id="5" creationId="{B3A6395D-8615-4F81-9DA4-A7BFF4D0007C}"/>
          </ac:picMkLst>
        </pc:picChg>
      </pc:sldChg>
      <pc:sldChg chg="addSp delSp modSp del mod modNotesTx">
        <pc:chgData name="Richard Watson" userId="e5e577014c15fc33" providerId="LiveId" clId="{7E90A7A9-9606-4E58-9271-B989C09121A1}" dt="2022-09-08T20:46:32.659" v="915" actId="47"/>
        <pc:sldMkLst>
          <pc:docMk/>
          <pc:sldMk cId="3895726955" sldId="271"/>
        </pc:sldMkLst>
        <pc:spChg chg="del mod">
          <ac:chgData name="Richard Watson" userId="e5e577014c15fc33" providerId="LiveId" clId="{7E90A7A9-9606-4E58-9271-B989C09121A1}" dt="2022-09-08T20:41:31.543" v="879" actId="478"/>
          <ac:spMkLst>
            <pc:docMk/>
            <pc:sldMk cId="3895726955" sldId="271"/>
            <ac:spMk id="2" creationId="{160CFB5E-3933-3C6D-C6D4-A54D9506CA0E}"/>
          </ac:spMkLst>
        </pc:spChg>
        <pc:spChg chg="del">
          <ac:chgData name="Richard Watson" userId="e5e577014c15fc33" providerId="LiveId" clId="{7E90A7A9-9606-4E58-9271-B989C09121A1}" dt="2022-09-08T20:41:33.097" v="880" actId="478"/>
          <ac:spMkLst>
            <pc:docMk/>
            <pc:sldMk cId="3895726955" sldId="271"/>
            <ac:spMk id="3" creationId="{7C74B142-D03E-0A84-DCA5-F92F563D676D}"/>
          </ac:spMkLst>
        </pc:spChg>
        <pc:spChg chg="mod">
          <ac:chgData name="Richard Watson" userId="e5e577014c15fc33" providerId="LiveId" clId="{7E90A7A9-9606-4E58-9271-B989C09121A1}" dt="2022-09-08T20:41:29.655" v="877" actId="6549"/>
          <ac:spMkLst>
            <pc:docMk/>
            <pc:sldMk cId="3895726955" sldId="271"/>
            <ac:spMk id="6" creationId="{4358882F-D04D-4968-876D-21CE5751D147}"/>
          </ac:spMkLst>
        </pc:spChg>
        <pc:picChg chg="add mod">
          <ac:chgData name="Richard Watson" userId="e5e577014c15fc33" providerId="LiveId" clId="{7E90A7A9-9606-4E58-9271-B989C09121A1}" dt="2022-09-08T20:42:08.715" v="889" actId="14100"/>
          <ac:picMkLst>
            <pc:docMk/>
            <pc:sldMk cId="3895726955" sldId="271"/>
            <ac:picMk id="7" creationId="{FE2973C6-F8B5-E303-FA7E-4ACDF2B37579}"/>
          </ac:picMkLst>
        </pc:picChg>
      </pc:sldChg>
      <pc:sldChg chg="del">
        <pc:chgData name="Richard Watson" userId="e5e577014c15fc33" providerId="LiveId" clId="{7E90A7A9-9606-4E58-9271-B989C09121A1}" dt="2022-09-08T20:47:29.276" v="918" actId="47"/>
        <pc:sldMkLst>
          <pc:docMk/>
          <pc:sldMk cId="3121722141" sldId="272"/>
        </pc:sldMkLst>
      </pc:sldChg>
      <pc:sldChg chg="del">
        <pc:chgData name="Richard Watson" userId="e5e577014c15fc33" providerId="LiveId" clId="{7E90A7A9-9606-4E58-9271-B989C09121A1}" dt="2022-09-08T20:47:30.153" v="919" actId="47"/>
        <pc:sldMkLst>
          <pc:docMk/>
          <pc:sldMk cId="2725543914" sldId="273"/>
        </pc:sldMkLst>
      </pc:sldChg>
      <pc:sldChg chg="del">
        <pc:chgData name="Richard Watson" userId="e5e577014c15fc33" providerId="LiveId" clId="{7E90A7A9-9606-4E58-9271-B989C09121A1}" dt="2022-09-08T20:47:31.324" v="920" actId="47"/>
        <pc:sldMkLst>
          <pc:docMk/>
          <pc:sldMk cId="1525147155" sldId="274"/>
        </pc:sldMkLst>
      </pc:sldChg>
      <pc:sldChg chg="del">
        <pc:chgData name="Richard Watson" userId="e5e577014c15fc33" providerId="LiveId" clId="{7E90A7A9-9606-4E58-9271-B989C09121A1}" dt="2022-09-08T20:47:28.246" v="917" actId="47"/>
        <pc:sldMkLst>
          <pc:docMk/>
          <pc:sldMk cId="2801459170" sldId="280"/>
        </pc:sldMkLst>
      </pc:sldChg>
      <pc:sldChg chg="addSp delSp modSp add mod setBg delAnim modAnim delDesignElem modNotesTx">
        <pc:chgData name="Richard Watson" userId="e5e577014c15fc33" providerId="LiveId" clId="{7E90A7A9-9606-4E58-9271-B989C09121A1}" dt="2022-09-13T18:13:27.425" v="17164" actId="255"/>
        <pc:sldMkLst>
          <pc:docMk/>
          <pc:sldMk cId="262569691" sldId="281"/>
        </pc:sldMkLst>
        <pc:spChg chg="mod">
          <ac:chgData name="Richard Watson" userId="e5e577014c15fc33" providerId="LiveId" clId="{7E90A7A9-9606-4E58-9271-B989C09121A1}" dt="2022-09-09T12:58:10.979" v="1552" actId="1076"/>
          <ac:spMkLst>
            <pc:docMk/>
            <pc:sldMk cId="262569691" sldId="281"/>
            <ac:spMk id="6" creationId="{4358882F-D04D-4968-876D-21CE5751D147}"/>
          </ac:spMkLst>
        </pc:spChg>
        <pc:spChg chg="del">
          <ac:chgData name="Richard Watson" userId="e5e577014c15fc33" providerId="LiveId" clId="{7E90A7A9-9606-4E58-9271-B989C09121A1}" dt="2022-09-08T20:43:27.014" v="894" actId="478"/>
          <ac:spMkLst>
            <pc:docMk/>
            <pc:sldMk cId="262569691" sldId="281"/>
            <ac:spMk id="9" creationId="{61E28D1D-3F67-33D7-428A-1668101C71DE}"/>
          </ac:spMkLst>
        </pc:spChg>
        <pc:spChg chg="del">
          <ac:chgData name="Richard Watson" userId="e5e577014c15fc33" providerId="LiveId" clId="{7E90A7A9-9606-4E58-9271-B989C09121A1}" dt="2022-09-08T20:42:54.462" v="891"/>
          <ac:spMkLst>
            <pc:docMk/>
            <pc:sldMk cId="262569691" sldId="281"/>
            <ac:spMk id="10" creationId="{71B2258F-86CA-4D4D-8270-BC05FCDEBFB3}"/>
          </ac:spMkLst>
        </pc:spChg>
        <pc:picChg chg="add del mod">
          <ac:chgData name="Richard Watson" userId="e5e577014c15fc33" providerId="LiveId" clId="{7E90A7A9-9606-4E58-9271-B989C09121A1}" dt="2022-09-08T20:46:44.634" v="916" actId="478"/>
          <ac:picMkLst>
            <pc:docMk/>
            <pc:sldMk cId="262569691" sldId="281"/>
            <ac:picMk id="3" creationId="{47124D40-59C7-5474-627D-9F263FDACFFE}"/>
          </ac:picMkLst>
        </pc:picChg>
      </pc:sldChg>
      <pc:sldChg chg="addSp modSp add del mod modAnim">
        <pc:chgData name="Richard Watson" userId="e5e577014c15fc33" providerId="LiveId" clId="{7E90A7A9-9606-4E58-9271-B989C09121A1}" dt="2022-09-11T18:16:19.041" v="5756" actId="47"/>
        <pc:sldMkLst>
          <pc:docMk/>
          <pc:sldMk cId="467476388" sldId="282"/>
        </pc:sldMkLst>
        <pc:spChg chg="add mod">
          <ac:chgData name="Richard Watson" userId="e5e577014c15fc33" providerId="LiveId" clId="{7E90A7A9-9606-4E58-9271-B989C09121A1}" dt="2022-09-09T20:09:34.121" v="4758" actId="20577"/>
          <ac:spMkLst>
            <pc:docMk/>
            <pc:sldMk cId="467476388" sldId="282"/>
            <ac:spMk id="2" creationId="{A8628233-9EBB-C113-99B4-1C2CBA0772BB}"/>
          </ac:spMkLst>
        </pc:spChg>
        <pc:spChg chg="mod">
          <ac:chgData name="Richard Watson" userId="e5e577014c15fc33" providerId="LiveId" clId="{7E90A7A9-9606-4E58-9271-B989C09121A1}" dt="2022-09-09T20:01:50.164" v="4377" actId="1076"/>
          <ac:spMkLst>
            <pc:docMk/>
            <pc:sldMk cId="467476388" sldId="282"/>
            <ac:spMk id="6" creationId="{4358882F-D04D-4968-876D-21CE5751D147}"/>
          </ac:spMkLst>
        </pc:spChg>
      </pc:sldChg>
      <pc:sldChg chg="addSp delSp modSp add mod ord delAnim modAnim modNotesTx">
        <pc:chgData name="Richard Watson" userId="e5e577014c15fc33" providerId="LiveId" clId="{7E90A7A9-9606-4E58-9271-B989C09121A1}" dt="2022-09-13T18:13:38.378" v="17165" actId="255"/>
        <pc:sldMkLst>
          <pc:docMk/>
          <pc:sldMk cId="4061149266" sldId="283"/>
        </pc:sldMkLst>
        <pc:spChg chg="add mod">
          <ac:chgData name="Richard Watson" userId="e5e577014c15fc33" providerId="LiveId" clId="{7E90A7A9-9606-4E58-9271-B989C09121A1}" dt="2022-09-09T19:41:56.034" v="3533" actId="255"/>
          <ac:spMkLst>
            <pc:docMk/>
            <pc:sldMk cId="4061149266" sldId="283"/>
            <ac:spMk id="2" creationId="{96B6D3C2-F0CC-3DE0-CB36-9497BEC9E880}"/>
          </ac:spMkLst>
        </pc:spChg>
        <pc:spChg chg="del">
          <ac:chgData name="Richard Watson" userId="e5e577014c15fc33" providerId="LiveId" clId="{7E90A7A9-9606-4E58-9271-B989C09121A1}" dt="2022-09-09T12:59:17.647" v="1556" actId="478"/>
          <ac:spMkLst>
            <pc:docMk/>
            <pc:sldMk cId="4061149266" sldId="283"/>
            <ac:spMk id="6" creationId="{4358882F-D04D-4968-876D-21CE5751D147}"/>
          </ac:spMkLst>
        </pc:spChg>
        <pc:spChg chg="add mod">
          <ac:chgData name="Richard Watson" userId="e5e577014c15fc33" providerId="LiveId" clId="{7E90A7A9-9606-4E58-9271-B989C09121A1}" dt="2022-09-12T14:07:09.627" v="9702" actId="20577"/>
          <ac:spMkLst>
            <pc:docMk/>
            <pc:sldMk cId="4061149266" sldId="283"/>
            <ac:spMk id="7" creationId="{4ADE7974-2AA7-39CC-E0C8-F62DB92F2B59}"/>
          </ac:spMkLst>
        </pc:spChg>
        <pc:spChg chg="del">
          <ac:chgData name="Richard Watson" userId="e5e577014c15fc33" providerId="LiveId" clId="{7E90A7A9-9606-4E58-9271-B989C09121A1}" dt="2022-09-12T14:05:36.344" v="9697" actId="478"/>
          <ac:spMkLst>
            <pc:docMk/>
            <pc:sldMk cId="4061149266" sldId="283"/>
            <ac:spMk id="9" creationId="{61E28D1D-3F67-33D7-428A-1668101C71DE}"/>
          </ac:spMkLst>
        </pc:spChg>
      </pc:sldChg>
      <pc:sldChg chg="delSp add mod ord modNotesTx">
        <pc:chgData name="Richard Watson" userId="e5e577014c15fc33" providerId="LiveId" clId="{7E90A7A9-9606-4E58-9271-B989C09121A1}" dt="2022-09-13T18:13:16.582" v="17163" actId="255"/>
        <pc:sldMkLst>
          <pc:docMk/>
          <pc:sldMk cId="88788335" sldId="284"/>
        </pc:sldMkLst>
        <pc:spChg chg="del">
          <ac:chgData name="Richard Watson" userId="e5e577014c15fc33" providerId="LiveId" clId="{7E90A7A9-9606-4E58-9271-B989C09121A1}" dt="2022-09-12T13:23:55.402" v="7750" actId="478"/>
          <ac:spMkLst>
            <pc:docMk/>
            <pc:sldMk cId="88788335" sldId="284"/>
            <ac:spMk id="9" creationId="{61E28D1D-3F67-33D7-428A-1668101C71DE}"/>
          </ac:spMkLst>
        </pc:spChg>
      </pc:sldChg>
      <pc:sldChg chg="addSp delSp modSp add mod ord delAnim modAnim modNotesTx">
        <pc:chgData name="Richard Watson" userId="e5e577014c15fc33" providerId="LiveId" clId="{7E90A7A9-9606-4E58-9271-B989C09121A1}" dt="2022-09-13T18:14:35.030" v="17176" actId="255"/>
        <pc:sldMkLst>
          <pc:docMk/>
          <pc:sldMk cId="2681982111" sldId="285"/>
        </pc:sldMkLst>
        <pc:spChg chg="mod">
          <ac:chgData name="Richard Watson" userId="e5e577014c15fc33" providerId="LiveId" clId="{7E90A7A9-9606-4E58-9271-B989C09121A1}" dt="2022-09-11T17:36:50.135" v="4865" actId="1076"/>
          <ac:spMkLst>
            <pc:docMk/>
            <pc:sldMk cId="2681982111" sldId="285"/>
            <ac:spMk id="2" creationId="{A8628233-9EBB-C113-99B4-1C2CBA0772BB}"/>
          </ac:spMkLst>
        </pc:spChg>
        <pc:spChg chg="add mod">
          <ac:chgData name="Richard Watson" userId="e5e577014c15fc33" providerId="LiveId" clId="{7E90A7A9-9606-4E58-9271-B989C09121A1}" dt="2022-09-11T17:38:24.106" v="4881" actId="1076"/>
          <ac:spMkLst>
            <pc:docMk/>
            <pc:sldMk cId="2681982111" sldId="285"/>
            <ac:spMk id="3" creationId="{CB0B2C18-2A6F-A488-BAAD-225892C7AE61}"/>
          </ac:spMkLst>
        </pc:spChg>
        <pc:spChg chg="del">
          <ac:chgData name="Richard Watson" userId="e5e577014c15fc33" providerId="LiveId" clId="{7E90A7A9-9606-4E58-9271-B989C09121A1}" dt="2022-09-11T17:32:29.431" v="4760" actId="478"/>
          <ac:spMkLst>
            <pc:docMk/>
            <pc:sldMk cId="2681982111" sldId="285"/>
            <ac:spMk id="6" creationId="{4358882F-D04D-4968-876D-21CE5751D147}"/>
          </ac:spMkLst>
        </pc:spChg>
        <pc:spChg chg="add mod">
          <ac:chgData name="Richard Watson" userId="e5e577014c15fc33" providerId="LiveId" clId="{7E90A7A9-9606-4E58-9271-B989C09121A1}" dt="2022-09-12T16:04:40.518" v="10902" actId="1076"/>
          <ac:spMkLst>
            <pc:docMk/>
            <pc:sldMk cId="2681982111" sldId="285"/>
            <ac:spMk id="7" creationId="{A11EABD9-08D9-F768-59DD-855EE376E0C6}"/>
          </ac:spMkLst>
        </pc:spChg>
        <pc:spChg chg="add mod">
          <ac:chgData name="Richard Watson" userId="e5e577014c15fc33" providerId="LiveId" clId="{7E90A7A9-9606-4E58-9271-B989C09121A1}" dt="2022-09-11T17:38:15.924" v="4879" actId="1076"/>
          <ac:spMkLst>
            <pc:docMk/>
            <pc:sldMk cId="2681982111" sldId="285"/>
            <ac:spMk id="9" creationId="{53CE6C85-AF12-1E92-BB0D-7F89236B8464}"/>
          </ac:spMkLst>
        </pc:spChg>
        <pc:spChg chg="add mod">
          <ac:chgData name="Richard Watson" userId="e5e577014c15fc33" providerId="LiveId" clId="{7E90A7A9-9606-4E58-9271-B989C09121A1}" dt="2022-09-11T17:44:59.312" v="4997" actId="14100"/>
          <ac:spMkLst>
            <pc:docMk/>
            <pc:sldMk cId="2681982111" sldId="285"/>
            <ac:spMk id="11" creationId="{22EBA818-0A70-C5BD-0841-26DA15D5F3F5}"/>
          </ac:spMkLst>
        </pc:spChg>
        <pc:spChg chg="add mod">
          <ac:chgData name="Richard Watson" userId="e5e577014c15fc33" providerId="LiveId" clId="{7E90A7A9-9606-4E58-9271-B989C09121A1}" dt="2022-09-11T17:39:34.363" v="4929" actId="113"/>
          <ac:spMkLst>
            <pc:docMk/>
            <pc:sldMk cId="2681982111" sldId="285"/>
            <ac:spMk id="12" creationId="{F029A6CA-C89C-91C7-7FED-7EBF6BBFE4A8}"/>
          </ac:spMkLst>
        </pc:spChg>
        <pc:picChg chg="mod">
          <ac:chgData name="Richard Watson" userId="e5e577014c15fc33" providerId="LiveId" clId="{7E90A7A9-9606-4E58-9271-B989C09121A1}" dt="2022-09-11T17:39:29.814" v="4928" actId="1076"/>
          <ac:picMkLst>
            <pc:docMk/>
            <pc:sldMk cId="2681982111" sldId="285"/>
            <ac:picMk id="5" creationId="{B3A6395D-8615-4F81-9DA4-A7BFF4D0007C}"/>
          </ac:picMkLst>
        </pc:picChg>
      </pc:sldChg>
      <pc:sldChg chg="addSp delSp modSp add mod delAnim modAnim modNotesTx">
        <pc:chgData name="Richard Watson" userId="e5e577014c15fc33" providerId="LiveId" clId="{7E90A7A9-9606-4E58-9271-B989C09121A1}" dt="2022-09-13T18:13:51.074" v="17166" actId="255"/>
        <pc:sldMkLst>
          <pc:docMk/>
          <pc:sldMk cId="2554725225" sldId="286"/>
        </pc:sldMkLst>
        <pc:spChg chg="del">
          <ac:chgData name="Richard Watson" userId="e5e577014c15fc33" providerId="LiveId" clId="{7E90A7A9-9606-4E58-9271-B989C09121A1}" dt="2022-09-11T17:45:46.855" v="4998" actId="478"/>
          <ac:spMkLst>
            <pc:docMk/>
            <pc:sldMk cId="2554725225" sldId="286"/>
            <ac:spMk id="2" creationId="{A8628233-9EBB-C113-99B4-1C2CBA0772BB}"/>
          </ac:spMkLst>
        </pc:spChg>
        <pc:spChg chg="add mod">
          <ac:chgData name="Richard Watson" userId="e5e577014c15fc33" providerId="LiveId" clId="{7E90A7A9-9606-4E58-9271-B989C09121A1}" dt="2022-09-11T17:48:43.886" v="5111" actId="1076"/>
          <ac:spMkLst>
            <pc:docMk/>
            <pc:sldMk cId="2554725225" sldId="286"/>
            <ac:spMk id="3" creationId="{0C4A5368-5B58-911B-63A6-C2E863FD5226}"/>
          </ac:spMkLst>
        </pc:spChg>
        <pc:spChg chg="mod">
          <ac:chgData name="Richard Watson" userId="e5e577014c15fc33" providerId="LiveId" clId="{7E90A7A9-9606-4E58-9271-B989C09121A1}" dt="2022-09-12T19:19:42.806" v="14345" actId="20577"/>
          <ac:spMkLst>
            <pc:docMk/>
            <pc:sldMk cId="2554725225" sldId="286"/>
            <ac:spMk id="6" creationId="{4358882F-D04D-4968-876D-21CE5751D147}"/>
          </ac:spMkLst>
        </pc:spChg>
      </pc:sldChg>
      <pc:sldChg chg="addSp delSp modSp add mod ord delAnim modAnim modNotesTx">
        <pc:chgData name="Richard Watson" userId="e5e577014c15fc33" providerId="LiveId" clId="{7E90A7A9-9606-4E58-9271-B989C09121A1}" dt="2022-09-13T18:14:25.368" v="17175" actId="255"/>
        <pc:sldMkLst>
          <pc:docMk/>
          <pc:sldMk cId="2945240849" sldId="287"/>
        </pc:sldMkLst>
        <pc:spChg chg="del mod">
          <ac:chgData name="Richard Watson" userId="e5e577014c15fc33" providerId="LiveId" clId="{7E90A7A9-9606-4E58-9271-B989C09121A1}" dt="2022-09-11T18:00:13.205" v="5581" actId="478"/>
          <ac:spMkLst>
            <pc:docMk/>
            <pc:sldMk cId="2945240849" sldId="287"/>
            <ac:spMk id="6" creationId="{4358882F-D04D-4968-876D-21CE5751D147}"/>
          </ac:spMkLst>
        </pc:spChg>
        <pc:spChg chg="add del mod">
          <ac:chgData name="Richard Watson" userId="e5e577014c15fc33" providerId="LiveId" clId="{7E90A7A9-9606-4E58-9271-B989C09121A1}" dt="2022-09-11T18:05:32.730" v="5591" actId="478"/>
          <ac:spMkLst>
            <pc:docMk/>
            <pc:sldMk cId="2945240849" sldId="287"/>
            <ac:spMk id="7" creationId="{082B429D-CFD1-C113-8E54-F6C805F3FAF4}"/>
          </ac:spMkLst>
        </pc:spChg>
        <pc:spChg chg="add mod ord">
          <ac:chgData name="Richard Watson" userId="e5e577014c15fc33" providerId="LiveId" clId="{7E90A7A9-9606-4E58-9271-B989C09121A1}" dt="2022-09-11T18:12:51.586" v="5730" actId="1037"/>
          <ac:spMkLst>
            <pc:docMk/>
            <pc:sldMk cId="2945240849" sldId="287"/>
            <ac:spMk id="8" creationId="{3BC309CD-F23D-891B-51CD-39ACD1F9A603}"/>
          </ac:spMkLst>
        </pc:spChg>
        <pc:spChg chg="add del mod">
          <ac:chgData name="Richard Watson" userId="e5e577014c15fc33" providerId="LiveId" clId="{7E90A7A9-9606-4E58-9271-B989C09121A1}" dt="2022-09-11T18:09:06.295" v="5611" actId="478"/>
          <ac:spMkLst>
            <pc:docMk/>
            <pc:sldMk cId="2945240849" sldId="287"/>
            <ac:spMk id="11" creationId="{15DFBBB8-890E-A55F-7646-A956EDAE69B4}"/>
          </ac:spMkLst>
        </pc:spChg>
        <pc:spChg chg="add del mod">
          <ac:chgData name="Richard Watson" userId="e5e577014c15fc33" providerId="LiveId" clId="{7E90A7A9-9606-4E58-9271-B989C09121A1}" dt="2022-09-11T18:09:00.554" v="5610" actId="478"/>
          <ac:spMkLst>
            <pc:docMk/>
            <pc:sldMk cId="2945240849" sldId="287"/>
            <ac:spMk id="12" creationId="{4752B6AB-0894-F63D-7C2F-9608F034B669}"/>
          </ac:spMkLst>
        </pc:spChg>
        <pc:spChg chg="add del mod">
          <ac:chgData name="Richard Watson" userId="e5e577014c15fc33" providerId="LiveId" clId="{7E90A7A9-9606-4E58-9271-B989C09121A1}" dt="2022-09-11T18:09:47.308" v="5616" actId="478"/>
          <ac:spMkLst>
            <pc:docMk/>
            <pc:sldMk cId="2945240849" sldId="287"/>
            <ac:spMk id="13" creationId="{A3FC01CB-A222-EE52-A0FD-8A237DF0C8C9}"/>
          </ac:spMkLst>
        </pc:spChg>
        <pc:spChg chg="add mod">
          <ac:chgData name="Richard Watson" userId="e5e577014c15fc33" providerId="LiveId" clId="{7E90A7A9-9606-4E58-9271-B989C09121A1}" dt="2022-09-11T18:14:17.984" v="5747" actId="1035"/>
          <ac:spMkLst>
            <pc:docMk/>
            <pc:sldMk cId="2945240849" sldId="287"/>
            <ac:spMk id="15" creationId="{742E3795-F1ED-A664-A69C-2B3809E65E17}"/>
          </ac:spMkLst>
        </pc:spChg>
        <pc:spChg chg="add del">
          <ac:chgData name="Richard Watson" userId="e5e577014c15fc33" providerId="LiveId" clId="{7E90A7A9-9606-4E58-9271-B989C09121A1}" dt="2022-09-11T18:11:22.423" v="5713" actId="478"/>
          <ac:spMkLst>
            <pc:docMk/>
            <pc:sldMk cId="2945240849" sldId="287"/>
            <ac:spMk id="16" creationId="{9C7B42C7-6549-800F-D623-629C25C9485E}"/>
          </ac:spMkLst>
        </pc:spChg>
        <pc:spChg chg="add mod">
          <ac:chgData name="Richard Watson" userId="e5e577014c15fc33" providerId="LiveId" clId="{7E90A7A9-9606-4E58-9271-B989C09121A1}" dt="2022-09-11T18:13:15.395" v="5731" actId="1076"/>
          <ac:spMkLst>
            <pc:docMk/>
            <pc:sldMk cId="2945240849" sldId="287"/>
            <ac:spMk id="17" creationId="{3AA64D09-88F5-D363-08E3-CA78AE7ED5E6}"/>
          </ac:spMkLst>
        </pc:spChg>
        <pc:picChg chg="add mod">
          <ac:chgData name="Richard Watson" userId="e5e577014c15fc33" providerId="LiveId" clId="{7E90A7A9-9606-4E58-9271-B989C09121A1}" dt="2022-09-11T18:13:35.364" v="5734" actId="1076"/>
          <ac:picMkLst>
            <pc:docMk/>
            <pc:sldMk cId="2945240849" sldId="287"/>
            <ac:picMk id="3" creationId="{FA0750D0-E7FB-6F24-9147-65CC4EAB5F5D}"/>
          </ac:picMkLst>
        </pc:picChg>
        <pc:inkChg chg="add del">
          <ac:chgData name="Richard Watson" userId="e5e577014c15fc33" providerId="LiveId" clId="{7E90A7A9-9606-4E58-9271-B989C09121A1}" dt="2022-09-11T18:04:35.842" v="5588"/>
          <ac:inkMkLst>
            <pc:docMk/>
            <pc:sldMk cId="2945240849" sldId="287"/>
            <ac:inkMk id="4" creationId="{B0ACE779-E9D1-3FBA-9E65-CAF981AE7819}"/>
          </ac:inkMkLst>
        </pc:inkChg>
      </pc:sldChg>
      <pc:sldChg chg="add del">
        <pc:chgData name="Richard Watson" userId="e5e577014c15fc33" providerId="LiveId" clId="{7E90A7A9-9606-4E58-9271-B989C09121A1}" dt="2022-09-11T17:33:21.829" v="4768" actId="47"/>
        <pc:sldMkLst>
          <pc:docMk/>
          <pc:sldMk cId="3084031242" sldId="28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49B56B74-7BC6-4294-BEF7-3BB8054ECFB9}" type="datetimeFigureOut">
              <a:rPr lang="en-US" smtClean="0"/>
              <a:t>9/13/2022</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C5EBC563-1D06-4253-B465-09F4F20724B5}" type="slidenum">
              <a:rPr lang="en-US" smtClean="0"/>
              <a:t>‹#›</a:t>
            </a:fld>
            <a:endParaRPr lang="en-US"/>
          </a:p>
        </p:txBody>
      </p:sp>
    </p:spTree>
    <p:extLst>
      <p:ext uri="{BB962C8B-B14F-4D97-AF65-F5344CB8AC3E}">
        <p14:creationId xmlns:p14="http://schemas.microsoft.com/office/powerpoint/2010/main" val="9065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1</a:t>
            </a:fld>
            <a:endParaRPr lang="en-US"/>
          </a:p>
        </p:txBody>
      </p:sp>
    </p:spTree>
    <p:extLst>
      <p:ext uri="{BB962C8B-B14F-4D97-AF65-F5344CB8AC3E}">
        <p14:creationId xmlns:p14="http://schemas.microsoft.com/office/powerpoint/2010/main" val="3247695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solidFill>
                  <a:srgbClr val="292F33"/>
                </a:solidFill>
                <a:latin typeface="Verdana" panose="020B0604030504040204" pitchFamily="34" charset="0"/>
                <a:ea typeface="Verdana" panose="020B0604030504040204" pitchFamily="34" charset="0"/>
              </a:rPr>
              <a:t>This slide was used before as we talked about the purpose of Leviticus.  Exodus tells us the story of the birth of the great nation promised Abraham and Leviticus speaks to those people as a HOLY PEOPLE</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Always Keep in mind the connection between God’s people of the OT and God’s people of the NT (the Christian, the saints within the church)</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Last week we focused on the reasons for the shallow nature of Israel’s faith and we recognized that our faith can be shallow as well.</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We can’t escape the reality that Israel took their eyes off of God and when they did, they were disobedient</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The same is true for us as well.  We have to remain pure to hear “well done thou good and faithful servant, enter into the glory of the Lord”</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IN chapters 39 and 40, and we discussed this previously, the phrase “as the LORD has commanded Moses” is used 18 times</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It doesn’t say that GOD RECOMMENDED</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The context of Nadab and Abihu’s sin story</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Exodus 34</a:t>
            </a:r>
          </a:p>
          <a:p>
            <a:pPr marL="0" indent="0">
              <a:buNone/>
            </a:pPr>
            <a:r>
              <a:rPr lang="en-US" sz="1200" dirty="0">
                <a:solidFill>
                  <a:srgbClr val="292F33"/>
                </a:solidFill>
                <a:latin typeface="Verdana" panose="020B0604030504040204" pitchFamily="34" charset="0"/>
                <a:ea typeface="Verdana" panose="020B0604030504040204" pitchFamily="34" charset="0"/>
              </a:rPr>
              <a:t>After Moses’ 2</a:t>
            </a:r>
            <a:r>
              <a:rPr lang="en-US" sz="1200" baseline="30000" dirty="0">
                <a:solidFill>
                  <a:srgbClr val="292F33"/>
                </a:solidFill>
                <a:latin typeface="Verdana" panose="020B0604030504040204" pitchFamily="34" charset="0"/>
                <a:ea typeface="Verdana" panose="020B0604030504040204" pitchFamily="34" charset="0"/>
              </a:rPr>
              <a:t>nd</a:t>
            </a:r>
            <a:r>
              <a:rPr lang="en-US" sz="1200" dirty="0">
                <a:solidFill>
                  <a:srgbClr val="292F33"/>
                </a:solidFill>
                <a:latin typeface="Verdana" panose="020B0604030504040204" pitchFamily="34" charset="0"/>
                <a:ea typeface="Verdana" panose="020B0604030504040204" pitchFamily="34" charset="0"/>
              </a:rPr>
              <a:t> trip up the mountain, it is time for Israel to move out</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Exodus 28</a:t>
            </a:r>
          </a:p>
          <a:p>
            <a:pPr marL="0" indent="0">
              <a:buNone/>
            </a:pPr>
            <a:r>
              <a:rPr lang="en-US" sz="1200" dirty="0">
                <a:solidFill>
                  <a:srgbClr val="292F33"/>
                </a:solidFill>
                <a:latin typeface="Verdana" panose="020B0604030504040204" pitchFamily="34" charset="0"/>
                <a:ea typeface="Verdana" panose="020B0604030504040204" pitchFamily="34" charset="0"/>
              </a:rPr>
              <a:t>God chooses Aaron and his sons to the priests and prescribes the uniforms</a:t>
            </a:r>
          </a:p>
          <a:p>
            <a:pPr marL="0" indent="0">
              <a:buNone/>
            </a:pPr>
            <a:r>
              <a:rPr lang="en-US" sz="1200" dirty="0">
                <a:solidFill>
                  <a:srgbClr val="292F33"/>
                </a:solidFill>
                <a:latin typeface="Verdana" panose="020B0604030504040204" pitchFamily="34" charset="0"/>
                <a:ea typeface="Verdana" panose="020B0604030504040204" pitchFamily="34" charset="0"/>
              </a:rPr>
              <a:t>God prescribed an appearance that would distinguish his priests from the heathen nations that they were going into</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Exodus 29, Leviticus 8 &amp; 9</a:t>
            </a:r>
          </a:p>
          <a:p>
            <a:pPr marL="0" indent="0">
              <a:buNone/>
            </a:pPr>
            <a:r>
              <a:rPr lang="en-US" sz="1200" dirty="0">
                <a:solidFill>
                  <a:srgbClr val="292F33"/>
                </a:solidFill>
                <a:latin typeface="Verdana" panose="020B0604030504040204" pitchFamily="34" charset="0"/>
                <a:ea typeface="Verdana" panose="020B0604030504040204" pitchFamily="34" charset="0"/>
              </a:rPr>
              <a:t>The consecration of Aaron and his sons as the priests</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Exodus 40</a:t>
            </a:r>
          </a:p>
          <a:p>
            <a:pPr marL="0" indent="0">
              <a:buNone/>
            </a:pPr>
            <a:r>
              <a:rPr lang="en-US" sz="1200" dirty="0">
                <a:solidFill>
                  <a:srgbClr val="292F33"/>
                </a:solidFill>
                <a:latin typeface="Verdana" panose="020B0604030504040204" pitchFamily="34" charset="0"/>
                <a:ea typeface="Verdana" panose="020B0604030504040204" pitchFamily="34" charset="0"/>
              </a:rPr>
              <a:t>The construction of the finished tabernacle</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292F33"/>
                </a:solidFill>
                <a:latin typeface="Verdana" panose="020B0604030504040204" pitchFamily="34" charset="0"/>
                <a:ea typeface="Verdana" panose="020B0604030504040204" pitchFamily="34" charset="0"/>
              </a:rPr>
              <a:t>In chapters 1 through 7 of Leviticus, the feast rules are set into place </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Leviticus 10</a:t>
            </a:r>
          </a:p>
          <a:p>
            <a:pPr marL="0" indent="0">
              <a:buNone/>
            </a:pPr>
            <a:r>
              <a:rPr lang="en-US" sz="1200" dirty="0">
                <a:solidFill>
                  <a:srgbClr val="292F33"/>
                </a:solidFill>
                <a:latin typeface="Verdana" panose="020B0604030504040204" pitchFamily="34" charset="0"/>
                <a:ea typeface="Verdana" panose="020B0604030504040204" pitchFamily="34" charset="0"/>
              </a:rPr>
              <a:t>The sin of Nadab and Abihu</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endParaRPr lang="en-US" sz="120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2</a:t>
            </a:fld>
            <a:endParaRPr lang="en-US"/>
          </a:p>
        </p:txBody>
      </p:sp>
    </p:spTree>
    <p:extLst>
      <p:ext uri="{BB962C8B-B14F-4D97-AF65-F5344CB8AC3E}">
        <p14:creationId xmlns:p14="http://schemas.microsoft.com/office/powerpoint/2010/main" val="3282294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solidFill>
                  <a:srgbClr val="292F33"/>
                </a:solidFill>
                <a:latin typeface="Verdana" panose="020B0604030504040204" pitchFamily="34" charset="0"/>
                <a:ea typeface="Verdana" panose="020B0604030504040204" pitchFamily="34" charset="0"/>
              </a:rPr>
              <a:t>To Be a priest, a man had to be washed   EX 29:4</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To be a priest, a man had to put on priestly garments  EX 29:5-6</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To be a priest, a man had to be anointed  EX 29:7</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To be a priest, a man had to be sprinkled with blood  EX 29:19-21</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To be a priest, a man had to constantly offer sacrifices  EX:29-22-46</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We also see the blood placed on their ears, thumbs and big toes and we can consider that in doing this  they were dedicating their ears to hearing God’s word, in dedicating their hands to do God’s work and in dedicating their feet to walk in God’s path.</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In Exodus 28 – </a:t>
            </a:r>
          </a:p>
          <a:p>
            <a:pPr marL="0" indent="0">
              <a:buNone/>
            </a:pPr>
            <a:r>
              <a:rPr lang="en-US" sz="1200" dirty="0">
                <a:solidFill>
                  <a:srgbClr val="292F33"/>
                </a:solidFill>
                <a:latin typeface="Verdana" panose="020B0604030504040204" pitchFamily="34" charset="0"/>
                <a:ea typeface="Verdana" panose="020B0604030504040204" pitchFamily="34" charset="0"/>
              </a:rPr>
              <a:t>They were anointed, they were consecrated and they were sanctified (ordained)</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The people witnessed the events and it was a big deal</a:t>
            </a:r>
          </a:p>
        </p:txBody>
      </p:sp>
      <p:sp>
        <p:nvSpPr>
          <p:cNvPr id="4" name="Slide Number Placeholder 3"/>
          <p:cNvSpPr>
            <a:spLocks noGrp="1"/>
          </p:cNvSpPr>
          <p:nvPr>
            <p:ph type="sldNum" sz="quarter" idx="5"/>
          </p:nvPr>
        </p:nvSpPr>
        <p:spPr/>
        <p:txBody>
          <a:bodyPr/>
          <a:lstStyle/>
          <a:p>
            <a:fld id="{C5EBC563-1D06-4253-B465-09F4F20724B5}" type="slidenum">
              <a:rPr lang="en-US" smtClean="0"/>
              <a:t>3</a:t>
            </a:fld>
            <a:endParaRPr lang="en-US"/>
          </a:p>
        </p:txBody>
      </p:sp>
    </p:spTree>
    <p:extLst>
      <p:ext uri="{BB962C8B-B14F-4D97-AF65-F5344CB8AC3E}">
        <p14:creationId xmlns:p14="http://schemas.microsoft.com/office/powerpoint/2010/main" val="568820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solidFill>
                  <a:srgbClr val="292F33"/>
                </a:solidFill>
                <a:latin typeface="Verdana" panose="020B0604030504040204" pitchFamily="34" charset="0"/>
                <a:ea typeface="Verdana" panose="020B0604030504040204" pitchFamily="34" charset="0"/>
              </a:rPr>
              <a:t>It appears that the events of chapter 10 take place immediately upon the consecration of the tabernacle or at least very closed thereto.  In chapter 10, after Nadab and Abihu’s death Moses forbids Aaron and his two remaining sons from leaving the tabernacle, lest they die.  We will talk about that a little more when we get there but the events of dedicating the tabernacle and consecrating and ordaining the priests and this event of Nadab and Abihu’s sin seem to be scenes within the same act of the story</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At the end of chapter 9, God’s approval with Israel for the way they are handling the events of the tabernacle and the priesthood is evident.  This is Israel being a Holy Nation as God wished them to be.</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Of course that is going to change quickly as we get into chapter 10 but before we get there lets take a quick look at the priests</a:t>
            </a:r>
          </a:p>
        </p:txBody>
      </p:sp>
      <p:sp>
        <p:nvSpPr>
          <p:cNvPr id="4" name="Slide Number Placeholder 3"/>
          <p:cNvSpPr>
            <a:spLocks noGrp="1"/>
          </p:cNvSpPr>
          <p:nvPr>
            <p:ph type="sldNum" sz="quarter" idx="5"/>
          </p:nvPr>
        </p:nvSpPr>
        <p:spPr/>
        <p:txBody>
          <a:bodyPr/>
          <a:lstStyle/>
          <a:p>
            <a:fld id="{C5EBC563-1D06-4253-B465-09F4F20724B5}" type="slidenum">
              <a:rPr lang="en-US" smtClean="0"/>
              <a:t>4</a:t>
            </a:fld>
            <a:endParaRPr lang="en-US"/>
          </a:p>
        </p:txBody>
      </p:sp>
    </p:spTree>
    <p:extLst>
      <p:ext uri="{BB962C8B-B14F-4D97-AF65-F5344CB8AC3E}">
        <p14:creationId xmlns:p14="http://schemas.microsoft.com/office/powerpoint/2010/main" val="2547678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solidFill>
                  <a:srgbClr val="292F33"/>
                </a:solidFill>
                <a:latin typeface="Verdana" panose="020B0604030504040204" pitchFamily="34" charset="0"/>
                <a:ea typeface="Verdana" panose="020B0604030504040204" pitchFamily="34" charset="0"/>
              </a:rPr>
              <a:t>Aaron had 4 sons and God chose them to be priests. </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Nadab, Abihu, Eleazar &amp; </a:t>
            </a:r>
            <a:r>
              <a:rPr lang="en-US" sz="1200" dirty="0" err="1">
                <a:solidFill>
                  <a:srgbClr val="292F33"/>
                </a:solidFill>
                <a:latin typeface="Verdana" panose="020B0604030504040204" pitchFamily="34" charset="0"/>
                <a:ea typeface="Verdana" panose="020B0604030504040204" pitchFamily="34" charset="0"/>
              </a:rPr>
              <a:t>Ithamar</a:t>
            </a:r>
            <a:endParaRPr lang="en-US" sz="1200" dirty="0">
              <a:solidFill>
                <a:srgbClr val="292F33"/>
              </a:solidFill>
              <a:latin typeface="Verdana" panose="020B0604030504040204" pitchFamily="34" charset="0"/>
              <a:ea typeface="Verdana" panose="020B0604030504040204" pitchFamily="34" charset="0"/>
            </a:endParaRP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 Aaron was chosen as High Priest which meant that he and he alone could go within the Most Holy Place</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And there was a dress code when he went in as well as a dress code for all the priests who worked within the tabernacle</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The breastplate and the </a:t>
            </a:r>
            <a:r>
              <a:rPr lang="en-US" sz="1200" dirty="0" err="1">
                <a:solidFill>
                  <a:srgbClr val="292F33"/>
                </a:solidFill>
                <a:latin typeface="Verdana" panose="020B0604030504040204" pitchFamily="34" charset="0"/>
                <a:ea typeface="Verdana" panose="020B0604030504040204" pitchFamily="34" charset="0"/>
              </a:rPr>
              <a:t>Urim</a:t>
            </a:r>
            <a:r>
              <a:rPr lang="en-US" sz="1200" dirty="0">
                <a:solidFill>
                  <a:srgbClr val="292F33"/>
                </a:solidFill>
                <a:latin typeface="Verdana" panose="020B0604030504040204" pitchFamily="34" charset="0"/>
                <a:ea typeface="Verdana" panose="020B0604030504040204" pitchFamily="34" charset="0"/>
              </a:rPr>
              <a:t> and the Thummim</a:t>
            </a:r>
            <a:endParaRPr lang="en-US" sz="1200" b="1" dirty="0">
              <a:solidFill>
                <a:srgbClr val="292F33"/>
              </a:solidFill>
              <a:latin typeface="Verdana" panose="020B0604030504040204" pitchFamily="34" charset="0"/>
              <a:ea typeface="Verdana" panose="020B0604030504040204" pitchFamily="34" charset="0"/>
            </a:endParaRPr>
          </a:p>
          <a:p>
            <a:pPr marL="0" indent="0">
              <a:buNone/>
            </a:pPr>
            <a:endParaRPr lang="en-US" sz="1200" b="1" dirty="0">
              <a:solidFill>
                <a:srgbClr val="292F33"/>
              </a:solidFill>
              <a:latin typeface="Verdana" panose="020B0604030504040204" pitchFamily="34" charset="0"/>
              <a:ea typeface="Verdana" panose="020B0604030504040204" pitchFamily="34" charset="0"/>
            </a:endParaRPr>
          </a:p>
          <a:p>
            <a:pPr marL="0" indent="0">
              <a:buNone/>
            </a:pPr>
            <a:r>
              <a:rPr lang="en-US" sz="1200" b="1" dirty="0">
                <a:solidFill>
                  <a:srgbClr val="292F33"/>
                </a:solidFill>
                <a:latin typeface="Verdana" panose="020B0604030504040204" pitchFamily="34" charset="0"/>
                <a:ea typeface="Verdana" panose="020B0604030504040204" pitchFamily="34" charset="0"/>
              </a:rPr>
              <a:t>Exodus 28:29 - </a:t>
            </a:r>
            <a:r>
              <a:rPr lang="en-US" sz="1200" b="1" i="0" u="none" strike="noStrike" baseline="0" dirty="0">
                <a:solidFill>
                  <a:srgbClr val="292F33"/>
                </a:solidFill>
                <a:latin typeface="Verdana" panose="020B0604030504040204" pitchFamily="34" charset="0"/>
              </a:rPr>
              <a:t>"So Aaron shall bear the names of the sons of Israel on the breastplate of judgment over his heart, when he goes into the holy </a:t>
            </a:r>
            <a:r>
              <a:rPr lang="en-US" sz="1200" b="1" i="1" u="none" strike="noStrike" baseline="0" dirty="0">
                <a:solidFill>
                  <a:srgbClr val="808080"/>
                </a:solidFill>
                <a:latin typeface="Verdana" panose="020B0604030504040204" pitchFamily="34" charset="0"/>
              </a:rPr>
              <a:t>place,</a:t>
            </a:r>
            <a:r>
              <a:rPr lang="en-US" sz="1200" b="1" i="0" u="none" strike="noStrike" baseline="0" dirty="0">
                <a:solidFill>
                  <a:srgbClr val="292F33"/>
                </a:solidFill>
                <a:latin typeface="Verdana" panose="020B0604030504040204" pitchFamily="34" charset="0"/>
              </a:rPr>
              <a:t> as a memorial before the LORD continually. </a:t>
            </a:r>
          </a:p>
          <a:p>
            <a:pPr marL="0" indent="0">
              <a:buNone/>
            </a:pPr>
            <a:endParaRPr lang="en-US" sz="1200" b="1" i="0" u="none" strike="noStrike" baseline="0" dirty="0">
              <a:solidFill>
                <a:srgbClr val="292F33"/>
              </a:solidFill>
              <a:latin typeface="Verdana" panose="020B0604030504040204" pitchFamily="34" charset="0"/>
              <a:ea typeface="Verdana" panose="020B0604030504040204" pitchFamily="34" charset="0"/>
            </a:endParaRPr>
          </a:p>
          <a:p>
            <a:pPr marL="0" indent="0">
              <a:buNone/>
            </a:pPr>
            <a:r>
              <a:rPr lang="en-US" sz="1200" b="0" i="0" u="none" strike="noStrike" baseline="0" dirty="0">
                <a:solidFill>
                  <a:srgbClr val="292F33"/>
                </a:solidFill>
                <a:latin typeface="Verdana" panose="020B0604030504040204" pitchFamily="34" charset="0"/>
                <a:ea typeface="Verdana" panose="020B0604030504040204" pitchFamily="34" charset="0"/>
              </a:rPr>
              <a:t>Every time the high priest entered the Holy Place he brought before YHWH the whole of Israel as a memorial.  Bearing the names of all Israel could mean bearing their guilt or it could me interceding for them in prayer or it could be both.</a:t>
            </a:r>
          </a:p>
          <a:p>
            <a:pPr marL="0" indent="0">
              <a:buNone/>
            </a:pPr>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L="0" indent="0">
              <a:buNone/>
            </a:pPr>
            <a:r>
              <a:rPr lang="en-US" sz="1200" b="0" i="0" u="none" strike="noStrike" baseline="0" dirty="0">
                <a:solidFill>
                  <a:srgbClr val="292F33"/>
                </a:solidFill>
                <a:latin typeface="Verdana" panose="020B0604030504040204" pitchFamily="34" charset="0"/>
                <a:ea typeface="Verdana" panose="020B0604030504040204" pitchFamily="34" charset="0"/>
              </a:rPr>
              <a:t>URIM  &amp;  THUMMIM (transliterated)</a:t>
            </a:r>
          </a:p>
          <a:p>
            <a:pPr marL="0" indent="0">
              <a:buNone/>
            </a:pPr>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L="0" indent="0">
              <a:buNone/>
            </a:pPr>
            <a:r>
              <a:rPr lang="en-US" sz="1200" b="0" i="0" u="none" strike="noStrike" baseline="0" dirty="0">
                <a:solidFill>
                  <a:srgbClr val="292F33"/>
                </a:solidFill>
                <a:latin typeface="Verdana" panose="020B0604030504040204" pitchFamily="34" charset="0"/>
                <a:ea typeface="Verdana" panose="020B0604030504040204" pitchFamily="34" charset="0"/>
              </a:rPr>
              <a:t>URIM means “lights” and THUMMIM means “perfections”</a:t>
            </a:r>
          </a:p>
          <a:p>
            <a:pPr marL="0" indent="0">
              <a:buNone/>
            </a:pPr>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L="0" indent="0">
              <a:buNone/>
            </a:pPr>
            <a:r>
              <a:rPr lang="en-US" sz="1200" b="0" i="0" u="none" strike="noStrike" baseline="0" dirty="0">
                <a:solidFill>
                  <a:srgbClr val="292F33"/>
                </a:solidFill>
                <a:latin typeface="Verdana" panose="020B0604030504040204" pitchFamily="34" charset="0"/>
                <a:ea typeface="Verdana" panose="020B0604030504040204" pitchFamily="34" charset="0"/>
              </a:rPr>
              <a:t>IN the possession of the high priest only because they were carried within the breastplate near the heart and only the high priest wore the breastplate</a:t>
            </a:r>
          </a:p>
          <a:p>
            <a:pPr marL="0" indent="0">
              <a:buNone/>
            </a:pPr>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L="0" indent="0">
              <a:buNone/>
            </a:pPr>
            <a:r>
              <a:rPr lang="en-US" sz="1200" b="1" i="0" u="none" strike="noStrike" baseline="0" dirty="0">
                <a:solidFill>
                  <a:srgbClr val="292F33"/>
                </a:solidFill>
                <a:latin typeface="Verdana" panose="020B0604030504040204" pitchFamily="34" charset="0"/>
                <a:ea typeface="Verdana" panose="020B0604030504040204" pitchFamily="34" charset="0"/>
              </a:rPr>
              <a:t>The Priest Represented Man to God</a:t>
            </a:r>
          </a:p>
          <a:p>
            <a:pPr marL="0" indent="0">
              <a:buNone/>
            </a:pPr>
            <a:endParaRPr lang="en-US" sz="1200" b="1" i="0" u="none" strike="noStrike" baseline="0" dirty="0">
              <a:solidFill>
                <a:srgbClr val="292F33"/>
              </a:solidFill>
              <a:latin typeface="Verdana" panose="020B0604030504040204" pitchFamily="34" charset="0"/>
              <a:ea typeface="Verdana" panose="020B0604030504040204" pitchFamily="34" charset="0"/>
            </a:endParaRPr>
          </a:p>
          <a:p>
            <a:pPr marL="0" indent="0">
              <a:buNone/>
            </a:pPr>
            <a:r>
              <a:rPr lang="en-US" sz="1200" b="1" i="0" u="none" strike="noStrike" baseline="0" dirty="0">
                <a:solidFill>
                  <a:srgbClr val="8D7221"/>
                </a:solidFill>
                <a:latin typeface="Verdana" panose="020B0604030504040204" pitchFamily="34" charset="0"/>
              </a:rPr>
              <a:t>These scripture are for reference only, they are not to be read in class</a:t>
            </a:r>
          </a:p>
          <a:p>
            <a:pPr marL="0" indent="0">
              <a:buNone/>
            </a:pPr>
            <a:endParaRPr lang="en-US" sz="1200" b="1" i="0" u="none" strike="noStrike" baseline="0" dirty="0">
              <a:solidFill>
                <a:srgbClr val="8D7221"/>
              </a:solidFill>
              <a:latin typeface="Verdana" panose="020B0604030504040204" pitchFamily="34" charset="0"/>
            </a:endParaRPr>
          </a:p>
          <a:p>
            <a:pPr marL="0" indent="0">
              <a:buNone/>
            </a:pPr>
            <a:r>
              <a:rPr lang="en-US" sz="1200" b="1" i="0" u="none" strike="noStrike" baseline="0" dirty="0">
                <a:solidFill>
                  <a:srgbClr val="8D7221"/>
                </a:solidFill>
                <a:latin typeface="Verdana" panose="020B0604030504040204" pitchFamily="34" charset="0"/>
              </a:rPr>
              <a:t>Heb 8:1</a:t>
            </a:r>
            <a:r>
              <a:rPr lang="en-US" sz="1200" b="0" i="0" u="none" strike="noStrike" baseline="0" dirty="0">
                <a:solidFill>
                  <a:srgbClr val="292F33"/>
                </a:solidFill>
                <a:latin typeface="Verdana" panose="020B0604030504040204" pitchFamily="34" charset="0"/>
              </a:rPr>
              <a:t>  Now </a:t>
            </a:r>
            <a:r>
              <a:rPr lang="en-US" sz="1200" b="0" i="1" u="none" strike="noStrike" baseline="0" dirty="0">
                <a:solidFill>
                  <a:srgbClr val="808080"/>
                </a:solidFill>
                <a:latin typeface="Verdana" panose="020B0604030504040204" pitchFamily="34" charset="0"/>
              </a:rPr>
              <a:t>this is</a:t>
            </a:r>
            <a:r>
              <a:rPr lang="en-US" sz="1200" b="0" i="0" u="none" strike="noStrike" baseline="0" dirty="0">
                <a:solidFill>
                  <a:srgbClr val="292F33"/>
                </a:solidFill>
                <a:latin typeface="Verdana" panose="020B0604030504040204" pitchFamily="34" charset="0"/>
              </a:rPr>
              <a:t> the main point of the things we are saying: We have such a High Priest, who is seated at the right hand of the throne of the Majesty in the heavens, </a:t>
            </a:r>
          </a:p>
          <a:p>
            <a:pPr marL="0" indent="0">
              <a:buNone/>
            </a:pPr>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L="0" indent="0">
              <a:buNone/>
            </a:pPr>
            <a:r>
              <a:rPr lang="en-US" sz="1200" b="1" i="0" u="none" strike="noStrike" baseline="0" dirty="0">
                <a:solidFill>
                  <a:srgbClr val="218282"/>
                </a:solidFill>
                <a:latin typeface="Verdana" panose="020B0604030504040204" pitchFamily="34" charset="0"/>
              </a:rPr>
              <a:t>1Ti 2:5</a:t>
            </a:r>
            <a:r>
              <a:rPr lang="en-US" sz="1200" b="1" i="0" u="none" strike="noStrike" baseline="0" dirty="0">
                <a:solidFill>
                  <a:srgbClr val="292F33"/>
                </a:solidFill>
                <a:latin typeface="Verdana" panose="020B0604030504040204" pitchFamily="34" charset="0"/>
              </a:rPr>
              <a:t>  </a:t>
            </a:r>
            <a:r>
              <a:rPr lang="en-US" sz="1200" b="0" i="0" u="none" strike="noStrike" baseline="0" dirty="0">
                <a:solidFill>
                  <a:srgbClr val="292F33"/>
                </a:solidFill>
                <a:latin typeface="Verdana" panose="020B0604030504040204" pitchFamily="34" charset="0"/>
              </a:rPr>
              <a:t>For </a:t>
            </a:r>
            <a:r>
              <a:rPr lang="en-US" sz="1200" b="0" i="1" u="none" strike="noStrike" baseline="0" dirty="0">
                <a:solidFill>
                  <a:srgbClr val="808080"/>
                </a:solidFill>
                <a:latin typeface="Verdana" panose="020B0604030504040204" pitchFamily="34" charset="0"/>
              </a:rPr>
              <a:t>there is</a:t>
            </a:r>
            <a:r>
              <a:rPr lang="en-US" sz="1200" b="0" i="0" u="none" strike="noStrike" baseline="0" dirty="0">
                <a:solidFill>
                  <a:srgbClr val="292F33"/>
                </a:solidFill>
                <a:latin typeface="Verdana" panose="020B0604030504040204" pitchFamily="34" charset="0"/>
              </a:rPr>
              <a:t> one God and one Mediator between God and men, </a:t>
            </a:r>
            <a:r>
              <a:rPr lang="en-US" sz="1200" b="0" i="1" u="none" strike="noStrike" baseline="0" dirty="0">
                <a:solidFill>
                  <a:srgbClr val="808080"/>
                </a:solidFill>
                <a:latin typeface="Verdana" panose="020B0604030504040204" pitchFamily="34" charset="0"/>
              </a:rPr>
              <a:t>the</a:t>
            </a:r>
            <a:r>
              <a:rPr lang="en-US" sz="1200" b="0" i="0" u="none" strike="noStrike" baseline="0" dirty="0">
                <a:solidFill>
                  <a:srgbClr val="292F33"/>
                </a:solidFill>
                <a:latin typeface="Verdana" panose="020B0604030504040204" pitchFamily="34" charset="0"/>
              </a:rPr>
              <a:t> Man Christ Jesus, </a:t>
            </a:r>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L="0" indent="0">
              <a:buNone/>
            </a:pPr>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L="0" indent="0">
              <a:buNone/>
            </a:pPr>
            <a:r>
              <a:rPr lang="en-US" sz="1200" b="1" i="0" u="none" strike="noStrike" baseline="0" dirty="0">
                <a:solidFill>
                  <a:srgbClr val="8D7221"/>
                </a:solidFill>
                <a:latin typeface="Verdana" panose="020B0604030504040204" pitchFamily="34" charset="0"/>
              </a:rPr>
              <a:t>1Jn 2:1</a:t>
            </a:r>
            <a:r>
              <a:rPr lang="en-US" sz="1200" b="0" i="0" u="none" strike="noStrike" baseline="0" dirty="0">
                <a:solidFill>
                  <a:srgbClr val="292F33"/>
                </a:solidFill>
                <a:latin typeface="Verdana" panose="020B0604030504040204" pitchFamily="34" charset="0"/>
              </a:rPr>
              <a:t>  My little children, these things I write to you, so that you may not sin. And if anyone sins, we have an Advocate with the Father, Jesus Christ the righteous.</a:t>
            </a:r>
          </a:p>
          <a:p>
            <a:pPr marL="0" indent="0">
              <a:buNone/>
            </a:pPr>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L="0" indent="0">
              <a:buNone/>
            </a:pPr>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L="0" indent="0">
              <a:buNone/>
            </a:pPr>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L="0" indent="0">
              <a:buNone/>
            </a:pPr>
            <a:r>
              <a:rPr lang="en-US" sz="1200" b="1" i="0" u="none" strike="noStrike" baseline="0" dirty="0">
                <a:solidFill>
                  <a:srgbClr val="292F33"/>
                </a:solidFill>
                <a:latin typeface="Verdana" panose="020B0604030504040204" pitchFamily="34" charset="0"/>
                <a:ea typeface="Verdana" panose="020B0604030504040204" pitchFamily="34" charset="0"/>
              </a:rPr>
              <a:t>The Priest Represented God to Man</a:t>
            </a:r>
          </a:p>
          <a:p>
            <a:pPr marL="0" indent="0">
              <a:buNone/>
            </a:pPr>
            <a:r>
              <a:rPr lang="en-US" sz="1200" b="1" i="0" u="none" strike="noStrike" baseline="0" dirty="0">
                <a:solidFill>
                  <a:srgbClr val="292F33"/>
                </a:solidFill>
                <a:latin typeface="Verdana" panose="020B0604030504040204" pitchFamily="34" charset="0"/>
                <a:ea typeface="Verdana" panose="020B0604030504040204" pitchFamily="34" charset="0"/>
              </a:rPr>
              <a:t>John 14:6-9 is for reference and not to be read in class</a:t>
            </a:r>
          </a:p>
          <a:p>
            <a:pPr marL="0" indent="0">
              <a:buNone/>
            </a:pPr>
            <a:endParaRPr lang="en-US" sz="1200" b="1"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18282"/>
                </a:solidFill>
                <a:latin typeface="Verdana" panose="020B0604030504040204" pitchFamily="34" charset="0"/>
              </a:rPr>
              <a:t>Joh 14:6</a:t>
            </a:r>
            <a:r>
              <a:rPr lang="en-US" sz="1200" b="0" i="0" u="none" strike="noStrike" baseline="0" dirty="0">
                <a:solidFill>
                  <a:srgbClr val="292F33"/>
                </a:solidFill>
                <a:latin typeface="Verdana" panose="020B0604030504040204" pitchFamily="34" charset="0"/>
              </a:rPr>
              <a:t>  Jesus said to him, </a:t>
            </a:r>
            <a:r>
              <a:rPr lang="en-US" sz="1200" b="0" i="0" u="none" strike="noStrike" baseline="0" dirty="0">
                <a:solidFill>
                  <a:srgbClr val="DA3737"/>
                </a:solidFill>
                <a:latin typeface="Verdana" panose="020B0604030504040204" pitchFamily="34" charset="0"/>
              </a:rPr>
              <a:t>"I am the way, the truth, and the life. No one comes to the Father except through Me.</a:t>
            </a:r>
            <a:r>
              <a:rPr lang="en-US" sz="1200" b="0" i="0" u="none" strike="noStrike" baseline="0" dirty="0">
                <a:solidFill>
                  <a:srgbClr val="292F33"/>
                </a:solidFill>
                <a:latin typeface="Verdana" panose="020B0604030504040204" pitchFamily="34" charset="0"/>
              </a:rPr>
              <a:t> </a:t>
            </a:r>
          </a:p>
          <a:p>
            <a:pPr marR="0" algn="l" rtl="0"/>
            <a:r>
              <a:rPr lang="en-US" sz="1200" b="0" i="0" u="none" strike="noStrike" baseline="0" dirty="0">
                <a:solidFill>
                  <a:srgbClr val="218282"/>
                </a:solidFill>
                <a:latin typeface="Verdana" panose="020B0604030504040204" pitchFamily="34" charset="0"/>
              </a:rPr>
              <a:t>Joh 14:7</a:t>
            </a:r>
            <a:r>
              <a:rPr lang="en-US" sz="1200" b="0" i="0" u="none" strike="noStrike" baseline="0" dirty="0">
                <a:solidFill>
                  <a:srgbClr val="292F33"/>
                </a:solidFill>
                <a:latin typeface="Verdana" panose="020B0604030504040204" pitchFamily="34" charset="0"/>
              </a:rPr>
              <a:t>  </a:t>
            </a:r>
            <a:r>
              <a:rPr lang="en-US" sz="1200" b="0" i="0" u="none" strike="noStrike" baseline="0" dirty="0">
                <a:solidFill>
                  <a:srgbClr val="DA3737"/>
                </a:solidFill>
                <a:latin typeface="Verdana" panose="020B0604030504040204" pitchFamily="34" charset="0"/>
              </a:rPr>
              <a:t>"If you had known Me, you would have known My Father also; and from now on you know Him and have seen Him."</a:t>
            </a:r>
            <a:r>
              <a:rPr lang="en-US" sz="1200" b="0" i="0" u="none" strike="noStrike" baseline="0" dirty="0">
                <a:solidFill>
                  <a:srgbClr val="292F33"/>
                </a:solidFill>
                <a:latin typeface="Verdana" panose="020B0604030504040204" pitchFamily="34" charset="0"/>
              </a:rPr>
              <a:t> </a:t>
            </a:r>
          </a:p>
          <a:p>
            <a:pPr marR="0" algn="l" rtl="0"/>
            <a:r>
              <a:rPr lang="en-US" sz="1200" b="0" i="0" u="none" strike="noStrike" baseline="0" dirty="0">
                <a:solidFill>
                  <a:srgbClr val="218282"/>
                </a:solidFill>
                <a:latin typeface="Verdana" panose="020B0604030504040204" pitchFamily="34" charset="0"/>
              </a:rPr>
              <a:t>Joh 14:8</a:t>
            </a:r>
            <a:r>
              <a:rPr lang="en-US" sz="1200" b="0" i="0" u="none" strike="noStrike" baseline="0" dirty="0">
                <a:solidFill>
                  <a:srgbClr val="292F33"/>
                </a:solidFill>
                <a:latin typeface="Verdana" panose="020B0604030504040204" pitchFamily="34" charset="0"/>
              </a:rPr>
              <a:t>  Philip said to Him, "Lord, show us the Father, and it is sufficient for us." </a:t>
            </a:r>
          </a:p>
          <a:p>
            <a:pPr marR="0" algn="l" rtl="0"/>
            <a:r>
              <a:rPr lang="en-US" sz="1200" b="0" i="0" u="none" strike="noStrike" baseline="0" dirty="0">
                <a:solidFill>
                  <a:srgbClr val="218282"/>
                </a:solidFill>
                <a:latin typeface="Verdana" panose="020B0604030504040204" pitchFamily="34" charset="0"/>
              </a:rPr>
              <a:t>Joh 14:9</a:t>
            </a:r>
            <a:r>
              <a:rPr lang="en-US" sz="1200" b="0" i="0" u="none" strike="noStrike" baseline="0" dirty="0">
                <a:solidFill>
                  <a:srgbClr val="292F33"/>
                </a:solidFill>
                <a:latin typeface="Verdana" panose="020B0604030504040204" pitchFamily="34" charset="0"/>
              </a:rPr>
              <a:t>  Jesus said to him, </a:t>
            </a:r>
            <a:r>
              <a:rPr lang="en-US" sz="1200" b="0" i="0" u="none" strike="noStrike" baseline="0" dirty="0">
                <a:solidFill>
                  <a:srgbClr val="DA3737"/>
                </a:solidFill>
                <a:latin typeface="Verdana" panose="020B0604030504040204" pitchFamily="34" charset="0"/>
              </a:rPr>
              <a:t>"Have I been with you so long, and yet you have not known Me, Philip? He who has seen Me has seen the Father; so how can you say, 'Show us the Father’?</a:t>
            </a:r>
            <a:r>
              <a:rPr lang="en-US" sz="1200" b="0" i="0" u="none" strike="noStrike" baseline="0" dirty="0">
                <a:solidFill>
                  <a:srgbClr val="292F33"/>
                </a:solidFill>
                <a:latin typeface="Verdana" panose="020B0604030504040204" pitchFamily="34" charset="0"/>
              </a:rPr>
              <a:t> </a:t>
            </a:r>
            <a:endParaRPr lang="en-US" sz="1200" b="1" i="0" u="none" strike="noStrike" baseline="0" dirty="0">
              <a:solidFill>
                <a:srgbClr val="292F33"/>
              </a:solidFill>
              <a:latin typeface="Verdana" panose="020B0604030504040204" pitchFamily="34" charset="0"/>
              <a:ea typeface="Verdana" panose="020B0604030504040204" pitchFamily="34" charset="0"/>
            </a:endParaRPr>
          </a:p>
          <a:p>
            <a:pPr marL="0" indent="0">
              <a:buNone/>
            </a:pPr>
            <a:endParaRPr lang="en-US" sz="1200" b="1"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1" i="0" u="none" strike="noStrike" baseline="0" dirty="0">
                <a:solidFill>
                  <a:srgbClr val="218282"/>
                </a:solidFill>
                <a:latin typeface="Verdana" panose="020B0604030504040204" pitchFamily="34" charset="0"/>
              </a:rPr>
              <a:t>1</a:t>
            </a:r>
            <a:r>
              <a:rPr lang="en-US" sz="1200" b="1" i="0" u="none" strike="noStrike" baseline="30000" dirty="0">
                <a:solidFill>
                  <a:srgbClr val="218282"/>
                </a:solidFill>
                <a:latin typeface="Verdana" panose="020B0604030504040204" pitchFamily="34" charset="0"/>
              </a:rPr>
              <a:t>st</a:t>
            </a:r>
            <a:r>
              <a:rPr lang="en-US" sz="1200" b="1" i="0" u="none" strike="noStrike" baseline="0" dirty="0">
                <a:solidFill>
                  <a:srgbClr val="218282"/>
                </a:solidFill>
                <a:latin typeface="Verdana" panose="020B0604030504040204" pitchFamily="34" charset="0"/>
              </a:rPr>
              <a:t> Peter 2:4-5 &amp; 9-10 is to be read in class</a:t>
            </a:r>
          </a:p>
          <a:p>
            <a:pPr marR="0" algn="l" rtl="0"/>
            <a:endParaRPr lang="en-US" sz="1200" b="1" i="0" u="none" strike="noStrike" baseline="0" dirty="0">
              <a:solidFill>
                <a:srgbClr val="218282"/>
              </a:solidFill>
              <a:latin typeface="Verdana" panose="020B0604030504040204" pitchFamily="34" charset="0"/>
            </a:endParaRPr>
          </a:p>
          <a:p>
            <a:pPr marR="0" algn="l" rtl="0"/>
            <a:r>
              <a:rPr lang="en-US" sz="1200" b="1" i="0" u="none" strike="noStrike" baseline="0" dirty="0">
                <a:solidFill>
                  <a:srgbClr val="218282"/>
                </a:solidFill>
                <a:latin typeface="Verdana" panose="020B0604030504040204" pitchFamily="34" charset="0"/>
              </a:rPr>
              <a:t>1Pe 2:4</a:t>
            </a:r>
            <a:r>
              <a:rPr lang="en-US" sz="1200" b="1" i="0" u="none" strike="noStrike" baseline="0" dirty="0">
                <a:solidFill>
                  <a:srgbClr val="292F33"/>
                </a:solidFill>
                <a:latin typeface="Verdana" panose="020B0604030504040204" pitchFamily="34" charset="0"/>
              </a:rPr>
              <a:t>  Coming to Him </a:t>
            </a:r>
            <a:r>
              <a:rPr lang="en-US" sz="1200" b="1" i="1" u="none" strike="noStrike" baseline="0" dirty="0">
                <a:solidFill>
                  <a:srgbClr val="808080"/>
                </a:solidFill>
                <a:latin typeface="Verdana" panose="020B0604030504040204" pitchFamily="34" charset="0"/>
              </a:rPr>
              <a:t>as to</a:t>
            </a:r>
            <a:r>
              <a:rPr lang="en-US" sz="1200" b="1" i="0" u="none" strike="noStrike" baseline="0" dirty="0">
                <a:solidFill>
                  <a:srgbClr val="292F33"/>
                </a:solidFill>
                <a:latin typeface="Verdana" panose="020B0604030504040204" pitchFamily="34" charset="0"/>
              </a:rPr>
              <a:t> a living stone, rejected indeed by men, but chosen by God </a:t>
            </a:r>
            <a:r>
              <a:rPr lang="en-US" sz="1200" b="1" i="1" u="none" strike="noStrike" baseline="0" dirty="0">
                <a:solidFill>
                  <a:srgbClr val="808080"/>
                </a:solidFill>
                <a:latin typeface="Verdana" panose="020B0604030504040204" pitchFamily="34" charset="0"/>
              </a:rPr>
              <a:t>and</a:t>
            </a:r>
            <a:r>
              <a:rPr lang="en-US" sz="1200" b="1" i="0" u="none" strike="noStrike" baseline="0" dirty="0">
                <a:solidFill>
                  <a:srgbClr val="292F33"/>
                </a:solidFill>
                <a:latin typeface="Verdana" panose="020B0604030504040204" pitchFamily="34" charset="0"/>
              </a:rPr>
              <a:t> precious, </a:t>
            </a:r>
          </a:p>
          <a:p>
            <a:pPr marR="0" algn="l" rtl="0"/>
            <a:r>
              <a:rPr lang="en-US" sz="1200" b="1" i="0" u="none" strike="noStrike" baseline="0" dirty="0">
                <a:solidFill>
                  <a:srgbClr val="218282"/>
                </a:solidFill>
                <a:latin typeface="Verdana" panose="020B0604030504040204" pitchFamily="34" charset="0"/>
              </a:rPr>
              <a:t>1Pe 2:5</a:t>
            </a:r>
            <a:r>
              <a:rPr lang="en-US" sz="1200" b="1" i="0" u="none" strike="noStrike" baseline="0" dirty="0">
                <a:solidFill>
                  <a:srgbClr val="292F33"/>
                </a:solidFill>
                <a:latin typeface="Verdana" panose="020B0604030504040204" pitchFamily="34" charset="0"/>
              </a:rPr>
              <a:t>  you also, as living stones, are being built up a spiritual house, a holy priesthood, to offer up spiritual sacrifices acceptable to God through Jesus Christ. </a:t>
            </a:r>
            <a:endParaRPr lang="en-US" sz="1200" b="1"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1" i="0" u="none" strike="noStrike" baseline="0" dirty="0">
                <a:solidFill>
                  <a:srgbClr val="218282"/>
                </a:solidFill>
                <a:latin typeface="Verdana" panose="020B0604030504040204" pitchFamily="34" charset="0"/>
              </a:rPr>
              <a:t>1Pe 2:9</a:t>
            </a:r>
            <a:r>
              <a:rPr lang="en-US" sz="1200" b="1" i="0" u="none" strike="noStrike" baseline="0" dirty="0">
                <a:solidFill>
                  <a:srgbClr val="292F33"/>
                </a:solidFill>
                <a:latin typeface="Verdana" panose="020B0604030504040204" pitchFamily="34" charset="0"/>
              </a:rPr>
              <a:t>  But you </a:t>
            </a:r>
            <a:r>
              <a:rPr lang="en-US" sz="1200" b="1" i="1" u="none" strike="noStrike" baseline="0" dirty="0">
                <a:solidFill>
                  <a:srgbClr val="808080"/>
                </a:solidFill>
                <a:latin typeface="Verdana" panose="020B0604030504040204" pitchFamily="34" charset="0"/>
              </a:rPr>
              <a:t>are</a:t>
            </a:r>
            <a:r>
              <a:rPr lang="en-US" sz="1200" b="1" i="0" u="none" strike="noStrike" baseline="0" dirty="0">
                <a:solidFill>
                  <a:srgbClr val="292F33"/>
                </a:solidFill>
                <a:latin typeface="Verdana" panose="020B0604030504040204" pitchFamily="34" charset="0"/>
              </a:rPr>
              <a:t> a chosen generation, a royal priesthood, a holy nation, His own special people, that you may proclaim the praises of Him who called you out of darkness into His marvelous light; </a:t>
            </a:r>
          </a:p>
          <a:p>
            <a:pPr marR="0" algn="l" rtl="0"/>
            <a:r>
              <a:rPr lang="en-US" sz="1200" b="1" i="0" u="none" strike="noStrike" baseline="0" dirty="0">
                <a:solidFill>
                  <a:srgbClr val="218282"/>
                </a:solidFill>
                <a:latin typeface="Verdana" panose="020B0604030504040204" pitchFamily="34" charset="0"/>
              </a:rPr>
              <a:t>1Pe 2:10</a:t>
            </a:r>
            <a:r>
              <a:rPr lang="en-US" sz="1200" b="1" i="0" u="none" strike="noStrike" baseline="0" dirty="0">
                <a:solidFill>
                  <a:srgbClr val="292F33"/>
                </a:solidFill>
                <a:latin typeface="Verdana" panose="020B0604030504040204" pitchFamily="34" charset="0"/>
              </a:rPr>
              <a:t>  who once </a:t>
            </a:r>
            <a:r>
              <a:rPr lang="en-US" sz="1200" b="1" i="1" u="none" strike="noStrike" baseline="0" dirty="0">
                <a:solidFill>
                  <a:srgbClr val="808080"/>
                </a:solidFill>
                <a:latin typeface="Verdana" panose="020B0604030504040204" pitchFamily="34" charset="0"/>
              </a:rPr>
              <a:t>were</a:t>
            </a:r>
            <a:r>
              <a:rPr lang="en-US" sz="1200" b="1" i="0" u="none" strike="noStrike" baseline="0" dirty="0">
                <a:solidFill>
                  <a:srgbClr val="292F33"/>
                </a:solidFill>
                <a:latin typeface="Verdana" panose="020B0604030504040204" pitchFamily="34" charset="0"/>
              </a:rPr>
              <a:t> not a people but </a:t>
            </a:r>
            <a:r>
              <a:rPr lang="en-US" sz="1200" b="1" i="1" u="none" strike="noStrike" baseline="0" dirty="0">
                <a:solidFill>
                  <a:srgbClr val="808080"/>
                </a:solidFill>
                <a:latin typeface="Verdana" panose="020B0604030504040204" pitchFamily="34" charset="0"/>
              </a:rPr>
              <a:t>are</a:t>
            </a:r>
            <a:r>
              <a:rPr lang="en-US" sz="1200" b="1" i="0" u="none" strike="noStrike" baseline="0" dirty="0">
                <a:solidFill>
                  <a:srgbClr val="292F33"/>
                </a:solidFill>
                <a:latin typeface="Verdana" panose="020B0604030504040204" pitchFamily="34" charset="0"/>
              </a:rPr>
              <a:t> now the people of God, who had not obtained mercy but now have obtained mercy. </a:t>
            </a:r>
          </a:p>
          <a:p>
            <a:pPr marR="0" algn="l" rtl="0"/>
            <a:endParaRPr lang="en-US" sz="1200" b="1" i="0" u="none" strike="noStrike" baseline="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292F33"/>
                </a:solidFill>
                <a:latin typeface="Verdana" panose="020B0604030504040204" pitchFamily="34" charset="0"/>
                <a:ea typeface="Verdana" panose="020B0604030504040204" pitchFamily="34" charset="0"/>
              </a:rPr>
              <a:t>As I study this, I can’t help but to also think of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292F33"/>
                </a:solidFill>
                <a:latin typeface="Verdana" panose="020B0604030504040204" pitchFamily="34" charset="0"/>
                <a:ea typeface="Verdana" panose="020B0604030504040204" pitchFamily="34" charset="0"/>
              </a:rPr>
              <a:t>Ephesians 6:14 The breastplate of righteousness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292F33"/>
              </a:solidFill>
              <a:latin typeface="Verdana" panose="020B0604030504040204" pitchFamily="34" charset="0"/>
              <a:ea typeface="Verdana" panose="020B0604030504040204" pitchFamily="34" charset="0"/>
            </a:endParaRPr>
          </a:p>
          <a:p>
            <a:pPr marR="0" algn="l" rtl="0"/>
            <a:endParaRPr lang="en-US" sz="1400" b="1" i="0" u="none" strike="noStrike" baseline="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5</a:t>
            </a:fld>
            <a:endParaRPr lang="en-US"/>
          </a:p>
        </p:txBody>
      </p:sp>
    </p:spTree>
    <p:extLst>
      <p:ext uri="{BB962C8B-B14F-4D97-AF65-F5344CB8AC3E}">
        <p14:creationId xmlns:p14="http://schemas.microsoft.com/office/powerpoint/2010/main" val="3565350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0" i="0" u="none" strike="noStrike" baseline="0" dirty="0">
                <a:solidFill>
                  <a:srgbClr val="292F33"/>
                </a:solidFill>
                <a:latin typeface="Verdana" panose="020B0604030504040204" pitchFamily="34" charset="0"/>
                <a:ea typeface="Verdana" panose="020B0604030504040204" pitchFamily="34" charset="0"/>
              </a:rPr>
              <a:t>First God gives us the story of a half Jew who got into a fight and cursed God</a:t>
            </a:r>
          </a:p>
          <a:p>
            <a:pPr marL="0" indent="0">
              <a:buNone/>
            </a:pPr>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L="0" indent="0">
              <a:buNone/>
            </a:pPr>
            <a:r>
              <a:rPr lang="en-US" sz="1200" b="0" i="0" u="none" strike="noStrike" baseline="0" dirty="0">
                <a:solidFill>
                  <a:srgbClr val="292F33"/>
                </a:solidFill>
                <a:latin typeface="Verdana" panose="020B0604030504040204" pitchFamily="34" charset="0"/>
                <a:ea typeface="Verdana" panose="020B0604030504040204" pitchFamily="34" charset="0"/>
              </a:rPr>
              <a:t>This is one of only 2 instances in Leviticus that is historical, with chapters 8,9 and 10 being the other</a:t>
            </a:r>
          </a:p>
          <a:p>
            <a:pPr marL="0" indent="0">
              <a:buNone/>
            </a:pPr>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L="0" indent="0">
              <a:buNone/>
            </a:pPr>
            <a:r>
              <a:rPr lang="en-US" sz="1200" b="0" i="0" u="none" strike="noStrike" baseline="0" dirty="0">
                <a:solidFill>
                  <a:srgbClr val="292F33"/>
                </a:solidFill>
                <a:latin typeface="Verdana" panose="020B0604030504040204" pitchFamily="34" charset="0"/>
                <a:ea typeface="Verdana" panose="020B0604030504040204" pitchFamily="34" charset="0"/>
              </a:rPr>
              <a:t>Bottom line – God’s laws apply to anyone within the camp – Jew, half-Jew or Gentile</a:t>
            </a:r>
          </a:p>
          <a:p>
            <a:pPr marL="0" indent="0">
              <a:buNone/>
            </a:pPr>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L="0" indent="0">
              <a:buNone/>
            </a:pPr>
            <a:r>
              <a:rPr lang="en-US" sz="1200" b="0" i="0" u="none" strike="noStrike" baseline="0" dirty="0">
                <a:solidFill>
                  <a:srgbClr val="292F33"/>
                </a:solidFill>
                <a:latin typeface="Verdana" panose="020B0604030504040204" pitchFamily="34" charset="0"/>
                <a:ea typeface="Verdana" panose="020B0604030504040204" pitchFamily="34" charset="0"/>
              </a:rPr>
              <a:t>God made an example out of this person</a:t>
            </a:r>
          </a:p>
          <a:p>
            <a:pPr marL="0" indent="0">
              <a:buNone/>
            </a:pPr>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L="0" indent="0">
              <a:buNone/>
            </a:pPr>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18282"/>
                </a:solidFill>
                <a:latin typeface="Verdana" panose="020B0604030504040204" pitchFamily="34" charset="0"/>
              </a:rPr>
              <a:t>Lev 18:4</a:t>
            </a:r>
            <a:r>
              <a:rPr lang="en-US" sz="1200" b="0" i="0" u="none" strike="noStrike" baseline="0" dirty="0">
                <a:solidFill>
                  <a:srgbClr val="292F33"/>
                </a:solidFill>
                <a:latin typeface="Verdana" panose="020B0604030504040204" pitchFamily="34" charset="0"/>
              </a:rPr>
              <a:t>  You shall observe My judgments and keep My ordinances, to walk in them: I </a:t>
            </a:r>
            <a:r>
              <a:rPr lang="en-US" sz="1200" b="0" i="1" u="none" strike="noStrike" baseline="0" dirty="0">
                <a:solidFill>
                  <a:srgbClr val="808080"/>
                </a:solidFill>
                <a:latin typeface="Verdana" panose="020B0604030504040204" pitchFamily="34" charset="0"/>
              </a:rPr>
              <a:t>am</a:t>
            </a:r>
            <a:r>
              <a:rPr lang="en-US" sz="1200" b="0" i="0" u="none" strike="noStrike" baseline="0" dirty="0">
                <a:solidFill>
                  <a:srgbClr val="292F33"/>
                </a:solidFill>
                <a:latin typeface="Verdana" panose="020B0604030504040204" pitchFamily="34" charset="0"/>
              </a:rPr>
              <a:t> the LORD your God.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baseline="0" dirty="0">
                <a:solidFill>
                  <a:srgbClr val="218282"/>
                </a:solidFill>
                <a:latin typeface="Verdana" panose="020B0604030504040204" pitchFamily="34" charset="0"/>
              </a:rPr>
              <a:t>Lev 18:5</a:t>
            </a:r>
            <a:r>
              <a:rPr lang="en-US" sz="1200" b="0" i="0" u="none" strike="noStrike" baseline="0" dirty="0">
                <a:solidFill>
                  <a:srgbClr val="292F33"/>
                </a:solidFill>
                <a:latin typeface="Verdana" panose="020B0604030504040204" pitchFamily="34" charset="0"/>
              </a:rPr>
              <a:t>  You shall therefore keep My statutes and My judgments, which if a man does, he shall live by them: I </a:t>
            </a:r>
            <a:r>
              <a:rPr lang="en-US" sz="1200" b="0" i="1" u="none" strike="noStrike" baseline="0" dirty="0">
                <a:solidFill>
                  <a:srgbClr val="808080"/>
                </a:solidFill>
                <a:latin typeface="Verdana" panose="020B0604030504040204" pitchFamily="34" charset="0"/>
              </a:rPr>
              <a:t>am</a:t>
            </a:r>
            <a:r>
              <a:rPr lang="en-US" sz="1200" b="0" i="0" u="none" strike="noStrike" baseline="0" dirty="0">
                <a:solidFill>
                  <a:srgbClr val="292F33"/>
                </a:solidFill>
                <a:latin typeface="Verdana" panose="020B0604030504040204" pitchFamily="34" charset="0"/>
              </a:rPr>
              <a:t> the LORD. </a:t>
            </a:r>
            <a:endParaRPr lang="en-US" sz="1200" dirty="0">
              <a:solidFill>
                <a:srgbClr val="292F33"/>
              </a:solidFill>
              <a:latin typeface="Verdana" panose="020B0604030504040204" pitchFamily="34" charset="0"/>
              <a:ea typeface="Verdana" panose="020B0604030504040204" pitchFamily="34" charset="0"/>
            </a:endParaRPr>
          </a:p>
          <a:p>
            <a:pPr marR="0" algn="l" rtl="0"/>
            <a:endParaRPr lang="en-US" sz="1200" b="0" i="0" u="none" strike="noStrike" baseline="0" dirty="0">
              <a:solidFill>
                <a:srgbClr val="218282"/>
              </a:solidFill>
              <a:latin typeface="Verdana" panose="020B0604030504040204" pitchFamily="34" charset="0"/>
            </a:endParaRPr>
          </a:p>
          <a:p>
            <a:pPr marR="0" algn="l" rtl="0"/>
            <a:endParaRPr lang="en-US" sz="1200" b="0" i="0" u="none" strike="noStrike" baseline="0" dirty="0">
              <a:solidFill>
                <a:srgbClr val="218282"/>
              </a:solidFill>
              <a:latin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baseline="0" dirty="0">
                <a:solidFill>
                  <a:srgbClr val="218282"/>
                </a:solidFill>
                <a:latin typeface="Verdana" panose="020B0604030504040204" pitchFamily="34" charset="0"/>
              </a:rPr>
              <a:t>Lev 19:37</a:t>
            </a:r>
            <a:r>
              <a:rPr lang="en-US" sz="1200" b="0" i="0" u="none" strike="noStrike" baseline="0" dirty="0">
                <a:solidFill>
                  <a:srgbClr val="292F33"/>
                </a:solidFill>
                <a:latin typeface="Verdana" panose="020B0604030504040204" pitchFamily="34" charset="0"/>
              </a:rPr>
              <a:t>  'Therefore you shall observe all My statutes and all My judgments, and perform them: I </a:t>
            </a:r>
            <a:r>
              <a:rPr lang="en-US" sz="1200" b="0" i="1" u="none" strike="noStrike" baseline="0" dirty="0">
                <a:solidFill>
                  <a:srgbClr val="808080"/>
                </a:solidFill>
                <a:latin typeface="Verdana" panose="020B0604030504040204" pitchFamily="34" charset="0"/>
              </a:rPr>
              <a:t>am</a:t>
            </a:r>
            <a:r>
              <a:rPr lang="en-US" sz="1200" b="0" i="0" u="none" strike="noStrike" baseline="0" dirty="0">
                <a:solidFill>
                  <a:srgbClr val="292F33"/>
                </a:solidFill>
                <a:latin typeface="Verdana" panose="020B0604030504040204" pitchFamily="34" charset="0"/>
              </a:rPr>
              <a:t> the LORD.’ “ </a:t>
            </a:r>
          </a:p>
        </p:txBody>
      </p:sp>
      <p:sp>
        <p:nvSpPr>
          <p:cNvPr id="4" name="Slide Number Placeholder 3"/>
          <p:cNvSpPr>
            <a:spLocks noGrp="1"/>
          </p:cNvSpPr>
          <p:nvPr>
            <p:ph type="sldNum" sz="quarter" idx="5"/>
          </p:nvPr>
        </p:nvSpPr>
        <p:spPr/>
        <p:txBody>
          <a:bodyPr/>
          <a:lstStyle/>
          <a:p>
            <a:fld id="{C5EBC563-1D06-4253-B465-09F4F20724B5}" type="slidenum">
              <a:rPr lang="en-US" smtClean="0"/>
              <a:t>6</a:t>
            </a:fld>
            <a:endParaRPr lang="en-US"/>
          </a:p>
        </p:txBody>
      </p:sp>
    </p:spTree>
    <p:extLst>
      <p:ext uri="{BB962C8B-B14F-4D97-AF65-F5344CB8AC3E}">
        <p14:creationId xmlns:p14="http://schemas.microsoft.com/office/powerpoint/2010/main" val="23073263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solidFill>
                  <a:srgbClr val="292F33"/>
                </a:solidFill>
                <a:latin typeface="Verdana" panose="020B0604030504040204" pitchFamily="34" charset="0"/>
                <a:ea typeface="Verdana" panose="020B0604030504040204" pitchFamily="34" charset="0"/>
              </a:rPr>
              <a:t>God had just showed his approval of Israel’s actions by fire from Heaven (9:24)</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Now God provides fire from Heaven to show his disapproval (10:2)</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3 possibilities for the fire to be profane</a:t>
            </a:r>
          </a:p>
          <a:p>
            <a:pPr marL="0" indent="0">
              <a:buNone/>
            </a:pPr>
            <a:r>
              <a:rPr lang="en-US" sz="1200" dirty="0">
                <a:solidFill>
                  <a:srgbClr val="292F33"/>
                </a:solidFill>
                <a:latin typeface="Verdana" panose="020B0604030504040204" pitchFamily="34" charset="0"/>
                <a:ea typeface="Verdana" panose="020B0604030504040204" pitchFamily="34" charset="0"/>
              </a:rPr>
              <a:t>  </a:t>
            </a:r>
          </a:p>
          <a:p>
            <a:pPr marL="342900" indent="-342900">
              <a:buAutoNum type="arabicPeriod"/>
            </a:pPr>
            <a:r>
              <a:rPr lang="en-US" sz="1200" dirty="0">
                <a:solidFill>
                  <a:srgbClr val="292F33"/>
                </a:solidFill>
                <a:latin typeface="Verdana" panose="020B0604030504040204" pitchFamily="34" charset="0"/>
                <a:ea typeface="Verdana" panose="020B0604030504040204" pitchFamily="34" charset="0"/>
              </a:rPr>
              <a:t>It was fire from the wrong place.  We know from Leviticus 16, when Aaron is given the instructions to offer the incense on the Day of Atonement that the fire to offer the incense comes from the fire that is burning on the alter of burnt offering.</a:t>
            </a:r>
            <a:br>
              <a:rPr lang="en-US" sz="1200" dirty="0">
                <a:solidFill>
                  <a:srgbClr val="292F33"/>
                </a:solidFill>
                <a:latin typeface="Verdana" panose="020B0604030504040204" pitchFamily="34" charset="0"/>
                <a:ea typeface="Verdana" panose="020B0604030504040204" pitchFamily="34" charset="0"/>
              </a:rPr>
            </a:br>
            <a:br>
              <a:rPr lang="en-US" sz="1200" dirty="0">
                <a:solidFill>
                  <a:srgbClr val="292F33"/>
                </a:solidFill>
                <a:latin typeface="Verdana" panose="020B0604030504040204" pitchFamily="34" charset="0"/>
                <a:ea typeface="Verdana" panose="020B0604030504040204" pitchFamily="34" charset="0"/>
              </a:rPr>
            </a:br>
            <a:r>
              <a:rPr lang="en-US" sz="1200" dirty="0">
                <a:solidFill>
                  <a:srgbClr val="292F33"/>
                </a:solidFill>
                <a:latin typeface="Verdana" panose="020B0604030504040204" pitchFamily="34" charset="0"/>
                <a:ea typeface="Verdana" panose="020B0604030504040204" pitchFamily="34" charset="0"/>
              </a:rPr>
              <a:t>We also know that Aaron and or his sons, Leviticus 27 and 30, were to tend the lamps that were in the holy place daily, twice per day and they were to offer incense when they did so. </a:t>
            </a:r>
            <a:br>
              <a:rPr lang="en-US" sz="1200" dirty="0">
                <a:solidFill>
                  <a:srgbClr val="292F33"/>
                </a:solidFill>
                <a:latin typeface="Verdana" panose="020B0604030504040204" pitchFamily="34" charset="0"/>
                <a:ea typeface="Verdana" panose="020B0604030504040204" pitchFamily="34" charset="0"/>
              </a:rPr>
            </a:br>
            <a:endParaRPr lang="en-US" sz="1200" dirty="0">
              <a:solidFill>
                <a:srgbClr val="292F33"/>
              </a:solidFill>
              <a:latin typeface="Verdana" panose="020B0604030504040204" pitchFamily="34" charset="0"/>
              <a:ea typeface="Verdana" panose="020B0604030504040204" pitchFamily="34" charset="0"/>
            </a:endParaRPr>
          </a:p>
          <a:p>
            <a:pPr marL="342900" indent="-342900">
              <a:buAutoNum type="arabicPeriod"/>
            </a:pPr>
            <a:r>
              <a:rPr lang="en-US" sz="1200" dirty="0">
                <a:solidFill>
                  <a:srgbClr val="292F33"/>
                </a:solidFill>
                <a:latin typeface="Verdana" panose="020B0604030504040204" pitchFamily="34" charset="0"/>
                <a:ea typeface="Verdana" panose="020B0604030504040204" pitchFamily="34" charset="0"/>
              </a:rPr>
              <a:t>It could have been improperly prepared incense (Exodus 30:34-38) has instructions for that</a:t>
            </a:r>
            <a:br>
              <a:rPr lang="en-US" sz="1200" dirty="0">
                <a:solidFill>
                  <a:srgbClr val="292F33"/>
                </a:solidFill>
                <a:latin typeface="Verdana" panose="020B0604030504040204" pitchFamily="34" charset="0"/>
                <a:ea typeface="Verdana" panose="020B0604030504040204" pitchFamily="34" charset="0"/>
              </a:rPr>
            </a:br>
            <a:endParaRPr lang="en-US" sz="1200" dirty="0">
              <a:solidFill>
                <a:srgbClr val="292F33"/>
              </a:solidFill>
              <a:latin typeface="Verdana" panose="020B0604030504040204" pitchFamily="34" charset="0"/>
              <a:ea typeface="Verdana" panose="020B0604030504040204" pitchFamily="34" charset="0"/>
            </a:endParaRPr>
          </a:p>
          <a:p>
            <a:pPr marL="342900" indent="-342900">
              <a:buAutoNum type="arabicPeriod"/>
            </a:pPr>
            <a:r>
              <a:rPr lang="en-US" sz="1200" dirty="0">
                <a:solidFill>
                  <a:srgbClr val="292F33"/>
                </a:solidFill>
                <a:latin typeface="Verdana" panose="020B0604030504040204" pitchFamily="34" charset="0"/>
                <a:ea typeface="Verdana" panose="020B0604030504040204" pitchFamily="34" charset="0"/>
              </a:rPr>
              <a:t>Drunkenness could have played a part.   Look at verses 8 -10 of chapter 10.  We do not know if drunkenness played a part or not but it is curious that this prohibition is inserted by Moses here in scripture.  It seems more likely that if drunkenness was involved that this caused Nadab and Abihu to alter the plan, to ignore the commands, perhaps even to decide they had the authority to change the plan.</a:t>
            </a:r>
          </a:p>
          <a:p>
            <a:pPr marL="342900" indent="-342900">
              <a:buAutoNum type="arabicPeriod"/>
            </a:pPr>
            <a:endParaRPr lang="en-US" sz="1200" dirty="0">
              <a:solidFill>
                <a:srgbClr val="292F33"/>
              </a:solidFill>
              <a:latin typeface="Verdana" panose="020B0604030504040204" pitchFamily="34" charset="0"/>
              <a:ea typeface="Verdana" panose="020B0604030504040204" pitchFamily="34" charset="0"/>
            </a:endParaRPr>
          </a:p>
          <a:p>
            <a:pPr marL="342900" indent="-342900">
              <a:buAutoNum type="arabicPeriod"/>
            </a:pPr>
            <a:r>
              <a:rPr lang="en-US" sz="1200" dirty="0">
                <a:solidFill>
                  <a:srgbClr val="292F33"/>
                </a:solidFill>
                <a:latin typeface="Verdana" panose="020B0604030504040204" pitchFamily="34" charset="0"/>
                <a:ea typeface="Verdana" panose="020B0604030504040204" pitchFamily="34" charset="0"/>
              </a:rPr>
              <a:t>It seems the most likely that the profane fire was fire from somewhere other than the perpetual source of the fire, the altar within the court of the tabernacle.</a:t>
            </a:r>
          </a:p>
          <a:p>
            <a:pPr marL="342900" indent="-342900">
              <a:buAutoNum type="arabicPeriod"/>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Whatever the case, God did not approve it and regardless of how sincere Nadab and Abihu might have been, they sinned and paid for it with their lives</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Exodus 30:7  Aaron and his sons could go into the Holy Place</a:t>
            </a:r>
          </a:p>
          <a:p>
            <a:pPr marL="0" indent="0">
              <a:buNone/>
            </a:pPr>
            <a:r>
              <a:rPr lang="en-US" sz="1200" dirty="0">
                <a:solidFill>
                  <a:srgbClr val="292F33"/>
                </a:solidFill>
                <a:latin typeface="Verdana" panose="020B0604030504040204" pitchFamily="34" charset="0"/>
                <a:ea typeface="Verdana" panose="020B0604030504040204" pitchFamily="34" charset="0"/>
              </a:rPr>
              <a:t>Although Exodus 30:7-8 name Aaron as the person who goes into the Holy place to tend the lamps, Exodus 27:20-21 speak to Aaron and his sons tending the lamps that were never to go out</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1" i="0" u="none" strike="noStrike" baseline="0" dirty="0">
                <a:solidFill>
                  <a:srgbClr val="8D7221"/>
                </a:solidFill>
                <a:latin typeface="Verdana" panose="020B0604030504040204" pitchFamily="34" charset="0"/>
              </a:rPr>
              <a:t>Lev 6:12</a:t>
            </a:r>
            <a:r>
              <a:rPr lang="en-US" sz="1200" b="0" i="0" u="none" strike="noStrike" baseline="0" dirty="0">
                <a:solidFill>
                  <a:srgbClr val="292F33"/>
                </a:solidFill>
                <a:latin typeface="Verdana" panose="020B0604030504040204" pitchFamily="34" charset="0"/>
              </a:rPr>
              <a:t>  And the fire on the altar shall be kept burning on it; it shall not be put out. And the priest shall burn wood on it every morning, and lay the burnt offering in order on it; and he shall burn on it the fat of the peace offerings. </a:t>
            </a:r>
          </a:p>
          <a:p>
            <a:pPr marR="0" algn="l" rtl="0"/>
            <a:r>
              <a:rPr lang="en-US" sz="1200" b="0" i="0" u="none" strike="noStrike" baseline="0" dirty="0">
                <a:solidFill>
                  <a:srgbClr val="218282"/>
                </a:solidFill>
                <a:latin typeface="Verdana" panose="020B0604030504040204" pitchFamily="34" charset="0"/>
              </a:rPr>
              <a:t>Lev 6:13</a:t>
            </a:r>
            <a:r>
              <a:rPr lang="en-US" sz="1200" b="0" i="0" u="none" strike="noStrike" baseline="0" dirty="0">
                <a:solidFill>
                  <a:srgbClr val="292F33"/>
                </a:solidFill>
                <a:latin typeface="Verdana" panose="020B0604030504040204" pitchFamily="34" charset="0"/>
              </a:rPr>
              <a:t>  A fire shall always be burning on the altar; it shall never go out. </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1" i="0" u="none" strike="noStrike" baseline="0" dirty="0">
                <a:solidFill>
                  <a:srgbClr val="8D7221"/>
                </a:solidFill>
                <a:latin typeface="Verdana" panose="020B0604030504040204" pitchFamily="34" charset="0"/>
              </a:rPr>
              <a:t>Exo 30:7</a:t>
            </a:r>
            <a:r>
              <a:rPr lang="en-US" sz="1200" b="0" i="0" u="none" strike="noStrike" baseline="0" dirty="0">
                <a:solidFill>
                  <a:srgbClr val="292F33"/>
                </a:solidFill>
                <a:latin typeface="Verdana" panose="020B0604030504040204" pitchFamily="34" charset="0"/>
              </a:rPr>
              <a:t>  "Aaron shall burn on it sweet incense every morning; when he tends the lamps, he shall burn incense on it. </a:t>
            </a:r>
          </a:p>
          <a:p>
            <a:pPr marR="0" algn="l" rtl="0"/>
            <a:r>
              <a:rPr lang="en-US" sz="1200" b="0" i="0" u="none" strike="noStrike" baseline="0" dirty="0">
                <a:solidFill>
                  <a:srgbClr val="218282"/>
                </a:solidFill>
                <a:latin typeface="Verdana" panose="020B0604030504040204" pitchFamily="34" charset="0"/>
              </a:rPr>
              <a:t>Exo 30:8</a:t>
            </a:r>
            <a:r>
              <a:rPr lang="en-US" sz="1200" b="0" i="0" u="none" strike="noStrike" baseline="0" dirty="0">
                <a:solidFill>
                  <a:srgbClr val="292F33"/>
                </a:solidFill>
                <a:latin typeface="Verdana" panose="020B0604030504040204" pitchFamily="34" charset="0"/>
              </a:rPr>
              <a:t>  And when Aaron lights the lamps at twilight, he shall burn incense on it, a perpetual incense before the LORD throughout your generations. </a:t>
            </a:r>
          </a:p>
          <a:p>
            <a:pPr marR="0" algn="l" rtl="0"/>
            <a:r>
              <a:rPr lang="en-US" sz="1200" b="0" i="0" u="none" strike="noStrike" baseline="0" dirty="0">
                <a:solidFill>
                  <a:srgbClr val="218282"/>
                </a:solidFill>
                <a:latin typeface="Verdana" panose="020B0604030504040204" pitchFamily="34" charset="0"/>
              </a:rPr>
              <a:t>Exo 30:9</a:t>
            </a:r>
            <a:r>
              <a:rPr lang="en-US" sz="1200" b="0" i="0" u="none" strike="noStrike" baseline="0" dirty="0">
                <a:solidFill>
                  <a:srgbClr val="292F33"/>
                </a:solidFill>
                <a:latin typeface="Verdana" panose="020B0604030504040204" pitchFamily="34" charset="0"/>
              </a:rPr>
              <a:t>  You shall not offer strange incense on it, or a burnt offering, or a grain offering; nor shall you pour a drink offering on it. </a:t>
            </a:r>
          </a:p>
          <a:p>
            <a:pPr marR="0" algn="l" rtl="0"/>
            <a:r>
              <a:rPr lang="en-US" sz="1200" b="0" i="0" u="none" strike="noStrike" baseline="0" dirty="0">
                <a:solidFill>
                  <a:srgbClr val="218282"/>
                </a:solidFill>
                <a:latin typeface="Verdana" panose="020B0604030504040204" pitchFamily="34" charset="0"/>
              </a:rPr>
              <a:t>Exo 30:10</a:t>
            </a:r>
            <a:r>
              <a:rPr lang="en-US" sz="1200" b="0" i="0" u="none" strike="noStrike" baseline="0" dirty="0">
                <a:solidFill>
                  <a:srgbClr val="292F33"/>
                </a:solidFill>
                <a:latin typeface="Verdana" panose="020B0604030504040204" pitchFamily="34" charset="0"/>
              </a:rPr>
              <a:t>  And Aaron shall make atonement upon its horns once a year with the blood of the sin offering of atonement; once a year he shall make atonement upon it throughout your generations. It </a:t>
            </a:r>
            <a:r>
              <a:rPr lang="en-US" sz="1200" b="0" i="1" u="none" strike="noStrike" baseline="0" dirty="0">
                <a:solidFill>
                  <a:srgbClr val="808080"/>
                </a:solidFill>
                <a:latin typeface="Verdana" panose="020B0604030504040204" pitchFamily="34" charset="0"/>
              </a:rPr>
              <a:t>is</a:t>
            </a:r>
            <a:r>
              <a:rPr lang="en-US" sz="1200" b="0" i="0" u="none" strike="noStrike" baseline="0" dirty="0">
                <a:solidFill>
                  <a:srgbClr val="292F33"/>
                </a:solidFill>
                <a:latin typeface="Verdana" panose="020B0604030504040204" pitchFamily="34" charset="0"/>
              </a:rPr>
              <a:t> most holy to the LORD." </a:t>
            </a:r>
          </a:p>
          <a:p>
            <a:pPr marR="0" algn="l" rtl="0"/>
            <a:endParaRPr lang="en-US" sz="1200" b="0" i="0" u="none" strike="noStrike" baseline="0" dirty="0">
              <a:solidFill>
                <a:srgbClr val="292F33"/>
              </a:solidFill>
              <a:latin typeface="Verdana" panose="020B0604030504040204" pitchFamily="34" charset="0"/>
            </a:endParaRPr>
          </a:p>
          <a:p>
            <a:pPr marR="0" algn="l" rtl="0"/>
            <a:endParaRPr lang="en-US" sz="1200" b="0" i="0" u="none" strike="noStrike" baseline="0" dirty="0">
              <a:solidFill>
                <a:srgbClr val="292F33"/>
              </a:solidFill>
              <a:latin typeface="Verdana" panose="020B0604030504040204" pitchFamily="34" charset="0"/>
            </a:endParaRPr>
          </a:p>
          <a:p>
            <a:pPr marR="0" algn="l" rtl="0"/>
            <a:r>
              <a:rPr lang="en-US" sz="1200" b="1" i="0" u="none" strike="noStrike" baseline="0" dirty="0">
                <a:solidFill>
                  <a:srgbClr val="8D7221"/>
                </a:solidFill>
                <a:latin typeface="Verdana" panose="020B0604030504040204" pitchFamily="34" charset="0"/>
              </a:rPr>
              <a:t>Lev 16:1</a:t>
            </a:r>
            <a:r>
              <a:rPr lang="en-US" sz="1200" b="0" i="0" u="none" strike="noStrike" baseline="0" dirty="0">
                <a:solidFill>
                  <a:srgbClr val="292F33"/>
                </a:solidFill>
                <a:latin typeface="Verdana" panose="020B0604030504040204" pitchFamily="34" charset="0"/>
              </a:rPr>
              <a:t>  Now the LORD spoke to Moses after the death of the two sons of Aaron, when they offered </a:t>
            </a:r>
            <a:r>
              <a:rPr lang="en-US" sz="1200" b="0" i="1" u="none" strike="noStrike" baseline="0" dirty="0">
                <a:solidFill>
                  <a:srgbClr val="808080"/>
                </a:solidFill>
                <a:latin typeface="Verdana" panose="020B0604030504040204" pitchFamily="34" charset="0"/>
              </a:rPr>
              <a:t>profane fire</a:t>
            </a:r>
            <a:r>
              <a:rPr lang="en-US" sz="1200" b="0" i="0" u="none" strike="noStrike" baseline="0" dirty="0">
                <a:solidFill>
                  <a:srgbClr val="292F33"/>
                </a:solidFill>
                <a:latin typeface="Verdana" panose="020B0604030504040204" pitchFamily="34" charset="0"/>
              </a:rPr>
              <a:t> before the LORD, and died; </a:t>
            </a:r>
          </a:p>
          <a:p>
            <a:pPr marR="0" algn="l" rtl="0"/>
            <a:r>
              <a:rPr lang="en-US" sz="1200" b="0" i="0" u="none" strike="noStrike" baseline="0" dirty="0">
                <a:solidFill>
                  <a:srgbClr val="218282"/>
                </a:solidFill>
                <a:latin typeface="Verdana" panose="020B0604030504040204" pitchFamily="34" charset="0"/>
              </a:rPr>
              <a:t>Lev 16:2</a:t>
            </a:r>
            <a:r>
              <a:rPr lang="en-US" sz="1200" b="0" i="0" u="none" strike="noStrike" baseline="0" dirty="0">
                <a:solidFill>
                  <a:srgbClr val="292F33"/>
                </a:solidFill>
                <a:latin typeface="Verdana" panose="020B0604030504040204" pitchFamily="34" charset="0"/>
              </a:rPr>
              <a:t>  and the LORD said to Moses: "Tell Aaron your brother not to come at </a:t>
            </a:r>
            <a:r>
              <a:rPr lang="en-US" sz="1200" b="0" i="1" u="none" strike="noStrike" baseline="0" dirty="0">
                <a:solidFill>
                  <a:srgbClr val="808080"/>
                </a:solidFill>
                <a:latin typeface="Verdana" panose="020B0604030504040204" pitchFamily="34" charset="0"/>
              </a:rPr>
              <a:t>just</a:t>
            </a:r>
            <a:r>
              <a:rPr lang="en-US" sz="1200" b="0" i="0" u="none" strike="noStrike" baseline="0" dirty="0">
                <a:solidFill>
                  <a:srgbClr val="292F33"/>
                </a:solidFill>
                <a:latin typeface="Verdana" panose="020B0604030504040204" pitchFamily="34" charset="0"/>
              </a:rPr>
              <a:t> any time into the Holy </a:t>
            </a:r>
            <a:r>
              <a:rPr lang="en-US" sz="1200" b="0" i="1" u="none" strike="noStrike" baseline="0" dirty="0">
                <a:solidFill>
                  <a:srgbClr val="808080"/>
                </a:solidFill>
                <a:latin typeface="Verdana" panose="020B0604030504040204" pitchFamily="34" charset="0"/>
              </a:rPr>
              <a:t>Place</a:t>
            </a:r>
            <a:r>
              <a:rPr lang="en-US" sz="1200" b="0" i="0" u="none" strike="noStrike" baseline="0" dirty="0">
                <a:solidFill>
                  <a:srgbClr val="292F33"/>
                </a:solidFill>
                <a:latin typeface="Verdana" panose="020B0604030504040204" pitchFamily="34" charset="0"/>
              </a:rPr>
              <a:t> inside the veil, before the mercy seat which </a:t>
            </a:r>
            <a:r>
              <a:rPr lang="en-US" sz="1200" b="0" i="1" u="none" strike="noStrike" baseline="0" dirty="0">
                <a:solidFill>
                  <a:srgbClr val="808080"/>
                </a:solidFill>
                <a:latin typeface="Verdana" panose="020B0604030504040204" pitchFamily="34" charset="0"/>
              </a:rPr>
              <a:t>is</a:t>
            </a:r>
            <a:r>
              <a:rPr lang="en-US" sz="1200" b="0" i="0" u="none" strike="noStrike" baseline="0" dirty="0">
                <a:solidFill>
                  <a:srgbClr val="292F33"/>
                </a:solidFill>
                <a:latin typeface="Verdana" panose="020B0604030504040204" pitchFamily="34" charset="0"/>
              </a:rPr>
              <a:t> on the ark, lest he die; for I will appear in the cloud above the mercy seat. </a:t>
            </a:r>
          </a:p>
          <a:p>
            <a:pPr marR="0" algn="l" rtl="0"/>
            <a:r>
              <a:rPr lang="en-US" sz="1200" b="1" i="0" u="none" strike="noStrike" baseline="0" dirty="0">
                <a:solidFill>
                  <a:srgbClr val="8D7221"/>
                </a:solidFill>
                <a:latin typeface="Verdana" panose="020B0604030504040204" pitchFamily="34" charset="0"/>
              </a:rPr>
              <a:t>Lev 16:12</a:t>
            </a:r>
            <a:r>
              <a:rPr lang="en-US" sz="1200" b="0" i="0" u="none" strike="noStrike" baseline="0" dirty="0">
                <a:solidFill>
                  <a:srgbClr val="292F33"/>
                </a:solidFill>
                <a:latin typeface="Verdana" panose="020B0604030504040204" pitchFamily="34" charset="0"/>
              </a:rPr>
              <a:t>  Then he shall take a censer full of burning coals of fire from the altar before the LORD, with his hands full of sweet incense beaten fine, and bring </a:t>
            </a:r>
            <a:r>
              <a:rPr lang="en-US" sz="1200" b="0" i="1" u="none" strike="noStrike" baseline="0" dirty="0">
                <a:solidFill>
                  <a:srgbClr val="808080"/>
                </a:solidFill>
                <a:latin typeface="Verdana" panose="020B0604030504040204" pitchFamily="34" charset="0"/>
              </a:rPr>
              <a:t>it</a:t>
            </a:r>
            <a:r>
              <a:rPr lang="en-US" sz="1200" b="0" i="0" u="none" strike="noStrike" baseline="0" dirty="0">
                <a:solidFill>
                  <a:srgbClr val="292F33"/>
                </a:solidFill>
                <a:latin typeface="Verdana" panose="020B0604030504040204" pitchFamily="34" charset="0"/>
              </a:rPr>
              <a:t> inside the veil. </a:t>
            </a:r>
          </a:p>
          <a:p>
            <a:pPr marR="0" algn="l" rtl="0"/>
            <a:r>
              <a:rPr lang="en-US" sz="1200" b="0" i="0" u="none" strike="noStrike" baseline="0" dirty="0">
                <a:solidFill>
                  <a:srgbClr val="218282"/>
                </a:solidFill>
                <a:latin typeface="Verdana" panose="020B0604030504040204" pitchFamily="34" charset="0"/>
              </a:rPr>
              <a:t>Lev 16:13</a:t>
            </a:r>
            <a:r>
              <a:rPr lang="en-US" sz="1200" b="0" i="0" u="none" strike="noStrike" baseline="0" dirty="0">
                <a:solidFill>
                  <a:srgbClr val="292F33"/>
                </a:solidFill>
                <a:latin typeface="Verdana" panose="020B0604030504040204" pitchFamily="34" charset="0"/>
              </a:rPr>
              <a:t>  And he shall put the incense on the fire before the LORD, that the cloud of incense may cover the mercy seat that </a:t>
            </a:r>
            <a:r>
              <a:rPr lang="en-US" sz="1200" b="0" i="1" u="none" strike="noStrike" baseline="0" dirty="0">
                <a:solidFill>
                  <a:srgbClr val="808080"/>
                </a:solidFill>
                <a:latin typeface="Verdana" panose="020B0604030504040204" pitchFamily="34" charset="0"/>
              </a:rPr>
              <a:t>is</a:t>
            </a:r>
            <a:r>
              <a:rPr lang="en-US" sz="1200" b="0" i="0" u="none" strike="noStrike" baseline="0" dirty="0">
                <a:solidFill>
                  <a:srgbClr val="292F33"/>
                </a:solidFill>
                <a:latin typeface="Verdana" panose="020B0604030504040204" pitchFamily="34" charset="0"/>
              </a:rPr>
              <a:t> on the Testimony, lest he die. </a:t>
            </a:r>
          </a:p>
          <a:p>
            <a:pPr marR="0" algn="l" rtl="0"/>
            <a:endParaRPr lang="en-US" sz="1200" b="0" i="0" u="none" strike="noStrike" baseline="0" dirty="0">
              <a:solidFill>
                <a:srgbClr val="292F33"/>
              </a:solidFill>
              <a:latin typeface="Verdana" panose="020B0604030504040204" pitchFamily="34" charset="0"/>
            </a:endParaRP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Aaron’s response to Moses regarding the sin of not consuming the sacrificed food portions</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2 possibilities - 	(1)  Perhaps because of his grief, he was concerned that his attitude did not allow him to partake in a way that would be pleasing to God.</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		We can understand this I think, we are instructed in 1</a:t>
            </a:r>
            <a:r>
              <a:rPr lang="en-US" sz="1200" baseline="30000" dirty="0">
                <a:solidFill>
                  <a:srgbClr val="292F33"/>
                </a:solidFill>
                <a:latin typeface="Verdana" panose="020B0604030504040204" pitchFamily="34" charset="0"/>
                <a:ea typeface="Verdana" panose="020B0604030504040204" pitchFamily="34" charset="0"/>
              </a:rPr>
              <a:t>st</a:t>
            </a:r>
            <a:r>
              <a:rPr lang="en-US" sz="1200" dirty="0">
                <a:solidFill>
                  <a:srgbClr val="292F33"/>
                </a:solidFill>
                <a:latin typeface="Verdana" panose="020B0604030504040204" pitchFamily="34" charset="0"/>
                <a:ea typeface="Verdana" panose="020B0604030504040204" pitchFamily="34" charset="0"/>
              </a:rPr>
              <a:t> Corinthians to examine ourselves before we partake of the Lord’s Supper and to get our 		attitudes right </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R="0" algn="l" rtl="0"/>
            <a:r>
              <a:rPr lang="en-US" sz="1200" dirty="0">
                <a:solidFill>
                  <a:srgbClr val="292F33"/>
                </a:solidFill>
                <a:latin typeface="Verdana" panose="020B0604030504040204" pitchFamily="34" charset="0"/>
                <a:ea typeface="Verdana" panose="020B0604030504040204" pitchFamily="34" charset="0"/>
              </a:rPr>
              <a:t>		</a:t>
            </a:r>
            <a:r>
              <a:rPr lang="en-US" sz="1200" b="0" i="0" u="none" strike="noStrike" baseline="0" dirty="0">
                <a:solidFill>
                  <a:srgbClr val="218282"/>
                </a:solidFill>
                <a:latin typeface="Verdana" panose="020B0604030504040204" pitchFamily="34" charset="0"/>
              </a:rPr>
              <a:t>1Co 11:27</a:t>
            </a:r>
            <a:r>
              <a:rPr lang="en-US" sz="1200" b="0" i="0" u="none" strike="noStrike" baseline="0" dirty="0">
                <a:solidFill>
                  <a:srgbClr val="292F33"/>
                </a:solidFill>
                <a:latin typeface="Verdana" panose="020B0604030504040204" pitchFamily="34" charset="0"/>
              </a:rPr>
              <a:t>  Therefore whoever eats this bread or drinks </a:t>
            </a:r>
            <a:r>
              <a:rPr lang="en-US" sz="1200" b="0" i="1" u="none" strike="noStrike" baseline="0" dirty="0">
                <a:solidFill>
                  <a:srgbClr val="808080"/>
                </a:solidFill>
                <a:latin typeface="Verdana" panose="020B0604030504040204" pitchFamily="34" charset="0"/>
              </a:rPr>
              <a:t>this</a:t>
            </a:r>
            <a:r>
              <a:rPr lang="en-US" sz="1200" b="0" i="0" u="none" strike="noStrike" baseline="0" dirty="0">
                <a:solidFill>
                  <a:srgbClr val="292F33"/>
                </a:solidFill>
                <a:latin typeface="Verdana" panose="020B0604030504040204" pitchFamily="34" charset="0"/>
              </a:rPr>
              <a:t> cup of the Lord in an unworthy manner will be guilty of the body and blood of the 		Lord. </a:t>
            </a:r>
          </a:p>
          <a:p>
            <a:pPr marR="0" algn="l" rtl="0"/>
            <a:r>
              <a:rPr lang="en-US" sz="1200" b="0" i="0" u="none" strike="noStrike" baseline="0" dirty="0">
                <a:solidFill>
                  <a:srgbClr val="218282"/>
                </a:solidFill>
                <a:latin typeface="Verdana" panose="020B0604030504040204" pitchFamily="34" charset="0"/>
              </a:rPr>
              <a:t>		1Co 11:28</a:t>
            </a:r>
            <a:r>
              <a:rPr lang="en-US" sz="1200" b="0" i="0" u="none" strike="noStrike" baseline="0" dirty="0">
                <a:solidFill>
                  <a:srgbClr val="292F33"/>
                </a:solidFill>
                <a:latin typeface="Verdana" panose="020B0604030504040204" pitchFamily="34" charset="0"/>
              </a:rPr>
              <a:t>  But let a man examine himself, and so let him eat of the bread and drink of the cup. </a:t>
            </a:r>
          </a:p>
          <a:p>
            <a:pPr marR="0" algn="l" rtl="0"/>
            <a:r>
              <a:rPr lang="en-US" sz="1200" b="0" i="0" u="none" strike="noStrike" baseline="0" dirty="0">
                <a:solidFill>
                  <a:srgbClr val="218282"/>
                </a:solidFill>
                <a:latin typeface="Verdana" panose="020B0604030504040204" pitchFamily="34" charset="0"/>
              </a:rPr>
              <a:t>		1Co 11:29</a:t>
            </a:r>
            <a:r>
              <a:rPr lang="en-US" sz="1200" b="0" i="0" u="none" strike="noStrike" baseline="0" dirty="0">
                <a:solidFill>
                  <a:srgbClr val="292F33"/>
                </a:solidFill>
                <a:latin typeface="Verdana" panose="020B0604030504040204" pitchFamily="34" charset="0"/>
              </a:rPr>
              <a:t>  For he who eats and drinks in an unworthy manner eats and drinks judgment to himself, not discerning the Lord's body. </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		(2)  Perhaps he thought that Nadab and Abihu’s sin from that day made it inappropriate to eat holy food on that day and his reaction is one of 		humility</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Regardless, Moses accepted the explanation and calmed down</a:t>
            </a:r>
            <a:endParaRPr lang="en-US" sz="120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7</a:t>
            </a:fld>
            <a:endParaRPr lang="en-US"/>
          </a:p>
        </p:txBody>
      </p:sp>
    </p:spTree>
    <p:extLst>
      <p:ext uri="{BB962C8B-B14F-4D97-AF65-F5344CB8AC3E}">
        <p14:creationId xmlns:p14="http://schemas.microsoft.com/office/powerpoint/2010/main" val="1929251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200" dirty="0">
                <a:solidFill>
                  <a:srgbClr val="292F33"/>
                </a:solidFill>
                <a:latin typeface="Verdana" panose="020B0604030504040204" pitchFamily="34" charset="0"/>
                <a:ea typeface="Verdana" panose="020B0604030504040204" pitchFamily="34" charset="0"/>
              </a:rPr>
              <a:t>Israel’s priests were fallible, they made mistakes, which showed the need for another high priest who was perfect and of course we know who that is.  In Hebrews chapter 5, our Lord and savior Jesus Christ is referred to  our  high priest, after the order of Melchizadek, not as a descendant of Levi but as a priest who lived a perfect and sinless life on our behalf.</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2.  Surely by now we get the idea that obedience does matter</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3.  Innovation can be dangerous</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If we get nothing else from this series on Exodus and Leviticus, please get this</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What God set before us is pure and Holy.  It is HIS word and we do not have the authority, much less the wisdom to add to </a:t>
            </a:r>
            <a:r>
              <a:rPr lang="en-US" sz="1200" dirty="0" err="1">
                <a:solidFill>
                  <a:srgbClr val="292F33"/>
                </a:solidFill>
                <a:latin typeface="Verdana" panose="020B0604030504040204" pitchFamily="34" charset="0"/>
                <a:ea typeface="Verdana" panose="020B0604030504040204" pitchFamily="34" charset="0"/>
              </a:rPr>
              <a:t>taje</a:t>
            </a:r>
            <a:r>
              <a:rPr lang="en-US" sz="1200" dirty="0">
                <a:solidFill>
                  <a:srgbClr val="292F33"/>
                </a:solidFill>
                <a:latin typeface="Verdana" panose="020B0604030504040204" pitchFamily="34" charset="0"/>
                <a:ea typeface="Verdana" panose="020B0604030504040204" pitchFamily="34" charset="0"/>
              </a:rPr>
              <a:t> away from.</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The moment we, as individuals decide to selectively obey this book we sin</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The moment we as a church, decide to selectively obey this book we are no longer the church that Jesus bought with his blood</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4. God’s worship is holy.  IF it is to God how can it not be?</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5.  Sin must be addressed.  God made it clear that HE ad sin cannot coexist in the camp</a:t>
            </a:r>
          </a:p>
        </p:txBody>
      </p:sp>
      <p:sp>
        <p:nvSpPr>
          <p:cNvPr id="4" name="Slide Number Placeholder 3"/>
          <p:cNvSpPr>
            <a:spLocks noGrp="1"/>
          </p:cNvSpPr>
          <p:nvPr>
            <p:ph type="sldNum" sz="quarter" idx="5"/>
          </p:nvPr>
        </p:nvSpPr>
        <p:spPr/>
        <p:txBody>
          <a:bodyPr/>
          <a:lstStyle/>
          <a:p>
            <a:fld id="{C5EBC563-1D06-4253-B465-09F4F20724B5}" type="slidenum">
              <a:rPr lang="en-US" smtClean="0"/>
              <a:t>8</a:t>
            </a:fld>
            <a:endParaRPr lang="en-US"/>
          </a:p>
        </p:txBody>
      </p:sp>
    </p:spTree>
    <p:extLst>
      <p:ext uri="{BB962C8B-B14F-4D97-AF65-F5344CB8AC3E}">
        <p14:creationId xmlns:p14="http://schemas.microsoft.com/office/powerpoint/2010/main" val="2954702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F2203-C2C9-4341-8614-F96FA8BC85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A398FE-6724-4FD8-9B63-061D95786C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C64A1B-71BB-4EEA-9222-361BFC72F8D1}"/>
              </a:ext>
            </a:extLst>
          </p:cNvPr>
          <p:cNvSpPr>
            <a:spLocks noGrp="1"/>
          </p:cNvSpPr>
          <p:nvPr>
            <p:ph type="dt" sz="half" idx="10"/>
          </p:nvPr>
        </p:nvSpPr>
        <p:spPr/>
        <p:txBody>
          <a:bodyPr/>
          <a:lstStyle/>
          <a:p>
            <a:fld id="{9C88B150-B0E0-4EA7-9B93-F1F5F58CA987}" type="datetimeFigureOut">
              <a:rPr lang="en-US" smtClean="0"/>
              <a:t>9/13/2022</a:t>
            </a:fld>
            <a:endParaRPr lang="en-US"/>
          </a:p>
        </p:txBody>
      </p:sp>
      <p:sp>
        <p:nvSpPr>
          <p:cNvPr id="5" name="Footer Placeholder 4">
            <a:extLst>
              <a:ext uri="{FF2B5EF4-FFF2-40B4-BE49-F238E27FC236}">
                <a16:creationId xmlns:a16="http://schemas.microsoft.com/office/drawing/2014/main" id="{687B1164-95C6-407A-8FEA-13162261F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B2DD26-A6D2-477E-ADB1-723DD68E0BBD}"/>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231282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53630-208D-4F14-8A26-BBD2AAEC23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7D6F68-5440-4195-ABF7-8F516FCC99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23F684-9558-49B9-ABAE-46A578E8AAA8}"/>
              </a:ext>
            </a:extLst>
          </p:cNvPr>
          <p:cNvSpPr>
            <a:spLocks noGrp="1"/>
          </p:cNvSpPr>
          <p:nvPr>
            <p:ph type="dt" sz="half" idx="10"/>
          </p:nvPr>
        </p:nvSpPr>
        <p:spPr/>
        <p:txBody>
          <a:bodyPr/>
          <a:lstStyle/>
          <a:p>
            <a:fld id="{9C88B150-B0E0-4EA7-9B93-F1F5F58CA987}" type="datetimeFigureOut">
              <a:rPr lang="en-US" smtClean="0"/>
              <a:t>9/13/2022</a:t>
            </a:fld>
            <a:endParaRPr lang="en-US"/>
          </a:p>
        </p:txBody>
      </p:sp>
      <p:sp>
        <p:nvSpPr>
          <p:cNvPr id="5" name="Footer Placeholder 4">
            <a:extLst>
              <a:ext uri="{FF2B5EF4-FFF2-40B4-BE49-F238E27FC236}">
                <a16:creationId xmlns:a16="http://schemas.microsoft.com/office/drawing/2014/main" id="{688D1D2A-063F-426E-B556-6CFD86CA35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FB29B9-DC76-4BB0-9271-93B58C2236A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7454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1E8312-CCC3-4765-952C-2C2E88270A0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327B8D-5E44-489E-BF70-2026EBA014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41455B-8DB3-4E8C-87B4-654008BCBC53}"/>
              </a:ext>
            </a:extLst>
          </p:cNvPr>
          <p:cNvSpPr>
            <a:spLocks noGrp="1"/>
          </p:cNvSpPr>
          <p:nvPr>
            <p:ph type="dt" sz="half" idx="10"/>
          </p:nvPr>
        </p:nvSpPr>
        <p:spPr/>
        <p:txBody>
          <a:bodyPr/>
          <a:lstStyle/>
          <a:p>
            <a:fld id="{9C88B150-B0E0-4EA7-9B93-F1F5F58CA987}" type="datetimeFigureOut">
              <a:rPr lang="en-US" smtClean="0"/>
              <a:t>9/13/2022</a:t>
            </a:fld>
            <a:endParaRPr lang="en-US"/>
          </a:p>
        </p:txBody>
      </p:sp>
      <p:sp>
        <p:nvSpPr>
          <p:cNvPr id="5" name="Footer Placeholder 4">
            <a:extLst>
              <a:ext uri="{FF2B5EF4-FFF2-40B4-BE49-F238E27FC236}">
                <a16:creationId xmlns:a16="http://schemas.microsoft.com/office/drawing/2014/main" id="{06726F24-4AE2-49AE-BFDD-4E8F0C0E7A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749367-9D04-4012-8EC5-DEC2992F040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046494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CD043-F4B1-4DE2-882A-D54E3DBCDE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EC82E5-D201-427C-95AA-6962AD15C0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3898B2-4BE9-48DC-AE6E-1991B5EB55AD}"/>
              </a:ext>
            </a:extLst>
          </p:cNvPr>
          <p:cNvSpPr>
            <a:spLocks noGrp="1"/>
          </p:cNvSpPr>
          <p:nvPr>
            <p:ph type="dt" sz="half" idx="10"/>
          </p:nvPr>
        </p:nvSpPr>
        <p:spPr/>
        <p:txBody>
          <a:bodyPr/>
          <a:lstStyle/>
          <a:p>
            <a:fld id="{9C88B150-B0E0-4EA7-9B93-F1F5F58CA987}" type="datetimeFigureOut">
              <a:rPr lang="en-US" smtClean="0"/>
              <a:t>9/13/2022</a:t>
            </a:fld>
            <a:endParaRPr lang="en-US"/>
          </a:p>
        </p:txBody>
      </p:sp>
      <p:sp>
        <p:nvSpPr>
          <p:cNvPr id="5" name="Footer Placeholder 4">
            <a:extLst>
              <a:ext uri="{FF2B5EF4-FFF2-40B4-BE49-F238E27FC236}">
                <a16:creationId xmlns:a16="http://schemas.microsoft.com/office/drawing/2014/main" id="{5AEE24BB-450D-45C0-9481-2811DEA155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C48A65-16B1-4CCF-8A0D-0612F75C2C34}"/>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5878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A7B3F-1424-4EAA-B4B5-837616001D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F35A8A-EB16-440D-A06F-7C7B8E5B61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DF7458-AC50-406F-B7EC-923388CB8B7B}"/>
              </a:ext>
            </a:extLst>
          </p:cNvPr>
          <p:cNvSpPr>
            <a:spLocks noGrp="1"/>
          </p:cNvSpPr>
          <p:nvPr>
            <p:ph type="dt" sz="half" idx="10"/>
          </p:nvPr>
        </p:nvSpPr>
        <p:spPr/>
        <p:txBody>
          <a:bodyPr/>
          <a:lstStyle/>
          <a:p>
            <a:fld id="{9C88B150-B0E0-4EA7-9B93-F1F5F58CA987}" type="datetimeFigureOut">
              <a:rPr lang="en-US" smtClean="0"/>
              <a:t>9/13/2022</a:t>
            </a:fld>
            <a:endParaRPr lang="en-US"/>
          </a:p>
        </p:txBody>
      </p:sp>
      <p:sp>
        <p:nvSpPr>
          <p:cNvPr id="5" name="Footer Placeholder 4">
            <a:extLst>
              <a:ext uri="{FF2B5EF4-FFF2-40B4-BE49-F238E27FC236}">
                <a16:creationId xmlns:a16="http://schemas.microsoft.com/office/drawing/2014/main" id="{F6964E0E-B87B-4949-83D7-5175498771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18136E-B929-405D-994A-A884838B9F5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401932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083E9-7F1C-4440-86EA-60A8A967E2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5134D3-E99E-48AB-8253-16B9FB4126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E7D220-0983-4462-BCDE-F3148185F2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3422B0-5849-44CB-AA81-5C7CA0D2876F}"/>
              </a:ext>
            </a:extLst>
          </p:cNvPr>
          <p:cNvSpPr>
            <a:spLocks noGrp="1"/>
          </p:cNvSpPr>
          <p:nvPr>
            <p:ph type="dt" sz="half" idx="10"/>
          </p:nvPr>
        </p:nvSpPr>
        <p:spPr/>
        <p:txBody>
          <a:bodyPr/>
          <a:lstStyle/>
          <a:p>
            <a:fld id="{9C88B150-B0E0-4EA7-9B93-F1F5F58CA987}" type="datetimeFigureOut">
              <a:rPr lang="en-US" smtClean="0"/>
              <a:t>9/13/2022</a:t>
            </a:fld>
            <a:endParaRPr lang="en-US"/>
          </a:p>
        </p:txBody>
      </p:sp>
      <p:sp>
        <p:nvSpPr>
          <p:cNvPr id="6" name="Footer Placeholder 5">
            <a:extLst>
              <a:ext uri="{FF2B5EF4-FFF2-40B4-BE49-F238E27FC236}">
                <a16:creationId xmlns:a16="http://schemas.microsoft.com/office/drawing/2014/main" id="{AAFCA8E0-EEAA-4869-8662-062035DFEE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CF2238-9520-44F1-90AB-B736817B8FDC}"/>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114522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ABE88-891A-4DB8-A5FB-A26BC2062A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B74CE0-82F8-4E8A-955A-86176BDAA5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4E76BA-577C-41CF-9456-8D31C26593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15DFC6-B75A-46A0-854D-60FF7E515F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2138C2-847B-41D5-B186-5C0191A6E1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8FBBD6-D417-4D65-AFFD-42911CD1CE93}"/>
              </a:ext>
            </a:extLst>
          </p:cNvPr>
          <p:cNvSpPr>
            <a:spLocks noGrp="1"/>
          </p:cNvSpPr>
          <p:nvPr>
            <p:ph type="dt" sz="half" idx="10"/>
          </p:nvPr>
        </p:nvSpPr>
        <p:spPr/>
        <p:txBody>
          <a:bodyPr/>
          <a:lstStyle/>
          <a:p>
            <a:fld id="{9C88B150-B0E0-4EA7-9B93-F1F5F58CA987}" type="datetimeFigureOut">
              <a:rPr lang="en-US" smtClean="0"/>
              <a:t>9/13/2022</a:t>
            </a:fld>
            <a:endParaRPr lang="en-US"/>
          </a:p>
        </p:txBody>
      </p:sp>
      <p:sp>
        <p:nvSpPr>
          <p:cNvPr id="8" name="Footer Placeholder 7">
            <a:extLst>
              <a:ext uri="{FF2B5EF4-FFF2-40B4-BE49-F238E27FC236}">
                <a16:creationId xmlns:a16="http://schemas.microsoft.com/office/drawing/2014/main" id="{7AFB29F7-FC0C-4645-A471-3FB92EDE38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593F24-B5E2-4ED2-A1BA-70A7DEE2ADC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25603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65F6A-33A7-4C95-839E-63FF26EAF2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21A66A-2C96-48D4-9B53-7C2EF3CB29BB}"/>
              </a:ext>
            </a:extLst>
          </p:cNvPr>
          <p:cNvSpPr>
            <a:spLocks noGrp="1"/>
          </p:cNvSpPr>
          <p:nvPr>
            <p:ph type="dt" sz="half" idx="10"/>
          </p:nvPr>
        </p:nvSpPr>
        <p:spPr/>
        <p:txBody>
          <a:bodyPr/>
          <a:lstStyle/>
          <a:p>
            <a:fld id="{9C88B150-B0E0-4EA7-9B93-F1F5F58CA987}" type="datetimeFigureOut">
              <a:rPr lang="en-US" smtClean="0"/>
              <a:t>9/13/2022</a:t>
            </a:fld>
            <a:endParaRPr lang="en-US"/>
          </a:p>
        </p:txBody>
      </p:sp>
      <p:sp>
        <p:nvSpPr>
          <p:cNvPr id="4" name="Footer Placeholder 3">
            <a:extLst>
              <a:ext uri="{FF2B5EF4-FFF2-40B4-BE49-F238E27FC236}">
                <a16:creationId xmlns:a16="http://schemas.microsoft.com/office/drawing/2014/main" id="{1214D966-31CA-4B5B-9BFD-FAF8E6FFA4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5B6F8D-FFF0-465A-B770-327AD33C84F8}"/>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3384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7893AD-F322-4C56-A968-CD7291A33188}"/>
              </a:ext>
            </a:extLst>
          </p:cNvPr>
          <p:cNvSpPr>
            <a:spLocks noGrp="1"/>
          </p:cNvSpPr>
          <p:nvPr>
            <p:ph type="dt" sz="half" idx="10"/>
          </p:nvPr>
        </p:nvSpPr>
        <p:spPr/>
        <p:txBody>
          <a:bodyPr/>
          <a:lstStyle/>
          <a:p>
            <a:fld id="{9C88B150-B0E0-4EA7-9B93-F1F5F58CA987}" type="datetimeFigureOut">
              <a:rPr lang="en-US" smtClean="0"/>
              <a:t>9/13/2022</a:t>
            </a:fld>
            <a:endParaRPr lang="en-US"/>
          </a:p>
        </p:txBody>
      </p:sp>
      <p:sp>
        <p:nvSpPr>
          <p:cNvPr id="3" name="Footer Placeholder 2">
            <a:extLst>
              <a:ext uri="{FF2B5EF4-FFF2-40B4-BE49-F238E27FC236}">
                <a16:creationId xmlns:a16="http://schemas.microsoft.com/office/drawing/2014/main" id="{27CCC3B6-CC64-48C4-8053-262AE12B58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A6F68F-C6D7-4AA4-BA99-83DEB08D95A0}"/>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346086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8D243-3D97-473A-B571-D17C04472E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4F650B-7657-49DF-844C-F3ADAC3FC6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9FBFE8-2868-45E2-96F9-B8C5002A3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595528-27CF-48D1-B168-3C2128C1314E}"/>
              </a:ext>
            </a:extLst>
          </p:cNvPr>
          <p:cNvSpPr>
            <a:spLocks noGrp="1"/>
          </p:cNvSpPr>
          <p:nvPr>
            <p:ph type="dt" sz="half" idx="10"/>
          </p:nvPr>
        </p:nvSpPr>
        <p:spPr/>
        <p:txBody>
          <a:bodyPr/>
          <a:lstStyle/>
          <a:p>
            <a:fld id="{9C88B150-B0E0-4EA7-9B93-F1F5F58CA987}" type="datetimeFigureOut">
              <a:rPr lang="en-US" smtClean="0"/>
              <a:t>9/13/2022</a:t>
            </a:fld>
            <a:endParaRPr lang="en-US"/>
          </a:p>
        </p:txBody>
      </p:sp>
      <p:sp>
        <p:nvSpPr>
          <p:cNvPr id="6" name="Footer Placeholder 5">
            <a:extLst>
              <a:ext uri="{FF2B5EF4-FFF2-40B4-BE49-F238E27FC236}">
                <a16:creationId xmlns:a16="http://schemas.microsoft.com/office/drawing/2014/main" id="{AB06E8A2-C940-45FB-92D8-05D013E703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E5FF70-B2CE-41C3-A15E-060F0F0FA9C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831497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8B39-C4FC-434D-9B6F-3D37473267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3751DB-D575-4313-82AF-E80E04A0F8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AE6045-7881-4221-87EF-9767BC7831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83DE04-F8AD-4196-85F8-39BE34F9BD1B}"/>
              </a:ext>
            </a:extLst>
          </p:cNvPr>
          <p:cNvSpPr>
            <a:spLocks noGrp="1"/>
          </p:cNvSpPr>
          <p:nvPr>
            <p:ph type="dt" sz="half" idx="10"/>
          </p:nvPr>
        </p:nvSpPr>
        <p:spPr/>
        <p:txBody>
          <a:bodyPr/>
          <a:lstStyle/>
          <a:p>
            <a:fld id="{9C88B150-B0E0-4EA7-9B93-F1F5F58CA987}" type="datetimeFigureOut">
              <a:rPr lang="en-US" smtClean="0"/>
              <a:t>9/13/2022</a:t>
            </a:fld>
            <a:endParaRPr lang="en-US"/>
          </a:p>
        </p:txBody>
      </p:sp>
      <p:sp>
        <p:nvSpPr>
          <p:cNvPr id="6" name="Footer Placeholder 5">
            <a:extLst>
              <a:ext uri="{FF2B5EF4-FFF2-40B4-BE49-F238E27FC236}">
                <a16:creationId xmlns:a16="http://schemas.microsoft.com/office/drawing/2014/main" id="{E9228328-6AD5-4DDF-8FD8-A1939A45F2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896E14-F0B0-4A8F-95BD-7049579E381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022824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8A4E4C-4751-422C-8D05-D70036C16F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AF68D3-6C67-45A7-A2B7-4AA2A47E06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09C0BB-0755-4981-8F91-E6CC424433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88B150-B0E0-4EA7-9B93-F1F5F58CA987}" type="datetimeFigureOut">
              <a:rPr lang="en-US" smtClean="0"/>
              <a:t>9/13/2022</a:t>
            </a:fld>
            <a:endParaRPr lang="en-US"/>
          </a:p>
        </p:txBody>
      </p:sp>
      <p:sp>
        <p:nvSpPr>
          <p:cNvPr id="5" name="Footer Placeholder 4">
            <a:extLst>
              <a:ext uri="{FF2B5EF4-FFF2-40B4-BE49-F238E27FC236}">
                <a16:creationId xmlns:a16="http://schemas.microsoft.com/office/drawing/2014/main" id="{89F20D6C-0D38-48F2-8D7E-100C22A04F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485BAD-4A6E-4F68-B352-D0C8E8376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38F668-D1F0-4754-85F9-8167B6D706D5}" type="slidenum">
              <a:rPr lang="en-US" smtClean="0"/>
              <a:t>‹#›</a:t>
            </a:fld>
            <a:endParaRPr lang="en-US"/>
          </a:p>
        </p:txBody>
      </p:sp>
    </p:spTree>
    <p:extLst>
      <p:ext uri="{BB962C8B-B14F-4D97-AF65-F5344CB8AC3E}">
        <p14:creationId xmlns:p14="http://schemas.microsoft.com/office/powerpoint/2010/main" val="4162814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jp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2" name="Title 1">
            <a:extLst>
              <a:ext uri="{FF2B5EF4-FFF2-40B4-BE49-F238E27FC236}">
                <a16:creationId xmlns:a16="http://schemas.microsoft.com/office/drawing/2014/main" id="{A41B52EB-5B9C-4F44-89A9-0E29BA877C1B}"/>
              </a:ext>
            </a:extLst>
          </p:cNvPr>
          <p:cNvSpPr>
            <a:spLocks noGrp="1"/>
          </p:cNvSpPr>
          <p:nvPr>
            <p:ph type="ctrTitle"/>
          </p:nvPr>
        </p:nvSpPr>
        <p:spPr>
          <a:xfrm>
            <a:off x="1524000" y="1122362"/>
            <a:ext cx="9144000" cy="2900518"/>
          </a:xfrm>
        </p:spPr>
        <p:txBody>
          <a:bodyPr>
            <a:normAutofit/>
          </a:bodyPr>
          <a:lstStyle/>
          <a:p>
            <a:r>
              <a:rPr lang="en-US" dirty="0">
                <a:latin typeface="Verdana Pro" panose="020B0604030504040204" pitchFamily="34" charset="0"/>
              </a:rPr>
              <a:t>A Survey of Exodus and Leviticus</a:t>
            </a:r>
          </a:p>
        </p:txBody>
      </p:sp>
      <p:sp>
        <p:nvSpPr>
          <p:cNvPr id="3" name="TextBox 2">
            <a:extLst>
              <a:ext uri="{FF2B5EF4-FFF2-40B4-BE49-F238E27FC236}">
                <a16:creationId xmlns:a16="http://schemas.microsoft.com/office/drawing/2014/main" id="{08ED6566-3F05-4297-B34F-400A96A782E1}"/>
              </a:ext>
            </a:extLst>
          </p:cNvPr>
          <p:cNvSpPr txBox="1"/>
          <p:nvPr/>
        </p:nvSpPr>
        <p:spPr>
          <a:xfrm>
            <a:off x="10201276" y="6224337"/>
            <a:ext cx="1196888" cy="646331"/>
          </a:xfrm>
          <a:prstGeom prst="rect">
            <a:avLst/>
          </a:prstGeom>
          <a:noFill/>
        </p:spPr>
        <p:txBody>
          <a:bodyPr wrap="square" rtlCol="0">
            <a:spAutoFit/>
          </a:bodyPr>
          <a:lstStyle/>
          <a:p>
            <a:r>
              <a:rPr lang="en-US" dirty="0">
                <a:solidFill>
                  <a:schemeClr val="bg1"/>
                </a:solidFill>
              </a:rPr>
              <a:t>22/13</a:t>
            </a:r>
          </a:p>
          <a:p>
            <a:endParaRPr lang="en-US" dirty="0">
              <a:solidFill>
                <a:schemeClr val="bg1"/>
              </a:solidFill>
            </a:endParaRPr>
          </a:p>
        </p:txBody>
      </p:sp>
      <p:sp>
        <p:nvSpPr>
          <p:cNvPr id="6" name="TextBox 5">
            <a:extLst>
              <a:ext uri="{FF2B5EF4-FFF2-40B4-BE49-F238E27FC236}">
                <a16:creationId xmlns:a16="http://schemas.microsoft.com/office/drawing/2014/main" id="{0BDACC20-58EC-46E0-8F80-90F2DB24B2E9}"/>
              </a:ext>
            </a:extLst>
          </p:cNvPr>
          <p:cNvSpPr txBox="1"/>
          <p:nvPr/>
        </p:nvSpPr>
        <p:spPr>
          <a:xfrm>
            <a:off x="3641558" y="4523443"/>
            <a:ext cx="4908884" cy="707886"/>
          </a:xfrm>
          <a:prstGeom prst="rect">
            <a:avLst/>
          </a:prstGeom>
          <a:noFill/>
        </p:spPr>
        <p:txBody>
          <a:bodyPr wrap="square" rtlCol="0">
            <a:spAutoFit/>
          </a:bodyPr>
          <a:lstStyle/>
          <a:p>
            <a:pPr algn="ctr"/>
            <a:r>
              <a:rPr lang="en-US" sz="2000" b="1" dirty="0">
                <a:solidFill>
                  <a:schemeClr val="tx1">
                    <a:lumMod val="95000"/>
                    <a:lumOff val="5000"/>
                  </a:schemeClr>
                </a:solidFill>
              </a:rPr>
              <a:t>EXODUS CHAPTERS 28, 29, 39 &amp; 40</a:t>
            </a:r>
          </a:p>
          <a:p>
            <a:pPr algn="ctr"/>
            <a:r>
              <a:rPr lang="en-US" sz="2000" b="1" dirty="0">
                <a:solidFill>
                  <a:schemeClr val="tx1">
                    <a:lumMod val="95000"/>
                    <a:lumOff val="5000"/>
                  </a:schemeClr>
                </a:solidFill>
              </a:rPr>
              <a:t>LEVITICUS CHAPTERS 1-7, 8 - 10</a:t>
            </a:r>
          </a:p>
        </p:txBody>
      </p:sp>
    </p:spTree>
    <p:extLst>
      <p:ext uri="{BB962C8B-B14F-4D97-AF65-F5344CB8AC3E}">
        <p14:creationId xmlns:p14="http://schemas.microsoft.com/office/powerpoint/2010/main" val="234886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28863" y="1457595"/>
            <a:ext cx="11534273" cy="2923877"/>
          </a:xfrm>
          <a:prstGeom prst="rect">
            <a:avLst/>
          </a:prstGeom>
          <a:noFill/>
        </p:spPr>
        <p:txBody>
          <a:bodyPr wrap="square" rtlCol="0">
            <a:spAutoFit/>
          </a:bodyPr>
          <a:lstStyle/>
          <a:p>
            <a:pPr algn="ctr"/>
            <a:r>
              <a:rPr lang="en-US" sz="3200" b="1" dirty="0">
                <a:solidFill>
                  <a:srgbClr val="7030A0"/>
                </a:solidFill>
                <a:latin typeface="Verdana" panose="020B0604030504040204" pitchFamily="34" charset="0"/>
                <a:ea typeface="Verdana" panose="020B0604030504040204" pitchFamily="34" charset="0"/>
              </a:rPr>
              <a:t>Leviticus 11:45</a:t>
            </a:r>
          </a:p>
          <a:p>
            <a:pPr algn="ctr"/>
            <a:endParaRPr lang="en-US" sz="2800" b="1" dirty="0">
              <a:solidFill>
                <a:srgbClr val="7030A0"/>
              </a:solidFill>
              <a:latin typeface="Verdana" panose="020B0604030504040204" pitchFamily="34" charset="0"/>
              <a:ea typeface="Verdana" panose="020B0604030504040204" pitchFamily="34" charset="0"/>
            </a:endParaRPr>
          </a:p>
          <a:p>
            <a:pPr algn="ctr"/>
            <a:endParaRPr lang="en-US" sz="2800" b="1" dirty="0">
              <a:solidFill>
                <a:srgbClr val="7030A0"/>
              </a:solidFill>
              <a:latin typeface="Verdana" panose="020B0604030504040204" pitchFamily="34" charset="0"/>
              <a:ea typeface="Verdana" panose="020B0604030504040204" pitchFamily="34" charset="0"/>
            </a:endParaRPr>
          </a:p>
          <a:p>
            <a:pPr algn="ctr"/>
            <a:r>
              <a:rPr lang="en-US" dirty="0">
                <a:solidFill>
                  <a:srgbClr val="7030A0"/>
                </a:solidFill>
              </a:rPr>
              <a:t> </a:t>
            </a:r>
            <a:r>
              <a:rPr lang="en-US" sz="3200" b="1" i="1" dirty="0">
                <a:solidFill>
                  <a:srgbClr val="7030A0"/>
                </a:solidFill>
                <a:latin typeface="Verdana" panose="020B0604030504040204" pitchFamily="34" charset="0"/>
                <a:ea typeface="Verdana" panose="020B0604030504040204" pitchFamily="34" charset="0"/>
              </a:rPr>
              <a:t>For I am the LORD who brings you up out of the land of Egypt, to be your God. You shall therefore be holy, for I am holy. </a:t>
            </a:r>
          </a:p>
        </p:txBody>
      </p:sp>
    </p:spTree>
    <p:extLst>
      <p:ext uri="{BB962C8B-B14F-4D97-AF65-F5344CB8AC3E}">
        <p14:creationId xmlns:p14="http://schemas.microsoft.com/office/powerpoint/2010/main" val="343345732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28863" y="320456"/>
            <a:ext cx="11534273" cy="6063198"/>
          </a:xfrm>
          <a:prstGeom prst="rect">
            <a:avLst/>
          </a:prstGeom>
          <a:noFill/>
        </p:spPr>
        <p:txBody>
          <a:bodyPr wrap="square" rtlCol="0">
            <a:spAutoFit/>
          </a:bodyPr>
          <a:lstStyle/>
          <a:p>
            <a:pPr algn="ctr"/>
            <a:r>
              <a:rPr lang="en-US" sz="2800" b="1" dirty="0">
                <a:solidFill>
                  <a:schemeClr val="bg1">
                    <a:lumMod val="95000"/>
                    <a:lumOff val="5000"/>
                  </a:schemeClr>
                </a:solidFill>
                <a:latin typeface="Verdana" panose="020B0604030504040204" pitchFamily="34" charset="0"/>
                <a:ea typeface="Verdana" panose="020B0604030504040204" pitchFamily="34" charset="0"/>
              </a:rPr>
              <a:t>The Priests</a:t>
            </a:r>
          </a:p>
          <a:p>
            <a:pPr algn="ctr"/>
            <a:endParaRPr lang="en-US" sz="2400" dirty="0">
              <a:solidFill>
                <a:schemeClr val="bg1">
                  <a:lumMod val="95000"/>
                  <a:lumOff val="5000"/>
                </a:schemeClr>
              </a:solidFill>
              <a:latin typeface="Verdana" panose="020B0604030504040204" pitchFamily="34" charset="0"/>
              <a:ea typeface="Verdana" panose="020B0604030504040204" pitchFamily="34" charset="0"/>
            </a:endParaRPr>
          </a:p>
          <a:p>
            <a:r>
              <a:rPr lang="en-US" sz="2400" dirty="0">
                <a:solidFill>
                  <a:schemeClr val="bg1">
                    <a:lumMod val="95000"/>
                    <a:lumOff val="5000"/>
                  </a:schemeClr>
                </a:solidFill>
                <a:latin typeface="Verdana" panose="020B0604030504040204" pitchFamily="34" charset="0"/>
                <a:ea typeface="Verdana" panose="020B0604030504040204" pitchFamily="34" charset="0"/>
              </a:rPr>
              <a:t>Exodus 28:1-4		Aaron, Nadab, Abihu, Eleazar &amp; </a:t>
            </a:r>
            <a:r>
              <a:rPr lang="en-US" sz="2400" dirty="0" err="1">
                <a:solidFill>
                  <a:schemeClr val="bg1">
                    <a:lumMod val="95000"/>
                    <a:lumOff val="5000"/>
                  </a:schemeClr>
                </a:solidFill>
                <a:latin typeface="Verdana" panose="020B0604030504040204" pitchFamily="34" charset="0"/>
                <a:ea typeface="Verdana" panose="020B0604030504040204" pitchFamily="34" charset="0"/>
              </a:rPr>
              <a:t>Ithamar</a:t>
            </a:r>
            <a:endParaRPr lang="en-US" sz="2400" dirty="0">
              <a:solidFill>
                <a:schemeClr val="bg1">
                  <a:lumMod val="95000"/>
                  <a:lumOff val="5000"/>
                </a:schemeClr>
              </a:solidFill>
              <a:latin typeface="Verdana" panose="020B0604030504040204" pitchFamily="34" charset="0"/>
              <a:ea typeface="Verdana" panose="020B0604030504040204" pitchFamily="34" charset="0"/>
            </a:endParaRPr>
          </a:p>
          <a:p>
            <a:r>
              <a:rPr lang="en-US" sz="2400" dirty="0">
                <a:solidFill>
                  <a:schemeClr val="bg1">
                    <a:lumMod val="95000"/>
                    <a:lumOff val="5000"/>
                  </a:schemeClr>
                </a:solidFill>
                <a:latin typeface="Verdana" panose="020B0604030504040204" pitchFamily="34" charset="0"/>
                <a:ea typeface="Verdana" panose="020B0604030504040204" pitchFamily="34" charset="0"/>
              </a:rPr>
              <a:t>Exodus 28:5-39		The Ephod, Engraved Onyx Stones, The 						Breastplate, Precious and Semi-precious Stones, 				The </a:t>
            </a:r>
            <a:r>
              <a:rPr lang="en-US" sz="2400" dirty="0" err="1">
                <a:solidFill>
                  <a:schemeClr val="bg1">
                    <a:lumMod val="95000"/>
                    <a:lumOff val="5000"/>
                  </a:schemeClr>
                </a:solidFill>
                <a:latin typeface="Verdana" panose="020B0604030504040204" pitchFamily="34" charset="0"/>
                <a:ea typeface="Verdana" panose="020B0604030504040204" pitchFamily="34" charset="0"/>
              </a:rPr>
              <a:t>Urim</a:t>
            </a:r>
            <a:r>
              <a:rPr lang="en-US" sz="2400" dirty="0">
                <a:solidFill>
                  <a:schemeClr val="bg1">
                    <a:lumMod val="95000"/>
                    <a:lumOff val="5000"/>
                  </a:schemeClr>
                </a:solidFill>
                <a:latin typeface="Verdana" panose="020B0604030504040204" pitchFamily="34" charset="0"/>
                <a:ea typeface="Verdana" panose="020B0604030504040204" pitchFamily="34" charset="0"/>
              </a:rPr>
              <a:t> &amp; Thummim, The Tunic, The Turban, 					The Sash</a:t>
            </a:r>
          </a:p>
          <a:p>
            <a:endParaRPr lang="en-US" sz="2400" dirty="0">
              <a:solidFill>
                <a:schemeClr val="bg1">
                  <a:lumMod val="95000"/>
                  <a:lumOff val="5000"/>
                </a:schemeClr>
              </a:solidFill>
              <a:latin typeface="Verdana" panose="020B0604030504040204" pitchFamily="34" charset="0"/>
              <a:ea typeface="Verdana" panose="020B0604030504040204" pitchFamily="34" charset="0"/>
            </a:endParaRPr>
          </a:p>
          <a:p>
            <a:pPr algn="ctr"/>
            <a:endParaRPr lang="en-US" sz="2400" dirty="0">
              <a:solidFill>
                <a:schemeClr val="bg1">
                  <a:lumMod val="95000"/>
                  <a:lumOff val="5000"/>
                </a:schemeClr>
              </a:solidFill>
              <a:latin typeface="Verdana" panose="020B0604030504040204" pitchFamily="34" charset="0"/>
              <a:ea typeface="Verdana" panose="020B0604030504040204" pitchFamily="34" charset="0"/>
            </a:endParaRPr>
          </a:p>
          <a:p>
            <a:endParaRPr lang="en-US" sz="2400" dirty="0">
              <a:solidFill>
                <a:schemeClr val="bg1">
                  <a:lumMod val="95000"/>
                  <a:lumOff val="5000"/>
                </a:schemeClr>
              </a:solidFill>
              <a:latin typeface="Verdana" panose="020B0604030504040204" pitchFamily="34" charset="0"/>
              <a:ea typeface="Verdana" panose="020B0604030504040204" pitchFamily="34" charset="0"/>
            </a:endParaRPr>
          </a:p>
          <a:p>
            <a:r>
              <a:rPr lang="en-US" sz="2400" dirty="0">
                <a:solidFill>
                  <a:schemeClr val="bg1">
                    <a:lumMod val="95000"/>
                    <a:lumOff val="5000"/>
                  </a:schemeClr>
                </a:solidFill>
                <a:latin typeface="Verdana" panose="020B0604030504040204" pitchFamily="34" charset="0"/>
                <a:ea typeface="Verdana" panose="020B0604030504040204" pitchFamily="34" charset="0"/>
              </a:rPr>
              <a:t>Exodus 28:41		Anointed, Consecrated &amp; Sanctified</a:t>
            </a:r>
          </a:p>
          <a:p>
            <a:r>
              <a:rPr lang="en-US" sz="2400" dirty="0">
                <a:solidFill>
                  <a:schemeClr val="bg1">
                    <a:lumMod val="95000"/>
                    <a:lumOff val="5000"/>
                  </a:schemeClr>
                </a:solidFill>
                <a:latin typeface="Verdana" panose="020B0604030504040204" pitchFamily="34" charset="0"/>
                <a:ea typeface="Verdana" panose="020B0604030504040204" pitchFamily="34" charset="0"/>
              </a:rPr>
              <a:t>Exodus 29 &amp;</a:t>
            </a:r>
          </a:p>
          <a:p>
            <a:r>
              <a:rPr lang="en-US" sz="2400" dirty="0">
                <a:solidFill>
                  <a:schemeClr val="bg1">
                    <a:lumMod val="95000"/>
                    <a:lumOff val="5000"/>
                  </a:schemeClr>
                </a:solidFill>
                <a:latin typeface="Verdana" panose="020B0604030504040204" pitchFamily="34" charset="0"/>
                <a:ea typeface="Verdana" panose="020B0604030504040204" pitchFamily="34" charset="0"/>
              </a:rPr>
              <a:t>Leviticus 8			A sin offering, a burnt offering and a consecration 				offering for Aaron &amp; his sons</a:t>
            </a:r>
          </a:p>
          <a:p>
            <a:r>
              <a:rPr lang="en-US" sz="2400" dirty="0">
                <a:solidFill>
                  <a:schemeClr val="bg1">
                    <a:lumMod val="95000"/>
                    <a:lumOff val="5000"/>
                  </a:schemeClr>
                </a:solidFill>
                <a:latin typeface="Verdana" panose="020B0604030504040204" pitchFamily="34" charset="0"/>
                <a:ea typeface="Verdana" panose="020B0604030504040204" pitchFamily="34" charset="0"/>
              </a:rPr>
              <a:t>				7 days of consecration (Aaron &amp; sons could not 				leave the tabernacle</a:t>
            </a:r>
          </a:p>
        </p:txBody>
      </p:sp>
    </p:spTree>
    <p:extLst>
      <p:ext uri="{BB962C8B-B14F-4D97-AF65-F5344CB8AC3E}">
        <p14:creationId xmlns:p14="http://schemas.microsoft.com/office/powerpoint/2010/main" val="8878833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28863" y="1463456"/>
            <a:ext cx="11534273" cy="3108543"/>
          </a:xfrm>
          <a:prstGeom prst="rect">
            <a:avLst/>
          </a:prstGeom>
          <a:noFill/>
        </p:spPr>
        <p:txBody>
          <a:bodyPr wrap="square" rtlCol="0">
            <a:spAutoFit/>
          </a:bodyPr>
          <a:lstStyle/>
          <a:p>
            <a:pPr algn="ctr"/>
            <a:r>
              <a:rPr lang="en-US" sz="2800" b="1" dirty="0">
                <a:latin typeface="Verdana" panose="020B0604030504040204" pitchFamily="34" charset="0"/>
                <a:ea typeface="Verdana" panose="020B0604030504040204" pitchFamily="34" charset="0"/>
              </a:rPr>
              <a:t>The Priests</a:t>
            </a:r>
          </a:p>
          <a:p>
            <a:pPr algn="ctr"/>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Leviticus 9:1-22		After consecration, 8</a:t>
            </a:r>
            <a:r>
              <a:rPr lang="en-US" sz="2400" baseline="30000" dirty="0">
                <a:latin typeface="Verdana" panose="020B0604030504040204" pitchFamily="34" charset="0"/>
                <a:ea typeface="Verdana" panose="020B0604030504040204" pitchFamily="34" charset="0"/>
              </a:rPr>
              <a:t>th</a:t>
            </a:r>
            <a:r>
              <a:rPr lang="en-US" sz="2400" dirty="0">
                <a:latin typeface="Verdana" panose="020B0604030504040204" pitchFamily="34" charset="0"/>
                <a:ea typeface="Verdana" panose="020B0604030504040204" pitchFamily="34" charset="0"/>
              </a:rPr>
              <a:t> day, a sin offering, a burnt 				offering, a grain offering and a peace offering on 				behalf of Aaron, Aaron’s sons and the Israelite 					people</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Leviticus 9:23(b)- 24	Fire from heaven consumes the burnt offering</a:t>
            </a:r>
          </a:p>
        </p:txBody>
      </p:sp>
    </p:spTree>
    <p:extLst>
      <p:ext uri="{BB962C8B-B14F-4D97-AF65-F5344CB8AC3E}">
        <p14:creationId xmlns:p14="http://schemas.microsoft.com/office/powerpoint/2010/main" val="262569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pic>
        <p:nvPicPr>
          <p:cNvPr id="3" name="Picture 2" descr="Diagram&#10;&#10;Description automatically generated">
            <a:extLst>
              <a:ext uri="{FF2B5EF4-FFF2-40B4-BE49-F238E27FC236}">
                <a16:creationId xmlns:a16="http://schemas.microsoft.com/office/drawing/2014/main" id="{4703DD12-3A07-FE5E-5593-A6CDA674F22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33750" y="152400"/>
            <a:ext cx="5619750" cy="6553200"/>
          </a:xfrm>
          <a:prstGeom prst="rect">
            <a:avLst/>
          </a:prstGeom>
        </p:spPr>
      </p:pic>
      <p:sp>
        <p:nvSpPr>
          <p:cNvPr id="2" name="TextBox 1">
            <a:extLst>
              <a:ext uri="{FF2B5EF4-FFF2-40B4-BE49-F238E27FC236}">
                <a16:creationId xmlns:a16="http://schemas.microsoft.com/office/drawing/2014/main" id="{96B6D3C2-F0CC-3DE0-CB36-9497BEC9E880}"/>
              </a:ext>
            </a:extLst>
          </p:cNvPr>
          <p:cNvSpPr txBox="1"/>
          <p:nvPr/>
        </p:nvSpPr>
        <p:spPr>
          <a:xfrm>
            <a:off x="114300" y="152399"/>
            <a:ext cx="3238500" cy="4154984"/>
          </a:xfrm>
          <a:prstGeom prst="rect">
            <a:avLst/>
          </a:prstGeom>
          <a:noFill/>
        </p:spPr>
        <p:txBody>
          <a:bodyPr wrap="square" rtlCol="0">
            <a:spAutoFit/>
          </a:bodyPr>
          <a:lstStyle/>
          <a:p>
            <a:pPr algn="ctr"/>
            <a:r>
              <a:rPr lang="en-US" sz="3200" b="1" dirty="0">
                <a:solidFill>
                  <a:schemeClr val="bg1"/>
                </a:solidFill>
                <a:latin typeface="Verdana" panose="020B0604030504040204" pitchFamily="34" charset="0"/>
                <a:ea typeface="Verdana" panose="020B0604030504040204" pitchFamily="34" charset="0"/>
              </a:rPr>
              <a:t>The</a:t>
            </a:r>
          </a:p>
          <a:p>
            <a:pPr algn="ctr"/>
            <a:r>
              <a:rPr lang="en-US" sz="3200" b="1" dirty="0">
                <a:solidFill>
                  <a:schemeClr val="bg1"/>
                </a:solidFill>
                <a:latin typeface="Verdana" panose="020B0604030504040204" pitchFamily="34" charset="0"/>
                <a:ea typeface="Verdana" panose="020B0604030504040204" pitchFamily="34" charset="0"/>
              </a:rPr>
              <a:t>Priest Represented </a:t>
            </a:r>
          </a:p>
          <a:p>
            <a:pPr algn="ctr"/>
            <a:r>
              <a:rPr lang="en-US" sz="3200" b="1" dirty="0">
                <a:solidFill>
                  <a:schemeClr val="bg1"/>
                </a:solidFill>
                <a:latin typeface="Verdana" panose="020B0604030504040204" pitchFamily="34" charset="0"/>
                <a:ea typeface="Verdana" panose="020B0604030504040204" pitchFamily="34" charset="0"/>
              </a:rPr>
              <a:t>Man </a:t>
            </a:r>
          </a:p>
          <a:p>
            <a:pPr algn="ctr"/>
            <a:r>
              <a:rPr lang="en-US" sz="3200" b="1" dirty="0">
                <a:solidFill>
                  <a:schemeClr val="bg1"/>
                </a:solidFill>
                <a:latin typeface="Verdana" panose="020B0604030504040204" pitchFamily="34" charset="0"/>
                <a:ea typeface="Verdana" panose="020B0604030504040204" pitchFamily="34" charset="0"/>
              </a:rPr>
              <a:t>to God</a:t>
            </a:r>
          </a:p>
          <a:p>
            <a:pPr algn="ctr"/>
            <a:endParaRPr lang="en-US" sz="3200" b="1" dirty="0">
              <a:solidFill>
                <a:schemeClr val="bg1"/>
              </a:solidFill>
              <a:latin typeface="Verdana" panose="020B0604030504040204" pitchFamily="34" charset="0"/>
              <a:ea typeface="Verdana" panose="020B0604030504040204" pitchFamily="34" charset="0"/>
            </a:endParaRPr>
          </a:p>
          <a:p>
            <a:pPr algn="ctr"/>
            <a:r>
              <a:rPr lang="en-US" sz="2400" b="1" dirty="0">
                <a:solidFill>
                  <a:schemeClr val="bg1"/>
                </a:solidFill>
                <a:latin typeface="Verdana" panose="020B0604030504040204" pitchFamily="34" charset="0"/>
                <a:ea typeface="Verdana" panose="020B0604030504040204" pitchFamily="34" charset="0"/>
              </a:rPr>
              <a:t>Hebrews 8:1</a:t>
            </a:r>
          </a:p>
          <a:p>
            <a:pPr algn="ctr"/>
            <a:r>
              <a:rPr lang="en-US" sz="2400" b="1" dirty="0">
                <a:solidFill>
                  <a:schemeClr val="bg1"/>
                </a:solidFill>
                <a:latin typeface="Verdana" panose="020B0604030504040204" pitchFamily="34" charset="0"/>
                <a:ea typeface="Verdana" panose="020B0604030504040204" pitchFamily="34" charset="0"/>
              </a:rPr>
              <a:t>1</a:t>
            </a:r>
            <a:r>
              <a:rPr lang="en-US" sz="2400" b="1" baseline="30000" dirty="0">
                <a:solidFill>
                  <a:schemeClr val="bg1"/>
                </a:solidFill>
                <a:latin typeface="Verdana" panose="020B0604030504040204" pitchFamily="34" charset="0"/>
                <a:ea typeface="Verdana" panose="020B0604030504040204" pitchFamily="34" charset="0"/>
              </a:rPr>
              <a:t>st</a:t>
            </a:r>
            <a:r>
              <a:rPr lang="en-US" sz="2400" b="1" dirty="0">
                <a:solidFill>
                  <a:schemeClr val="bg1"/>
                </a:solidFill>
                <a:latin typeface="Verdana" panose="020B0604030504040204" pitchFamily="34" charset="0"/>
                <a:ea typeface="Verdana" panose="020B0604030504040204" pitchFamily="34" charset="0"/>
              </a:rPr>
              <a:t> Timothy 2:5</a:t>
            </a:r>
          </a:p>
          <a:p>
            <a:pPr algn="ctr"/>
            <a:r>
              <a:rPr lang="en-US" sz="2400" b="1" dirty="0">
                <a:solidFill>
                  <a:schemeClr val="bg1"/>
                </a:solidFill>
                <a:latin typeface="Verdana" panose="020B0604030504040204" pitchFamily="34" charset="0"/>
                <a:ea typeface="Verdana" panose="020B0604030504040204" pitchFamily="34" charset="0"/>
              </a:rPr>
              <a:t>1</a:t>
            </a:r>
            <a:r>
              <a:rPr lang="en-US" sz="2400" b="1" baseline="30000" dirty="0">
                <a:solidFill>
                  <a:schemeClr val="bg1"/>
                </a:solidFill>
                <a:latin typeface="Verdana" panose="020B0604030504040204" pitchFamily="34" charset="0"/>
                <a:ea typeface="Verdana" panose="020B0604030504040204" pitchFamily="34" charset="0"/>
              </a:rPr>
              <a:t>st</a:t>
            </a:r>
            <a:r>
              <a:rPr lang="en-US" sz="2400" b="1" dirty="0">
                <a:solidFill>
                  <a:schemeClr val="bg1"/>
                </a:solidFill>
                <a:latin typeface="Verdana" panose="020B0604030504040204" pitchFamily="34" charset="0"/>
                <a:ea typeface="Verdana" panose="020B0604030504040204" pitchFamily="34" charset="0"/>
              </a:rPr>
              <a:t> John 2:1</a:t>
            </a:r>
          </a:p>
        </p:txBody>
      </p:sp>
      <p:sp>
        <p:nvSpPr>
          <p:cNvPr id="7" name="TextBox 6">
            <a:extLst>
              <a:ext uri="{FF2B5EF4-FFF2-40B4-BE49-F238E27FC236}">
                <a16:creationId xmlns:a16="http://schemas.microsoft.com/office/drawing/2014/main" id="{4ADE7974-2AA7-39CC-E0C8-F62DB92F2B59}"/>
              </a:ext>
            </a:extLst>
          </p:cNvPr>
          <p:cNvSpPr txBox="1"/>
          <p:nvPr/>
        </p:nvSpPr>
        <p:spPr>
          <a:xfrm>
            <a:off x="8986818" y="152399"/>
            <a:ext cx="3238500" cy="4154984"/>
          </a:xfrm>
          <a:prstGeom prst="rect">
            <a:avLst/>
          </a:prstGeom>
          <a:noFill/>
        </p:spPr>
        <p:txBody>
          <a:bodyPr wrap="square" rtlCol="0">
            <a:spAutoFit/>
          </a:bodyPr>
          <a:lstStyle/>
          <a:p>
            <a:pPr algn="ctr"/>
            <a:r>
              <a:rPr lang="en-US" sz="3200" b="1" dirty="0">
                <a:solidFill>
                  <a:schemeClr val="bg1"/>
                </a:solidFill>
                <a:latin typeface="Verdana" panose="020B0604030504040204" pitchFamily="34" charset="0"/>
                <a:ea typeface="Verdana" panose="020B0604030504040204" pitchFamily="34" charset="0"/>
              </a:rPr>
              <a:t>The</a:t>
            </a:r>
          </a:p>
          <a:p>
            <a:pPr algn="ctr"/>
            <a:r>
              <a:rPr lang="en-US" sz="3200" b="1" dirty="0">
                <a:solidFill>
                  <a:schemeClr val="bg1"/>
                </a:solidFill>
                <a:latin typeface="Verdana" panose="020B0604030504040204" pitchFamily="34" charset="0"/>
                <a:ea typeface="Verdana" panose="020B0604030504040204" pitchFamily="34" charset="0"/>
              </a:rPr>
              <a:t>Priest Represented </a:t>
            </a:r>
          </a:p>
          <a:p>
            <a:pPr algn="ctr"/>
            <a:r>
              <a:rPr lang="en-US" sz="3200" b="1" dirty="0">
                <a:solidFill>
                  <a:schemeClr val="bg1"/>
                </a:solidFill>
                <a:latin typeface="Verdana" panose="020B0604030504040204" pitchFamily="34" charset="0"/>
                <a:ea typeface="Verdana" panose="020B0604030504040204" pitchFamily="34" charset="0"/>
              </a:rPr>
              <a:t>God </a:t>
            </a:r>
          </a:p>
          <a:p>
            <a:pPr algn="ctr"/>
            <a:r>
              <a:rPr lang="en-US" sz="3200" b="1" dirty="0">
                <a:solidFill>
                  <a:schemeClr val="bg1"/>
                </a:solidFill>
                <a:latin typeface="Verdana" panose="020B0604030504040204" pitchFamily="34" charset="0"/>
                <a:ea typeface="Verdana" panose="020B0604030504040204" pitchFamily="34" charset="0"/>
              </a:rPr>
              <a:t>to Man</a:t>
            </a:r>
          </a:p>
          <a:p>
            <a:pPr algn="ctr"/>
            <a:endParaRPr lang="en-US" sz="3200" b="1" dirty="0">
              <a:solidFill>
                <a:schemeClr val="bg1"/>
              </a:solidFill>
              <a:latin typeface="Verdana" panose="020B0604030504040204" pitchFamily="34" charset="0"/>
              <a:ea typeface="Verdana" panose="020B0604030504040204" pitchFamily="34" charset="0"/>
            </a:endParaRPr>
          </a:p>
          <a:p>
            <a:pPr algn="ctr"/>
            <a:r>
              <a:rPr lang="en-US" sz="2400" b="1" dirty="0">
                <a:solidFill>
                  <a:schemeClr val="bg1"/>
                </a:solidFill>
                <a:latin typeface="Verdana" panose="020B0604030504040204" pitchFamily="34" charset="0"/>
                <a:ea typeface="Verdana" panose="020B0604030504040204" pitchFamily="34" charset="0"/>
              </a:rPr>
              <a:t>John 14:6-9</a:t>
            </a:r>
          </a:p>
          <a:p>
            <a:pPr algn="ctr"/>
            <a:r>
              <a:rPr lang="en-US" sz="2400" b="1" dirty="0">
                <a:solidFill>
                  <a:schemeClr val="bg1"/>
                </a:solidFill>
                <a:latin typeface="Verdana" panose="020B0604030504040204" pitchFamily="34" charset="0"/>
                <a:ea typeface="Verdana" panose="020B0604030504040204" pitchFamily="34" charset="0"/>
              </a:rPr>
              <a:t>1</a:t>
            </a:r>
            <a:r>
              <a:rPr lang="en-US" sz="2400" b="1" baseline="30000" dirty="0">
                <a:solidFill>
                  <a:schemeClr val="bg1"/>
                </a:solidFill>
                <a:latin typeface="Verdana" panose="020B0604030504040204" pitchFamily="34" charset="0"/>
                <a:ea typeface="Verdana" panose="020B0604030504040204" pitchFamily="34" charset="0"/>
              </a:rPr>
              <a:t>st</a:t>
            </a:r>
            <a:r>
              <a:rPr lang="en-US" sz="2400" b="1" dirty="0">
                <a:solidFill>
                  <a:schemeClr val="bg1"/>
                </a:solidFill>
                <a:latin typeface="Verdana" panose="020B0604030504040204" pitchFamily="34" charset="0"/>
                <a:ea typeface="Verdana" panose="020B0604030504040204" pitchFamily="34" charset="0"/>
              </a:rPr>
              <a:t> Peter 2:4-5, 9-10</a:t>
            </a:r>
          </a:p>
        </p:txBody>
      </p:sp>
    </p:spTree>
    <p:extLst>
      <p:ext uri="{BB962C8B-B14F-4D97-AF65-F5344CB8AC3E}">
        <p14:creationId xmlns:p14="http://schemas.microsoft.com/office/powerpoint/2010/main" val="406114926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Vertical)">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28863" y="3429000"/>
            <a:ext cx="11534273" cy="3108543"/>
          </a:xfrm>
          <a:prstGeom prst="rect">
            <a:avLst/>
          </a:prstGeom>
          <a:noFill/>
        </p:spPr>
        <p:txBody>
          <a:bodyPr wrap="square" rtlCol="0">
            <a:spAutoFit/>
          </a:bodyPr>
          <a:lstStyle/>
          <a:p>
            <a:pPr algn="ctr"/>
            <a:r>
              <a:rPr lang="en-US" sz="2800" b="1" dirty="0">
                <a:latin typeface="Verdana" panose="020B0604030504040204" pitchFamily="34" charset="0"/>
                <a:ea typeface="Verdana" panose="020B0604030504040204" pitchFamily="34" charset="0"/>
              </a:rPr>
              <a:t>Nadab and Abihu</a:t>
            </a:r>
          </a:p>
          <a:p>
            <a:pPr algn="ctr"/>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Leviticus 10:1		Profane Fire</a:t>
            </a:r>
          </a:p>
          <a:p>
            <a:r>
              <a:rPr lang="en-US" sz="2400" dirty="0">
                <a:latin typeface="Verdana" panose="020B0604030504040204" pitchFamily="34" charset="0"/>
                <a:ea typeface="Verdana" panose="020B0604030504040204" pitchFamily="34" charset="0"/>
              </a:rPr>
              <a:t>Leviticus 10:2		Punishment was immediate</a:t>
            </a:r>
          </a:p>
          <a:p>
            <a:r>
              <a:rPr lang="en-US" sz="2400" dirty="0">
                <a:latin typeface="Verdana" panose="020B0604030504040204" pitchFamily="34" charset="0"/>
                <a:ea typeface="Verdana" panose="020B0604030504040204" pitchFamily="34" charset="0"/>
              </a:rPr>
              <a:t>Leviticus 10:3-7		Moses instructs Aaron to keep his station and his 				peace</a:t>
            </a:r>
          </a:p>
          <a:p>
            <a:r>
              <a:rPr lang="en-US" sz="2400" dirty="0">
                <a:latin typeface="Verdana" panose="020B0604030504040204" pitchFamily="34" charset="0"/>
                <a:ea typeface="Verdana" panose="020B0604030504040204" pitchFamily="34" charset="0"/>
              </a:rPr>
              <a:t>Leviticus 10:8		More Tabernacle Rules</a:t>
            </a:r>
          </a:p>
          <a:p>
            <a:r>
              <a:rPr lang="en-US" sz="2400" dirty="0">
                <a:latin typeface="Verdana" panose="020B0604030504040204" pitchFamily="34" charset="0"/>
                <a:ea typeface="Verdana" panose="020B0604030504040204" pitchFamily="34" charset="0"/>
              </a:rPr>
              <a:t>Leviticus 10:19-20	Aaron and Moses sort </a:t>
            </a:r>
            <a:r>
              <a:rPr lang="en-US" sz="2400">
                <a:latin typeface="Verdana" panose="020B0604030504040204" pitchFamily="34" charset="0"/>
                <a:ea typeface="Verdana" panose="020B0604030504040204" pitchFamily="34" charset="0"/>
              </a:rPr>
              <a:t>things out</a:t>
            </a:r>
            <a:endParaRPr lang="en-US" sz="2400" dirty="0">
              <a:latin typeface="Verdana" panose="020B0604030504040204" pitchFamily="34" charset="0"/>
              <a:ea typeface="Verdana" panose="020B0604030504040204" pitchFamily="34" charset="0"/>
            </a:endParaRPr>
          </a:p>
        </p:txBody>
      </p:sp>
      <p:sp>
        <p:nvSpPr>
          <p:cNvPr id="3" name="TextBox 2">
            <a:extLst>
              <a:ext uri="{FF2B5EF4-FFF2-40B4-BE49-F238E27FC236}">
                <a16:creationId xmlns:a16="http://schemas.microsoft.com/office/drawing/2014/main" id="{0C4A5368-5B58-911B-63A6-C2E863FD5226}"/>
              </a:ext>
            </a:extLst>
          </p:cNvPr>
          <p:cNvSpPr txBox="1"/>
          <p:nvPr/>
        </p:nvSpPr>
        <p:spPr>
          <a:xfrm>
            <a:off x="328863" y="1129725"/>
            <a:ext cx="10986837" cy="1169551"/>
          </a:xfrm>
          <a:prstGeom prst="rect">
            <a:avLst/>
          </a:prstGeom>
          <a:noFill/>
        </p:spPr>
        <p:txBody>
          <a:bodyPr wrap="square" rtlCol="0">
            <a:spAutoFit/>
          </a:bodyPr>
          <a:lstStyle/>
          <a:p>
            <a:pPr algn="ctr"/>
            <a:r>
              <a:rPr lang="en-US" sz="2800" b="1" dirty="0">
                <a:latin typeface="Verdana" panose="020B0604030504040204" pitchFamily="34" charset="0"/>
                <a:ea typeface="Verdana" panose="020B0604030504040204" pitchFamily="34" charset="0"/>
              </a:rPr>
              <a:t>Blaspheming God</a:t>
            </a:r>
          </a:p>
          <a:p>
            <a:endParaRPr lang="en-US" dirty="0"/>
          </a:p>
          <a:p>
            <a:r>
              <a:rPr lang="en-US" sz="2400" dirty="0">
                <a:latin typeface="Verdana" panose="020B0604030504040204" pitchFamily="34" charset="0"/>
                <a:ea typeface="Verdana" panose="020B0604030504040204" pitchFamily="34" charset="0"/>
              </a:rPr>
              <a:t>Leviticus 24:10-23	God is obligated to punish sin </a:t>
            </a:r>
          </a:p>
        </p:txBody>
      </p:sp>
    </p:spTree>
    <p:extLst>
      <p:ext uri="{BB962C8B-B14F-4D97-AF65-F5344CB8AC3E}">
        <p14:creationId xmlns:p14="http://schemas.microsoft.com/office/powerpoint/2010/main" val="2554725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9" name="TextBox 8">
            <a:extLst>
              <a:ext uri="{FF2B5EF4-FFF2-40B4-BE49-F238E27FC236}">
                <a16:creationId xmlns:a16="http://schemas.microsoft.com/office/drawing/2014/main" id="{61E28D1D-3F67-33D7-428A-1668101C71DE}"/>
              </a:ext>
            </a:extLst>
          </p:cNvPr>
          <p:cNvSpPr txBox="1"/>
          <p:nvPr/>
        </p:nvSpPr>
        <p:spPr>
          <a:xfrm>
            <a:off x="10201276" y="6224337"/>
            <a:ext cx="1196888" cy="646331"/>
          </a:xfrm>
          <a:prstGeom prst="rect">
            <a:avLst/>
          </a:prstGeom>
          <a:noFill/>
        </p:spPr>
        <p:txBody>
          <a:bodyPr wrap="square" rtlCol="0">
            <a:spAutoFit/>
          </a:bodyPr>
          <a:lstStyle/>
          <a:p>
            <a:r>
              <a:rPr lang="en-US" b="1" dirty="0"/>
              <a:t>22/12</a:t>
            </a:r>
          </a:p>
          <a:p>
            <a:endParaRPr lang="en-US" dirty="0">
              <a:solidFill>
                <a:schemeClr val="bg1"/>
              </a:solidFill>
            </a:endParaRPr>
          </a:p>
        </p:txBody>
      </p:sp>
      <p:pic>
        <p:nvPicPr>
          <p:cNvPr id="3" name="Picture 2" descr="Diagram&#10;&#10;Description automatically generated">
            <a:extLst>
              <a:ext uri="{FF2B5EF4-FFF2-40B4-BE49-F238E27FC236}">
                <a16:creationId xmlns:a16="http://schemas.microsoft.com/office/drawing/2014/main" id="{FA0750D0-E7FB-6F24-9147-65CC4EAB5F5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7309" y="72248"/>
            <a:ext cx="11117381" cy="6713502"/>
          </a:xfrm>
          <a:prstGeom prst="rect">
            <a:avLst/>
          </a:prstGeom>
        </p:spPr>
      </p:pic>
      <p:sp>
        <p:nvSpPr>
          <p:cNvPr id="8" name="Oval 7">
            <a:extLst>
              <a:ext uri="{FF2B5EF4-FFF2-40B4-BE49-F238E27FC236}">
                <a16:creationId xmlns:a16="http://schemas.microsoft.com/office/drawing/2014/main" id="{3BC309CD-F23D-891B-51CD-39ACD1F9A603}"/>
              </a:ext>
            </a:extLst>
          </p:cNvPr>
          <p:cNvSpPr/>
          <p:nvPr/>
        </p:nvSpPr>
        <p:spPr>
          <a:xfrm>
            <a:off x="8096250" y="2243418"/>
            <a:ext cx="2028826" cy="203835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742E3795-F1ED-A664-A69C-2B3809E65E17}"/>
              </a:ext>
            </a:extLst>
          </p:cNvPr>
          <p:cNvSpPr/>
          <p:nvPr/>
        </p:nvSpPr>
        <p:spPr>
          <a:xfrm>
            <a:off x="3638550" y="2459690"/>
            <a:ext cx="1600200" cy="1443318"/>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Left 16">
            <a:extLst>
              <a:ext uri="{FF2B5EF4-FFF2-40B4-BE49-F238E27FC236}">
                <a16:creationId xmlns:a16="http://schemas.microsoft.com/office/drawing/2014/main" id="{3AA64D09-88F5-D363-08E3-CA78AE7ED5E6}"/>
              </a:ext>
            </a:extLst>
          </p:cNvPr>
          <p:cNvSpPr/>
          <p:nvPr/>
        </p:nvSpPr>
        <p:spPr>
          <a:xfrm>
            <a:off x="5314940" y="3067049"/>
            <a:ext cx="2667000" cy="533400"/>
          </a:xfrm>
          <a:prstGeom prst="leftArrow">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294524084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down)">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barn(inVertical)">
                                      <p:cBhvr>
                                        <p:cTn id="2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5" grpId="0"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0929"/>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2" name="TextBox 1">
            <a:extLst>
              <a:ext uri="{FF2B5EF4-FFF2-40B4-BE49-F238E27FC236}">
                <a16:creationId xmlns:a16="http://schemas.microsoft.com/office/drawing/2014/main" id="{A8628233-9EBB-C113-99B4-1C2CBA0772BB}"/>
              </a:ext>
            </a:extLst>
          </p:cNvPr>
          <p:cNvSpPr txBox="1"/>
          <p:nvPr/>
        </p:nvSpPr>
        <p:spPr>
          <a:xfrm>
            <a:off x="328863" y="5410021"/>
            <a:ext cx="11534273" cy="1200329"/>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God’s Holiness requires punishment</a:t>
            </a:r>
          </a:p>
          <a:p>
            <a:r>
              <a:rPr lang="en-US" sz="2400" dirty="0">
                <a:latin typeface="Verdana" panose="020B0604030504040204" pitchFamily="34" charset="0"/>
                <a:ea typeface="Verdana" panose="020B0604030504040204" pitchFamily="34" charset="0"/>
              </a:rPr>
              <a:t>to evildoers						Romans 11:22</a:t>
            </a:r>
          </a:p>
          <a:p>
            <a:endParaRPr lang="en-US" sz="2400" dirty="0">
              <a:latin typeface="Verdana" panose="020B0604030504040204" pitchFamily="34" charset="0"/>
              <a:ea typeface="Verdana" panose="020B0604030504040204" pitchFamily="34" charset="0"/>
            </a:endParaRPr>
          </a:p>
        </p:txBody>
      </p:sp>
      <p:sp>
        <p:nvSpPr>
          <p:cNvPr id="3" name="TextBox 2">
            <a:extLst>
              <a:ext uri="{FF2B5EF4-FFF2-40B4-BE49-F238E27FC236}">
                <a16:creationId xmlns:a16="http://schemas.microsoft.com/office/drawing/2014/main" id="{CB0B2C18-2A6F-A488-BAAD-225892C7AE61}"/>
              </a:ext>
            </a:extLst>
          </p:cNvPr>
          <p:cNvSpPr txBox="1"/>
          <p:nvPr/>
        </p:nvSpPr>
        <p:spPr>
          <a:xfrm>
            <a:off x="328863" y="1567345"/>
            <a:ext cx="10858500" cy="738664"/>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Leaders of God’s people are fallible		Hebrews 5:1-10; 7:1-8:2</a:t>
            </a:r>
          </a:p>
          <a:p>
            <a:endParaRPr lang="en-US" dirty="0"/>
          </a:p>
        </p:txBody>
      </p:sp>
      <p:sp>
        <p:nvSpPr>
          <p:cNvPr id="7" name="TextBox 6">
            <a:extLst>
              <a:ext uri="{FF2B5EF4-FFF2-40B4-BE49-F238E27FC236}">
                <a16:creationId xmlns:a16="http://schemas.microsoft.com/office/drawing/2014/main" id="{A11EABD9-08D9-F768-59DD-855EE376E0C6}"/>
              </a:ext>
            </a:extLst>
          </p:cNvPr>
          <p:cNvSpPr txBox="1"/>
          <p:nvPr/>
        </p:nvSpPr>
        <p:spPr>
          <a:xfrm>
            <a:off x="328863" y="2664263"/>
            <a:ext cx="10858500" cy="1107996"/>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Obedience is essential to God			Matthew 7:21-24; 								1</a:t>
            </a:r>
            <a:r>
              <a:rPr lang="en-US" sz="2400" baseline="30000" dirty="0">
                <a:latin typeface="Verdana" panose="020B0604030504040204" pitchFamily="34" charset="0"/>
                <a:ea typeface="Verdana" panose="020B0604030504040204" pitchFamily="34" charset="0"/>
              </a:rPr>
              <a:t>st</a:t>
            </a:r>
            <a:r>
              <a:rPr lang="en-US" sz="2400" dirty="0">
                <a:latin typeface="Verdana" panose="020B0604030504040204" pitchFamily="34" charset="0"/>
                <a:ea typeface="Verdana" panose="020B0604030504040204" pitchFamily="34" charset="0"/>
              </a:rPr>
              <a:t> Thessalonians 1:6-9</a:t>
            </a:r>
          </a:p>
          <a:p>
            <a:endParaRPr lang="en-US" dirty="0"/>
          </a:p>
        </p:txBody>
      </p:sp>
      <p:sp>
        <p:nvSpPr>
          <p:cNvPr id="9" name="TextBox 8">
            <a:extLst>
              <a:ext uri="{FF2B5EF4-FFF2-40B4-BE49-F238E27FC236}">
                <a16:creationId xmlns:a16="http://schemas.microsoft.com/office/drawing/2014/main" id="{53CE6C85-AF12-1E92-BB0D-7F89236B8464}"/>
              </a:ext>
            </a:extLst>
          </p:cNvPr>
          <p:cNvSpPr txBox="1"/>
          <p:nvPr/>
        </p:nvSpPr>
        <p:spPr>
          <a:xfrm>
            <a:off x="328863" y="3821817"/>
            <a:ext cx="10858500" cy="738664"/>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Innovation can be dangerous			Revelation 22:18-19</a:t>
            </a:r>
          </a:p>
          <a:p>
            <a:endParaRPr lang="en-US" dirty="0"/>
          </a:p>
        </p:txBody>
      </p:sp>
      <p:sp>
        <p:nvSpPr>
          <p:cNvPr id="11" name="TextBox 10">
            <a:extLst>
              <a:ext uri="{FF2B5EF4-FFF2-40B4-BE49-F238E27FC236}">
                <a16:creationId xmlns:a16="http://schemas.microsoft.com/office/drawing/2014/main" id="{22EBA818-0A70-C5BD-0841-26DA15D5F3F5}"/>
              </a:ext>
            </a:extLst>
          </p:cNvPr>
          <p:cNvSpPr txBox="1"/>
          <p:nvPr/>
        </p:nvSpPr>
        <p:spPr>
          <a:xfrm>
            <a:off x="328862" y="4671357"/>
            <a:ext cx="11291637" cy="738664"/>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God’s Worship is Holy 				Exodus 28:36-38; John 4:24</a:t>
            </a:r>
          </a:p>
          <a:p>
            <a:endParaRPr lang="en-US" dirty="0"/>
          </a:p>
        </p:txBody>
      </p:sp>
      <p:sp>
        <p:nvSpPr>
          <p:cNvPr id="12" name="TextBox 11">
            <a:extLst>
              <a:ext uri="{FF2B5EF4-FFF2-40B4-BE49-F238E27FC236}">
                <a16:creationId xmlns:a16="http://schemas.microsoft.com/office/drawing/2014/main" id="{F029A6CA-C89C-91C7-7FED-7EBF6BBFE4A8}"/>
              </a:ext>
            </a:extLst>
          </p:cNvPr>
          <p:cNvSpPr txBox="1"/>
          <p:nvPr/>
        </p:nvSpPr>
        <p:spPr>
          <a:xfrm>
            <a:off x="1962150" y="609600"/>
            <a:ext cx="8191500" cy="523220"/>
          </a:xfrm>
          <a:prstGeom prst="rect">
            <a:avLst/>
          </a:prstGeom>
          <a:noFill/>
        </p:spPr>
        <p:txBody>
          <a:bodyPr wrap="square" rtlCol="0">
            <a:spAutoFit/>
          </a:bodyPr>
          <a:lstStyle/>
          <a:p>
            <a:pPr algn="ctr"/>
            <a:r>
              <a:rPr lang="en-US" sz="2800" b="1" dirty="0"/>
              <a:t>Lessons to be Learned</a:t>
            </a:r>
          </a:p>
        </p:txBody>
      </p:sp>
    </p:spTree>
    <p:extLst>
      <p:ext uri="{BB962C8B-B14F-4D97-AF65-F5344CB8AC3E}">
        <p14:creationId xmlns:p14="http://schemas.microsoft.com/office/powerpoint/2010/main" val="268198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1000"/>
                                        <p:tgtEl>
                                          <p:spTgt spid="2"/>
                                        </p:tgtEl>
                                      </p:cBhvr>
                                    </p:animEffect>
                                    <p:anim calcmode="lin" valueType="num">
                                      <p:cBhvr>
                                        <p:cTn id="34" dur="1000" fill="hold"/>
                                        <p:tgtEl>
                                          <p:spTgt spid="2"/>
                                        </p:tgtEl>
                                        <p:attrNameLst>
                                          <p:attrName>ppt_x</p:attrName>
                                        </p:attrNameLst>
                                      </p:cBhvr>
                                      <p:tavLst>
                                        <p:tav tm="0">
                                          <p:val>
                                            <p:strVal val="#ppt_x"/>
                                          </p:val>
                                        </p:tav>
                                        <p:tav tm="100000">
                                          <p:val>
                                            <p:strVal val="#ppt_x"/>
                                          </p:val>
                                        </p:tav>
                                      </p:tavLst>
                                    </p:anim>
                                    <p:anim calcmode="lin" valueType="num">
                                      <p:cBhvr>
                                        <p:cTn id="3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7" grpId="0"/>
      <p:bldP spid="9" grpId="0"/>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8353</TotalTime>
  <Words>2907</Words>
  <Application>Microsoft Office PowerPoint</Application>
  <PresentationFormat>Widescreen</PresentationFormat>
  <Paragraphs>256</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Verdana</vt:lpstr>
      <vt:lpstr>Verdana Pro</vt:lpstr>
      <vt:lpstr>Office Theme</vt:lpstr>
      <vt:lpstr>A Survey of Exodus and Leviticus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Survey of Exodus and Leviticus</dc:title>
  <dc:creator>Richard Watson</dc:creator>
  <cp:lastModifiedBy>Richard Watson</cp:lastModifiedBy>
  <cp:revision>156</cp:revision>
  <cp:lastPrinted>2022-09-13T16:21:30Z</cp:lastPrinted>
  <dcterms:created xsi:type="dcterms:W3CDTF">2021-12-03T01:50:23Z</dcterms:created>
  <dcterms:modified xsi:type="dcterms:W3CDTF">2022-09-13T18:14:45Z</dcterms:modified>
</cp:coreProperties>
</file>