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1" r:id="rId2"/>
    <p:sldId id="267" r:id="rId3"/>
    <p:sldId id="271" r:id="rId4"/>
    <p:sldId id="280" r:id="rId5"/>
    <p:sldId id="272" r:id="rId6"/>
    <p:sldId id="273" r:id="rId7"/>
    <p:sldId id="274" r:id="rId8"/>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709868-1BEC-4373-BA4E-F44EF2BD8BF8}" v="1148" dt="2022-09-05T16:32:50.2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38" autoAdjust="0"/>
    <p:restoredTop sz="45501" autoAdjust="0"/>
  </p:normalViewPr>
  <p:slideViewPr>
    <p:cSldViewPr snapToGrid="0">
      <p:cViewPr varScale="1">
        <p:scale>
          <a:sx n="50" d="100"/>
          <a:sy n="50" d="100"/>
        </p:scale>
        <p:origin x="238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Watson" userId="e5e577014c15fc33" providerId="LiveId" clId="{46709868-1BEC-4373-BA4E-F44EF2BD8BF8}"/>
    <pc:docChg chg="undo custSel addSld delSld modSld">
      <pc:chgData name="Richard Watson" userId="e5e577014c15fc33" providerId="LiveId" clId="{46709868-1BEC-4373-BA4E-F44EF2BD8BF8}" dt="2022-09-07T13:58:17.152" v="12276" actId="1076"/>
      <pc:docMkLst>
        <pc:docMk/>
      </pc:docMkLst>
      <pc:sldChg chg="modSp mod">
        <pc:chgData name="Richard Watson" userId="e5e577014c15fc33" providerId="LiveId" clId="{46709868-1BEC-4373-BA4E-F44EF2BD8BF8}" dt="2022-09-07T13:57:47.040" v="12272" actId="6549"/>
        <pc:sldMkLst>
          <pc:docMk/>
          <pc:sldMk cId="234886332" sldId="261"/>
        </pc:sldMkLst>
        <pc:spChg chg="mod">
          <ac:chgData name="Richard Watson" userId="e5e577014c15fc33" providerId="LiveId" clId="{46709868-1BEC-4373-BA4E-F44EF2BD8BF8}" dt="2022-09-07T13:57:47.040" v="12272" actId="6549"/>
          <ac:spMkLst>
            <pc:docMk/>
            <pc:sldMk cId="234886332" sldId="261"/>
            <ac:spMk id="3" creationId="{08ED6566-3F05-4297-B34F-400A96A782E1}"/>
          </ac:spMkLst>
        </pc:spChg>
      </pc:sldChg>
      <pc:sldChg chg="modSp mod">
        <pc:chgData name="Richard Watson" userId="e5e577014c15fc33" providerId="LiveId" clId="{46709868-1BEC-4373-BA4E-F44EF2BD8BF8}" dt="2022-09-06T14:41:36.318" v="12262" actId="20577"/>
        <pc:sldMkLst>
          <pc:docMk/>
          <pc:sldMk cId="3433457326" sldId="267"/>
        </pc:sldMkLst>
        <pc:spChg chg="mod">
          <ac:chgData name="Richard Watson" userId="e5e577014c15fc33" providerId="LiveId" clId="{46709868-1BEC-4373-BA4E-F44EF2BD8BF8}" dt="2022-09-06T14:41:36.318" v="12262" actId="20577"/>
          <ac:spMkLst>
            <pc:docMk/>
            <pc:sldMk cId="3433457326" sldId="267"/>
            <ac:spMk id="9" creationId="{61E28D1D-3F67-33D7-428A-1668101C71DE}"/>
          </ac:spMkLst>
        </pc:spChg>
      </pc:sldChg>
      <pc:sldChg chg="del">
        <pc:chgData name="Richard Watson" userId="e5e577014c15fc33" providerId="LiveId" clId="{46709868-1BEC-4373-BA4E-F44EF2BD8BF8}" dt="2022-09-03T13:30:37.339" v="0" actId="47"/>
        <pc:sldMkLst>
          <pc:docMk/>
          <pc:sldMk cId="2007300709" sldId="268"/>
        </pc:sldMkLst>
      </pc:sldChg>
      <pc:sldChg chg="del">
        <pc:chgData name="Richard Watson" userId="e5e577014c15fc33" providerId="LiveId" clId="{46709868-1BEC-4373-BA4E-F44EF2BD8BF8}" dt="2022-09-03T13:30:40.443" v="1" actId="47"/>
        <pc:sldMkLst>
          <pc:docMk/>
          <pc:sldMk cId="4107423268" sldId="269"/>
        </pc:sldMkLst>
      </pc:sldChg>
      <pc:sldChg chg="del">
        <pc:chgData name="Richard Watson" userId="e5e577014c15fc33" providerId="LiveId" clId="{46709868-1BEC-4373-BA4E-F44EF2BD8BF8}" dt="2022-09-03T13:30:41.522" v="2" actId="47"/>
        <pc:sldMkLst>
          <pc:docMk/>
          <pc:sldMk cId="3630882613" sldId="270"/>
        </pc:sldMkLst>
      </pc:sldChg>
      <pc:sldChg chg="delSp modSp mod delAnim modAnim modNotesTx">
        <pc:chgData name="Richard Watson" userId="e5e577014c15fc33" providerId="LiveId" clId="{46709868-1BEC-4373-BA4E-F44EF2BD8BF8}" dt="2022-09-06T14:41:47.619" v="12264" actId="6549"/>
        <pc:sldMkLst>
          <pc:docMk/>
          <pc:sldMk cId="3895726955" sldId="271"/>
        </pc:sldMkLst>
        <pc:spChg chg="mod">
          <ac:chgData name="Richard Watson" userId="e5e577014c15fc33" providerId="LiveId" clId="{46709868-1BEC-4373-BA4E-F44EF2BD8BF8}" dt="2022-09-03T13:31:52.245" v="10" actId="1076"/>
          <ac:spMkLst>
            <pc:docMk/>
            <pc:sldMk cId="3895726955" sldId="271"/>
            <ac:spMk id="2" creationId="{160CFB5E-3933-3C6D-C6D4-A54D9506CA0E}"/>
          </ac:spMkLst>
        </pc:spChg>
        <pc:spChg chg="mod">
          <ac:chgData name="Richard Watson" userId="e5e577014c15fc33" providerId="LiveId" clId="{46709868-1BEC-4373-BA4E-F44EF2BD8BF8}" dt="2022-09-04T17:47:13.358" v="7154" actId="1076"/>
          <ac:spMkLst>
            <pc:docMk/>
            <pc:sldMk cId="3895726955" sldId="271"/>
            <ac:spMk id="3" creationId="{7C74B142-D03E-0A84-DCA5-F92F563D676D}"/>
          </ac:spMkLst>
        </pc:spChg>
        <pc:spChg chg="del">
          <ac:chgData name="Richard Watson" userId="e5e577014c15fc33" providerId="LiveId" clId="{46709868-1BEC-4373-BA4E-F44EF2BD8BF8}" dt="2022-09-03T13:31:04.602" v="3" actId="478"/>
          <ac:spMkLst>
            <pc:docMk/>
            <pc:sldMk cId="3895726955" sldId="271"/>
            <ac:spMk id="4" creationId="{A46A3E88-4A87-80EE-3549-0A3AA15473E2}"/>
          </ac:spMkLst>
        </pc:spChg>
        <pc:spChg chg="mod">
          <ac:chgData name="Richard Watson" userId="e5e577014c15fc33" providerId="LiveId" clId="{46709868-1BEC-4373-BA4E-F44EF2BD8BF8}" dt="2022-09-03T13:32:19.958" v="16" actId="20577"/>
          <ac:spMkLst>
            <pc:docMk/>
            <pc:sldMk cId="3895726955" sldId="271"/>
            <ac:spMk id="6" creationId="{4358882F-D04D-4968-876D-21CE5751D147}"/>
          </ac:spMkLst>
        </pc:spChg>
        <pc:spChg chg="mod">
          <ac:chgData name="Richard Watson" userId="e5e577014c15fc33" providerId="LiveId" clId="{46709868-1BEC-4373-BA4E-F44EF2BD8BF8}" dt="2022-09-06T14:41:47.619" v="12264" actId="6549"/>
          <ac:spMkLst>
            <pc:docMk/>
            <pc:sldMk cId="3895726955" sldId="271"/>
            <ac:spMk id="9" creationId="{61E28D1D-3F67-33D7-428A-1668101C71DE}"/>
          </ac:spMkLst>
        </pc:spChg>
      </pc:sldChg>
      <pc:sldChg chg="delSp modSp mod modAnim modNotesTx">
        <pc:chgData name="Richard Watson" userId="e5e577014c15fc33" providerId="LiveId" clId="{46709868-1BEC-4373-BA4E-F44EF2BD8BF8}" dt="2022-09-07T13:58:17.152" v="12276" actId="1076"/>
        <pc:sldMkLst>
          <pc:docMk/>
          <pc:sldMk cId="3121722141" sldId="272"/>
        </pc:sldMkLst>
        <pc:spChg chg="mod">
          <ac:chgData name="Richard Watson" userId="e5e577014c15fc33" providerId="LiveId" clId="{46709868-1BEC-4373-BA4E-F44EF2BD8BF8}" dt="2022-09-07T13:58:17.152" v="12276" actId="1076"/>
          <ac:spMkLst>
            <pc:docMk/>
            <pc:sldMk cId="3121722141" sldId="272"/>
            <ac:spMk id="4" creationId="{D496247E-9C3D-0417-8CC0-2A9A4842BD2B}"/>
          </ac:spMkLst>
        </pc:spChg>
        <pc:spChg chg="mod">
          <ac:chgData name="Richard Watson" userId="e5e577014c15fc33" providerId="LiveId" clId="{46709868-1BEC-4373-BA4E-F44EF2BD8BF8}" dt="2022-09-03T14:14:49.937" v="2554" actId="255"/>
          <ac:spMkLst>
            <pc:docMk/>
            <pc:sldMk cId="3121722141" sldId="272"/>
            <ac:spMk id="6" creationId="{4358882F-D04D-4968-876D-21CE5751D147}"/>
          </ac:spMkLst>
        </pc:spChg>
        <pc:spChg chg="del mod">
          <ac:chgData name="Richard Watson" userId="e5e577014c15fc33" providerId="LiveId" clId="{46709868-1BEC-4373-BA4E-F44EF2BD8BF8}" dt="2022-09-07T13:58:05.689" v="12274" actId="478"/>
          <ac:spMkLst>
            <pc:docMk/>
            <pc:sldMk cId="3121722141" sldId="272"/>
            <ac:spMk id="9" creationId="{61E28D1D-3F67-33D7-428A-1668101C71DE}"/>
          </ac:spMkLst>
        </pc:spChg>
      </pc:sldChg>
      <pc:sldChg chg="delSp modSp mod modNotesTx">
        <pc:chgData name="Richard Watson" userId="e5e577014c15fc33" providerId="LiveId" clId="{46709868-1BEC-4373-BA4E-F44EF2BD8BF8}" dt="2022-09-06T14:42:16.929" v="12269" actId="478"/>
        <pc:sldMkLst>
          <pc:docMk/>
          <pc:sldMk cId="2725543914" sldId="273"/>
        </pc:sldMkLst>
        <pc:spChg chg="del">
          <ac:chgData name="Richard Watson" userId="e5e577014c15fc33" providerId="LiveId" clId="{46709868-1BEC-4373-BA4E-F44EF2BD8BF8}" dt="2022-09-03T14:49:59.070" v="4324" actId="478"/>
          <ac:spMkLst>
            <pc:docMk/>
            <pc:sldMk cId="2725543914" sldId="273"/>
            <ac:spMk id="4" creationId="{D496247E-9C3D-0417-8CC0-2A9A4842BD2B}"/>
          </ac:spMkLst>
        </pc:spChg>
        <pc:spChg chg="mod">
          <ac:chgData name="Richard Watson" userId="e5e577014c15fc33" providerId="LiveId" clId="{46709868-1BEC-4373-BA4E-F44EF2BD8BF8}" dt="2022-09-03T14:50:04.391" v="4325" actId="1076"/>
          <ac:spMkLst>
            <pc:docMk/>
            <pc:sldMk cId="2725543914" sldId="273"/>
            <ac:spMk id="6" creationId="{4358882F-D04D-4968-876D-21CE5751D147}"/>
          </ac:spMkLst>
        </pc:spChg>
        <pc:spChg chg="del mod">
          <ac:chgData name="Richard Watson" userId="e5e577014c15fc33" providerId="LiveId" clId="{46709868-1BEC-4373-BA4E-F44EF2BD8BF8}" dt="2022-09-06T14:42:16.929" v="12269" actId="478"/>
          <ac:spMkLst>
            <pc:docMk/>
            <pc:sldMk cId="2725543914" sldId="273"/>
            <ac:spMk id="9" creationId="{61E28D1D-3F67-33D7-428A-1668101C71DE}"/>
          </ac:spMkLst>
        </pc:spChg>
      </pc:sldChg>
      <pc:sldChg chg="delSp modSp add mod modNotesTx">
        <pc:chgData name="Richard Watson" userId="e5e577014c15fc33" providerId="LiveId" clId="{46709868-1BEC-4373-BA4E-F44EF2BD8BF8}" dt="2022-09-06T14:42:24.398" v="12270" actId="478"/>
        <pc:sldMkLst>
          <pc:docMk/>
          <pc:sldMk cId="1525147155" sldId="274"/>
        </pc:sldMkLst>
        <pc:spChg chg="mod">
          <ac:chgData name="Richard Watson" userId="e5e577014c15fc33" providerId="LiveId" clId="{46709868-1BEC-4373-BA4E-F44EF2BD8BF8}" dt="2022-09-03T15:01:50.792" v="5264" actId="20577"/>
          <ac:spMkLst>
            <pc:docMk/>
            <pc:sldMk cId="1525147155" sldId="274"/>
            <ac:spMk id="6" creationId="{4358882F-D04D-4968-876D-21CE5751D147}"/>
          </ac:spMkLst>
        </pc:spChg>
        <pc:spChg chg="del">
          <ac:chgData name="Richard Watson" userId="e5e577014c15fc33" providerId="LiveId" clId="{46709868-1BEC-4373-BA4E-F44EF2BD8BF8}" dt="2022-09-06T14:42:24.398" v="12270" actId="478"/>
          <ac:spMkLst>
            <pc:docMk/>
            <pc:sldMk cId="1525147155" sldId="274"/>
            <ac:spMk id="9" creationId="{61E28D1D-3F67-33D7-428A-1668101C71DE}"/>
          </ac:spMkLst>
        </pc:spChg>
      </pc:sldChg>
      <pc:sldChg chg="delSp modSp add setBg modAnim delDesignElem modNotesTx">
        <pc:chgData name="Richard Watson" userId="e5e577014c15fc33" providerId="LiveId" clId="{46709868-1BEC-4373-BA4E-F44EF2BD8BF8}" dt="2022-09-05T14:30:35.486" v="9111" actId="20577"/>
        <pc:sldMkLst>
          <pc:docMk/>
          <pc:sldMk cId="2801459170" sldId="280"/>
        </pc:sldMkLst>
        <pc:spChg chg="del">
          <ac:chgData name="Richard Watson" userId="e5e577014c15fc33" providerId="LiveId" clId="{46709868-1BEC-4373-BA4E-F44EF2BD8BF8}" dt="2022-09-05T14:19:50.816" v="7748"/>
          <ac:spMkLst>
            <pc:docMk/>
            <pc:sldMk cId="2801459170" sldId="280"/>
            <ac:spMk id="10" creationId="{71B2258F-86CA-4D4D-8270-BC05FCDEBFB3}"/>
          </ac:spMkLst>
        </pc:spChg>
        <pc:spChg chg="mod">
          <ac:chgData name="Richard Watson" userId="e5e577014c15fc33" providerId="LiveId" clId="{46709868-1BEC-4373-BA4E-F44EF2BD8BF8}" dt="2022-09-05T14:20:20.426" v="7751" actId="207"/>
          <ac:spMkLst>
            <pc:docMk/>
            <pc:sldMk cId="2801459170" sldId="280"/>
            <ac:spMk id="14" creationId="{FD8D316C-2158-45B5-9C24-32B96C964123}"/>
          </ac:spMkLst>
        </pc:spChg>
        <pc:spChg chg="mod">
          <ac:chgData name="Richard Watson" userId="e5e577014c15fc33" providerId="LiveId" clId="{46709868-1BEC-4373-BA4E-F44EF2BD8BF8}" dt="2022-09-05T14:20:29.899" v="7752" actId="207"/>
          <ac:spMkLst>
            <pc:docMk/>
            <pc:sldMk cId="2801459170" sldId="280"/>
            <ac:spMk id="15" creationId="{745C0499-F086-4B45-8686-2C0A71754BD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9B56B74-7BC6-4294-BEF7-3BB8054ECFB9}" type="datetimeFigureOut">
              <a:rPr lang="en-US" smtClean="0"/>
              <a:t>9/7/2022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C5EBC563-1D06-4253-B465-09F4F20724B5}" type="slidenum">
              <a:rPr lang="en-US" smtClean="0"/>
              <a:t>‹#›</a:t>
            </a:fld>
            <a:endParaRPr lang="en-US"/>
          </a:p>
        </p:txBody>
      </p:sp>
    </p:spTree>
    <p:extLst>
      <p:ext uri="{BB962C8B-B14F-4D97-AF65-F5344CB8AC3E}">
        <p14:creationId xmlns:p14="http://schemas.microsoft.com/office/powerpoint/2010/main" val="9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3247695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solidFill>
                  <a:srgbClr val="292F33"/>
                </a:solidFill>
                <a:latin typeface="Verdana" panose="020B0604030504040204" pitchFamily="34" charset="0"/>
                <a:ea typeface="Verdana" panose="020B0604030504040204" pitchFamily="34" charset="0"/>
              </a:rPr>
              <a:t>The story is in 3 parts</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Israel turns their back on God</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God doesn’t leave them</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The Covenant is renewed	</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God threatened to leave them, God suggested to Moses that he (Moses) might be better off to start with a whole new group – a group better suited to him (Moses)</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But Moses stood up for the people and God relented.  Moses did what Moses always does – he protected the flock</a:t>
            </a:r>
          </a:p>
          <a:p>
            <a:pPr marL="0" indent="0">
              <a:buNone/>
            </a:pPr>
            <a:endParaRPr lang="en-US" sz="1200" dirty="0">
              <a:solidFill>
                <a:srgbClr val="292F33"/>
              </a:solidFill>
              <a:latin typeface="Verdana" panose="020B0604030504040204" pitchFamily="34" charset="0"/>
              <a:ea typeface="Verdana" panose="020B0604030504040204" pitchFamily="34" charset="0"/>
            </a:endParaRPr>
          </a:p>
          <a:p>
            <a:pPr marL="0" indent="0">
              <a:buNone/>
            </a:pPr>
            <a:r>
              <a:rPr lang="en-US" sz="1200" dirty="0">
                <a:solidFill>
                  <a:srgbClr val="292F33"/>
                </a:solidFill>
                <a:latin typeface="Verdana" panose="020B0604030504040204" pitchFamily="34" charset="0"/>
                <a:ea typeface="Verdana" panose="020B0604030504040204" pitchFamily="34" charset="0"/>
              </a:rPr>
              <a:t>And so, the question is why did Israel fall away and how can we learn from that.</a:t>
            </a:r>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3282294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solidFill>
                <a:latin typeface="Verdana" panose="020B0604030504040204" pitchFamily="34" charset="0"/>
                <a:ea typeface="Verdana" panose="020B0604030504040204" pitchFamily="34" charset="0"/>
              </a:rPr>
              <a:t>Israel’s sin was idolatry – we can have idols too.  Anything that we place before God is an idol.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bg1"/>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92F33"/>
                </a:solidFill>
                <a:latin typeface="Verdana" panose="020B0604030504040204" pitchFamily="34" charset="0"/>
                <a:ea typeface="Verdana" panose="020B0604030504040204" pitchFamily="34" charset="0"/>
              </a:rPr>
              <a:t>Israel’s sin was the result of (1) impatience (2) the desire to SEE their God (3) A failure to remember history (4) Lust (5) Poor leadership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92F33"/>
                </a:solidFill>
                <a:latin typeface="Verdana" panose="020B0604030504040204" pitchFamily="34" charset="0"/>
                <a:ea typeface="Verdana" panose="020B0604030504040204" pitchFamily="34" charset="0"/>
              </a:rPr>
              <a:t>Impatience – 40 days doesn’t seem like a lot and to us of a certain age it is but a blink of an eye.  To those younger. It seems forever.  If you are scared or frightened, 4 minutes can seem like 40 days, 40 days may seem like 40 years if you are in the middle of it.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92F33"/>
                </a:solidFill>
                <a:latin typeface="Verdana" panose="020B0604030504040204" pitchFamily="34" charset="0"/>
                <a:ea typeface="Verdana" panose="020B0604030504040204" pitchFamily="34" charset="0"/>
              </a:rPr>
              <a:t>Consider Jesus on the day of his crucifixion – stressful?  Very!  His response – to pray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92F33"/>
                </a:solidFill>
                <a:latin typeface="Verdana" panose="020B0604030504040204" pitchFamily="34" charset="0"/>
                <a:ea typeface="Verdana" panose="020B0604030504040204" pitchFamily="34" charset="0"/>
              </a:rPr>
              <a:t>Graven Images – God’s next breath after You Shall Have no other God’s before me was to prohibit Idols – graven images – WHY?  That is our human tendency isn’t it – we are a visual being.  We do better when we can see?  What about Thomas?  He needed to see the nail holes on Jesus’s wrist and side and although I am not throwing shade on Thomas for asking for verification, Jesus made it clear that blessed is he that believes even though he does not physically see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92F33"/>
                </a:solidFill>
                <a:latin typeface="Verdana" panose="020B0604030504040204" pitchFamily="34" charset="0"/>
                <a:ea typeface="Verdana" panose="020B0604030504040204" pitchFamily="34" charset="0"/>
              </a:rPr>
              <a:t>Failure to remember history – we drove this point home last week, in just over a year Israel has seen more wonders than most do in multiple lifetimes.  We know the truth that a failure to learn from history are doomed to repeat it – yes?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92F33"/>
                </a:solidFill>
                <a:latin typeface="Verdana" panose="020B0604030504040204" pitchFamily="34" charset="0"/>
                <a:ea typeface="Verdana" panose="020B0604030504040204" pitchFamily="34" charset="0"/>
              </a:rPr>
              <a:t>Lust – A sin type all by itself.  Is it a surprise that the Bible spends so many words on sexual immorality?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92F33"/>
                </a:solidFill>
                <a:latin typeface="Verdana" panose="020B0604030504040204" pitchFamily="34" charset="0"/>
                <a:ea typeface="Verdana" panose="020B0604030504040204" pitchFamily="34" charset="0"/>
              </a:rPr>
              <a:t>Poor Leadership – The part of this story I have never really fully understood is how Aaron did what he did.  The lesson is clear that even the strongest can submit to sin and we are reminded that in Exodus 23:2, scripture warns of a mob mentality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rgbClr val="292F33"/>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292F33"/>
                </a:solidFill>
                <a:latin typeface="Verdana" panose="020B0604030504040204" pitchFamily="34" charset="0"/>
                <a:ea typeface="Verdana" panose="020B0604030504040204" pitchFamily="34" charset="0"/>
              </a:rPr>
              <a:t>23:2(a)  You shall not follow a crowd to do evil.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bg1"/>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I</a:t>
            </a:r>
            <a:r>
              <a:rPr lang="en-US" sz="1400" dirty="0">
                <a:solidFill>
                  <a:schemeClr val="bg1"/>
                </a:solidFill>
                <a:latin typeface="Verdana" panose="020B0604030504040204" pitchFamily="34" charset="0"/>
                <a:ea typeface="Verdana" panose="020B0604030504040204" pitchFamily="34" charset="0"/>
              </a:rPr>
              <a:t>srael’s sin had immediate effects – 3 punishments, 2 by Moses plus a plague from God.  </a:t>
            </a:r>
          </a:p>
          <a:p>
            <a:pPr marL="0" indent="0">
              <a:buNone/>
            </a:pPr>
            <a:endParaRPr lang="en-US" sz="1400" dirty="0">
              <a:solidFill>
                <a:schemeClr val="bg1"/>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solidFill>
                <a:latin typeface="Verdana" panose="020B0604030504040204" pitchFamily="34" charset="0"/>
                <a:ea typeface="Verdana" panose="020B0604030504040204" pitchFamily="34" charset="0"/>
              </a:rPr>
              <a:t>Kane Campbell brought up to me last week after class that maybe Israel put all their faith in MOSES rather than God.  His point was that in Exodus 20:18 the people were afraid and asked Moses to intercede lest God would kill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bg1"/>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18282"/>
                </a:solidFill>
                <a:latin typeface="Verdana" panose="020B0604030504040204" pitchFamily="34" charset="0"/>
              </a:rPr>
              <a:t>Exo 20:18</a:t>
            </a:r>
            <a:r>
              <a:rPr lang="en-US" sz="1400" b="0" i="0" u="none" strike="noStrike" baseline="0" dirty="0">
                <a:solidFill>
                  <a:srgbClr val="292F33"/>
                </a:solidFill>
                <a:latin typeface="Verdana" panose="020B0604030504040204" pitchFamily="34" charset="0"/>
              </a:rPr>
              <a:t>  Now all the people witnessed the </a:t>
            </a:r>
            <a:r>
              <a:rPr lang="en-US" sz="1400" b="0" i="0" u="none" strike="noStrike" baseline="0" dirty="0" err="1">
                <a:solidFill>
                  <a:srgbClr val="292F33"/>
                </a:solidFill>
                <a:latin typeface="Verdana" panose="020B0604030504040204" pitchFamily="34" charset="0"/>
              </a:rPr>
              <a:t>thunderings</a:t>
            </a:r>
            <a:r>
              <a:rPr lang="en-US" sz="1400" b="0" i="0" u="none" strike="noStrike" baseline="0" dirty="0">
                <a:solidFill>
                  <a:srgbClr val="292F33"/>
                </a:solidFill>
                <a:latin typeface="Verdana" panose="020B0604030504040204" pitchFamily="34" charset="0"/>
              </a:rPr>
              <a:t>, the lightning flashes, the sound of the trumpet, and the mountain smoking; and when the people saw </a:t>
            </a:r>
            <a:r>
              <a:rPr lang="en-US" sz="1400" b="0" i="1" u="none" strike="noStrike" baseline="0" dirty="0">
                <a:solidFill>
                  <a:srgbClr val="808080"/>
                </a:solidFill>
                <a:latin typeface="Verdana" panose="020B0604030504040204" pitchFamily="34" charset="0"/>
              </a:rPr>
              <a:t>it,</a:t>
            </a:r>
            <a:r>
              <a:rPr lang="en-US" sz="1400" b="0" i="0" u="none" strike="noStrike" baseline="0" dirty="0">
                <a:solidFill>
                  <a:srgbClr val="292F33"/>
                </a:solidFill>
                <a:latin typeface="Verdana" panose="020B0604030504040204" pitchFamily="34" charset="0"/>
              </a:rPr>
              <a:t> they trembled and stood afar off. </a:t>
            </a:r>
          </a:p>
          <a:p>
            <a:pPr marR="0" algn="l" rtl="0"/>
            <a:r>
              <a:rPr lang="en-US" sz="1400" b="0" i="0" u="none" strike="noStrike" baseline="0" dirty="0">
                <a:solidFill>
                  <a:srgbClr val="218282"/>
                </a:solidFill>
                <a:latin typeface="Verdana" panose="020B0604030504040204" pitchFamily="34" charset="0"/>
              </a:rPr>
              <a:t>Exo 20:19</a:t>
            </a:r>
            <a:r>
              <a:rPr lang="en-US" sz="1400" b="0" i="0" u="none" strike="noStrike" baseline="0" dirty="0">
                <a:solidFill>
                  <a:srgbClr val="292F33"/>
                </a:solidFill>
                <a:latin typeface="Verdana" panose="020B0604030504040204" pitchFamily="34" charset="0"/>
              </a:rPr>
              <a:t>  Then they said to Moses, "You speak with us, and we will hear; but let not God speak with us, lest we die." </a:t>
            </a:r>
          </a:p>
          <a:p>
            <a:pPr marR="0" algn="l" rtl="0"/>
            <a:r>
              <a:rPr lang="en-US" sz="1400" b="0" i="0" u="none" strike="noStrike" baseline="0" dirty="0">
                <a:solidFill>
                  <a:srgbClr val="218282"/>
                </a:solidFill>
                <a:latin typeface="Verdana" panose="020B0604030504040204" pitchFamily="34" charset="0"/>
              </a:rPr>
              <a:t>Exo 20:20</a:t>
            </a:r>
            <a:r>
              <a:rPr lang="en-US" sz="1400" b="0" i="0" u="none" strike="noStrike" baseline="0" dirty="0">
                <a:solidFill>
                  <a:srgbClr val="292F33"/>
                </a:solidFill>
                <a:latin typeface="Verdana" panose="020B0604030504040204" pitchFamily="34" charset="0"/>
              </a:rPr>
              <a:t>  And Moses said to the people, "Do not fear; for God has come to test you, and that His fear may be before you, so that you may not sin." </a:t>
            </a:r>
          </a:p>
          <a:p>
            <a:pPr marR="0" algn="l" rtl="0"/>
            <a:r>
              <a:rPr lang="en-US" sz="1400" b="0" i="0" u="none" strike="noStrike" baseline="0" dirty="0">
                <a:solidFill>
                  <a:srgbClr val="218282"/>
                </a:solidFill>
                <a:latin typeface="Verdana" panose="020B0604030504040204" pitchFamily="34" charset="0"/>
              </a:rPr>
              <a:t>Exo 20:21</a:t>
            </a:r>
            <a:r>
              <a:rPr lang="en-US" sz="1400" b="0" i="0" u="none" strike="noStrike" baseline="0" dirty="0">
                <a:solidFill>
                  <a:srgbClr val="292F33"/>
                </a:solidFill>
                <a:latin typeface="Verdana" panose="020B0604030504040204" pitchFamily="34" charset="0"/>
              </a:rPr>
              <a:t>  So the people stood afar off, but Moses drew near the thick darkness where God </a:t>
            </a:r>
            <a:r>
              <a:rPr lang="en-US" sz="1400" b="0" i="1" u="none" strike="noStrike" baseline="0" dirty="0">
                <a:solidFill>
                  <a:srgbClr val="808080"/>
                </a:solidFill>
                <a:latin typeface="Verdana" panose="020B0604030504040204" pitchFamily="34" charset="0"/>
              </a:rPr>
              <a:t>was.</a:t>
            </a:r>
            <a:r>
              <a:rPr lang="en-US" sz="1400" b="0" i="0" u="none" strike="noStrike" baseline="0" dirty="0">
                <a:solidFill>
                  <a:srgbClr val="292F33"/>
                </a:solidFill>
                <a:latin typeface="Verdana" panose="020B0604030504040204" pitchFamily="34" charset="0"/>
              </a:rPr>
              <a:t> </a:t>
            </a:r>
          </a:p>
          <a:p>
            <a:pPr marR="0" algn="l" rtl="0"/>
            <a:endParaRPr lang="en-US" sz="1400" b="0" i="0" u="none" strike="noStrike" baseline="0" dirty="0">
              <a:solidFill>
                <a:srgbClr val="292F33"/>
              </a:solidFill>
              <a:latin typeface="Verdana" panose="020B0604030504040204" pitchFamily="34" charset="0"/>
            </a:endParaRPr>
          </a:p>
          <a:p>
            <a:pPr marR="0" algn="l" rtl="0"/>
            <a:r>
              <a:rPr lang="en-US" sz="1400" b="0" i="0" u="none" strike="noStrike" baseline="0" dirty="0">
                <a:solidFill>
                  <a:srgbClr val="218282"/>
                </a:solidFill>
                <a:latin typeface="Verdana" panose="020B0604030504040204" pitchFamily="34" charset="0"/>
              </a:rPr>
              <a:t>Exo 24:17</a:t>
            </a:r>
            <a:r>
              <a:rPr lang="en-US" sz="1400" b="0" i="0" u="none" strike="noStrike" baseline="0" dirty="0">
                <a:solidFill>
                  <a:srgbClr val="292F33"/>
                </a:solidFill>
                <a:latin typeface="Verdana" panose="020B0604030504040204" pitchFamily="34" charset="0"/>
              </a:rPr>
              <a:t>  The sight of the glory of the LORD </a:t>
            </a:r>
            <a:r>
              <a:rPr lang="en-US" sz="1400" b="0" i="1" u="none" strike="noStrike" baseline="0" dirty="0">
                <a:solidFill>
                  <a:srgbClr val="808080"/>
                </a:solidFill>
                <a:latin typeface="Verdana" panose="020B0604030504040204" pitchFamily="34" charset="0"/>
              </a:rPr>
              <a:t>was</a:t>
            </a:r>
            <a:r>
              <a:rPr lang="en-US" sz="1400" b="0" i="0" u="none" strike="noStrike" baseline="0" dirty="0">
                <a:solidFill>
                  <a:srgbClr val="292F33"/>
                </a:solidFill>
                <a:latin typeface="Verdana" panose="020B0604030504040204" pitchFamily="34" charset="0"/>
              </a:rPr>
              <a:t> like a consuming fire on the top of the mountain in the eyes of the children of Israel. </a:t>
            </a:r>
          </a:p>
          <a:p>
            <a:pPr marR="0" algn="l" rtl="0"/>
            <a:r>
              <a:rPr lang="en-US" sz="1400" b="0" i="0" u="none" strike="noStrike" baseline="0" dirty="0">
                <a:solidFill>
                  <a:srgbClr val="218282"/>
                </a:solidFill>
                <a:latin typeface="Verdana" panose="020B0604030504040204" pitchFamily="34" charset="0"/>
              </a:rPr>
              <a:t>Exo 24:18</a:t>
            </a:r>
            <a:r>
              <a:rPr lang="en-US" sz="1400" b="0" i="0" u="none" strike="noStrike" baseline="0" dirty="0">
                <a:solidFill>
                  <a:srgbClr val="292F33"/>
                </a:solidFill>
                <a:latin typeface="Verdana" panose="020B0604030504040204" pitchFamily="34" charset="0"/>
              </a:rPr>
              <a:t>  So Moses went into the midst of the cloud and went up into the mountain. And Moses was on the mountain forty days and forty nights. </a:t>
            </a:r>
          </a:p>
          <a:p>
            <a:pPr marR="0" algn="l" rtl="0"/>
            <a:endParaRPr lang="en-US" sz="1400" b="0" i="0" u="none" strike="noStrike" baseline="0" dirty="0">
              <a:solidFill>
                <a:srgbClr val="292F33"/>
              </a:solidFill>
              <a:latin typeface="Verdana" panose="020B0604030504040204" pitchFamily="34" charset="0"/>
            </a:endParaRP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1" i="0" u="none" strike="noStrike" baseline="0" dirty="0">
                <a:solidFill>
                  <a:srgbClr val="8D7221"/>
                </a:solidFill>
                <a:latin typeface="Verdana" panose="020B0604030504040204" pitchFamily="34" charset="0"/>
              </a:rPr>
              <a:t>Exo 32:1</a:t>
            </a:r>
            <a:r>
              <a:rPr lang="en-US" sz="1400" b="0" i="0" u="none" strike="noStrike" baseline="0" dirty="0">
                <a:solidFill>
                  <a:srgbClr val="292F33"/>
                </a:solidFill>
                <a:latin typeface="Verdana" panose="020B0604030504040204" pitchFamily="34" charset="0"/>
              </a:rPr>
              <a:t>  Now when the people saw that Moses delayed coming down from the mountain, the people gathered together to Aaron, and said to him, "Come, make us gods that shall go before us; for </a:t>
            </a:r>
            <a:r>
              <a:rPr lang="en-US" sz="1400" b="0" i="1" u="none" strike="noStrike" baseline="0" dirty="0">
                <a:solidFill>
                  <a:srgbClr val="808080"/>
                </a:solidFill>
                <a:latin typeface="Verdana" panose="020B0604030504040204" pitchFamily="34" charset="0"/>
              </a:rPr>
              <a:t>as for</a:t>
            </a:r>
            <a:r>
              <a:rPr lang="en-US" sz="1400" b="0" i="0" u="none" strike="noStrike" baseline="0" dirty="0">
                <a:solidFill>
                  <a:srgbClr val="292F33"/>
                </a:solidFill>
                <a:latin typeface="Verdana" panose="020B0604030504040204" pitchFamily="34" charset="0"/>
              </a:rPr>
              <a:t> this Moses, the man who brought us up out of the land of Egypt, we do not know what has become of him." </a:t>
            </a:r>
          </a:p>
          <a:p>
            <a:pPr marR="0" algn="l" rtl="0"/>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18282"/>
                </a:solidFill>
                <a:latin typeface="Verdana" panose="020B0604030504040204" pitchFamily="34" charset="0"/>
              </a:rPr>
              <a:t>Gal 1:8</a:t>
            </a:r>
            <a:r>
              <a:rPr lang="en-US" sz="1400" b="0" i="0" u="none" strike="noStrike" baseline="0" dirty="0">
                <a:solidFill>
                  <a:srgbClr val="292F33"/>
                </a:solidFill>
                <a:latin typeface="Verdana" panose="020B0604030504040204" pitchFamily="34" charset="0"/>
              </a:rPr>
              <a:t>  But even if we, or an angel from heaven, preach any other gospel to you than what we have preached to you, let him be accursed. </a:t>
            </a:r>
          </a:p>
          <a:p>
            <a:pPr marR="0" algn="l" rtl="0"/>
            <a:r>
              <a:rPr lang="en-US" sz="1400" b="0" i="0" u="none" strike="noStrike" baseline="0" dirty="0">
                <a:solidFill>
                  <a:srgbClr val="218282"/>
                </a:solidFill>
                <a:latin typeface="Verdana" panose="020B0604030504040204" pitchFamily="34" charset="0"/>
              </a:rPr>
              <a:t>Gal 1:9</a:t>
            </a:r>
            <a:r>
              <a:rPr lang="en-US" sz="1400" b="0" i="0" u="none" strike="noStrike" baseline="0" dirty="0">
                <a:solidFill>
                  <a:srgbClr val="292F33"/>
                </a:solidFill>
                <a:latin typeface="Verdana" panose="020B0604030504040204" pitchFamily="34" charset="0"/>
              </a:rPr>
              <a:t>  As we have said before, so now I say again, if anyone preaches any other gospel to you than what you have received, let him be accursed. </a:t>
            </a:r>
          </a:p>
          <a:p>
            <a:pPr marR="0" algn="l" rtl="0"/>
            <a:r>
              <a:rPr lang="en-US" sz="1400" b="0" i="0" u="none" strike="noStrike" baseline="0" dirty="0">
                <a:solidFill>
                  <a:srgbClr val="218282"/>
                </a:solidFill>
                <a:latin typeface="Verdana" panose="020B0604030504040204" pitchFamily="34" charset="0"/>
              </a:rPr>
              <a:t>Gal 1:10</a:t>
            </a:r>
            <a:r>
              <a:rPr lang="en-US" sz="1400" b="0" i="0" u="none" strike="noStrike" baseline="0" dirty="0">
                <a:solidFill>
                  <a:srgbClr val="292F33"/>
                </a:solidFill>
                <a:latin typeface="Verdana" panose="020B0604030504040204" pitchFamily="34" charset="0"/>
              </a:rPr>
              <a:t>  For do I now persuade men, or God? Or do I seek to please men? For if I still pleased men, I would not be a bondservant of Christ. </a:t>
            </a:r>
            <a:endParaRPr lang="en-US" sz="1400" dirty="0">
              <a:solidFill>
                <a:schemeClr val="bg1"/>
              </a:solidFill>
              <a:latin typeface="Verdana" panose="020B0604030504040204" pitchFamily="34" charset="0"/>
              <a:ea typeface="Verdana" panose="020B0604030504040204" pitchFamily="34" charset="0"/>
            </a:endParaRPr>
          </a:p>
          <a:p>
            <a:pPr marR="0" algn="l" rtl="0"/>
            <a:endParaRPr lang="en-US" sz="1400" dirty="0">
              <a:solidFill>
                <a:schemeClr val="bg1"/>
              </a:solidFill>
              <a:latin typeface="Verdana" panose="020B0604030504040204" pitchFamily="34" charset="0"/>
              <a:ea typeface="Verdana" panose="020B0604030504040204" pitchFamily="34" charset="0"/>
            </a:endParaRPr>
          </a:p>
          <a:p>
            <a:pPr marL="0" indent="0">
              <a:buNone/>
            </a:pPr>
            <a:endParaRPr lang="en-US" sz="1400" dirty="0">
              <a:solidFill>
                <a:schemeClr val="bg1"/>
              </a:solidFill>
              <a:latin typeface="Verdana" panose="020B0604030504040204" pitchFamily="34" charset="0"/>
              <a:ea typeface="Verdana" panose="020B0604030504040204" pitchFamily="34" charset="0"/>
            </a:endParaRPr>
          </a:p>
          <a:p>
            <a:pPr marL="0" indent="0">
              <a:buNone/>
            </a:pPr>
            <a:endParaRPr lang="en-US" sz="1400" dirty="0">
              <a:solidFill>
                <a:schemeClr val="bg1"/>
              </a:solidFill>
              <a:latin typeface="Verdana" panose="020B0604030504040204" pitchFamily="34" charset="0"/>
              <a:ea typeface="Verdana" panose="020B0604030504040204" pitchFamily="34" charset="0"/>
            </a:endParaRPr>
          </a:p>
          <a:p>
            <a:pPr marL="0" indent="0">
              <a:buNone/>
            </a:pPr>
            <a:r>
              <a:rPr lang="en-US" sz="1400" dirty="0">
                <a:solidFill>
                  <a:schemeClr val="bg1"/>
                </a:solidFill>
                <a:latin typeface="Verdana" panose="020B0604030504040204" pitchFamily="34" charset="0"/>
                <a:ea typeface="Verdana" panose="020B0604030504040204" pitchFamily="34" charset="0"/>
              </a:rPr>
              <a:t>Sin in the camp cannot be tolerated.  How many times did God warn Israel what would happen if they allowed sin, in the form of the religions of the nations that surrounded them, in the form of false gods, in the form of moral relativism to pollute their lives</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What did God say to the Israelites from Day 1 when he took them out of Egypt</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What did God call his people in chapter 19</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His treasure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God wanted them to be a HOLY NATION and a NATION OF PRIESTS</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In order to accomplish this, what were God’s first 2 commandments</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YOU shall have no other Gods before me</a:t>
            </a:r>
          </a:p>
          <a:p>
            <a:pPr marL="0" indent="0">
              <a:buNone/>
            </a:pPr>
            <a:r>
              <a:rPr lang="en-US" sz="1400" dirty="0">
                <a:solidFill>
                  <a:srgbClr val="292F33"/>
                </a:solidFill>
                <a:latin typeface="Verdana" panose="020B0604030504040204" pitchFamily="34" charset="0"/>
                <a:ea typeface="Verdana" panose="020B0604030504040204" pitchFamily="34" charset="0"/>
              </a:rPr>
              <a:t>You shall not make any graven images</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In order to </a:t>
            </a:r>
            <a:r>
              <a:rPr lang="en-US" sz="1400" dirty="0" err="1">
                <a:solidFill>
                  <a:srgbClr val="292F33"/>
                </a:solidFill>
                <a:latin typeface="Verdana" panose="020B0604030504040204" pitchFamily="34" charset="0"/>
                <a:ea typeface="Verdana" panose="020B0604030504040204" pitchFamily="34" charset="0"/>
              </a:rPr>
              <a:t>accompplisy</a:t>
            </a:r>
            <a:r>
              <a:rPr lang="en-US" sz="1400" dirty="0">
                <a:solidFill>
                  <a:srgbClr val="292F33"/>
                </a:solidFill>
                <a:latin typeface="Verdana" panose="020B0604030504040204" pitchFamily="34" charset="0"/>
                <a:ea typeface="Verdana" panose="020B0604030504040204" pitchFamily="34" charset="0"/>
              </a:rPr>
              <a:t> this, what did God say to do regarding the religions of the nations that they were around them</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To have no part of it – YES?  Make no treaties with them, focus on the law, do not look to the left or the right</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And what did Israel do?</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When we get to the time of the Kings – where was Israel spiritually?  No good kings in the North, only 4 good kings in the South, Asa, Jehoshaphat, Hezekiah and Josiah and even the good kings were not spotless when it came to completely eliminating the worship to false gods.  </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For example – </a:t>
            </a:r>
            <a:r>
              <a:rPr lang="en-US" sz="1400" dirty="0" err="1">
                <a:solidFill>
                  <a:srgbClr val="292F33"/>
                </a:solidFill>
                <a:latin typeface="Verdana" panose="020B0604030504040204" pitchFamily="34" charset="0"/>
                <a:ea typeface="Verdana" panose="020B0604030504040204" pitchFamily="34" charset="0"/>
              </a:rPr>
              <a:t>Hezekiah;s</a:t>
            </a:r>
            <a:r>
              <a:rPr lang="en-US" sz="1400" dirty="0">
                <a:solidFill>
                  <a:srgbClr val="292F33"/>
                </a:solidFill>
                <a:latin typeface="Verdana" panose="020B0604030504040204" pitchFamily="34" charset="0"/>
                <a:ea typeface="Verdana" panose="020B0604030504040204" pitchFamily="34" charset="0"/>
              </a:rPr>
              <a:t> son Manasseh, who was a very evil King of the southern Kingdom is described as such because he rebuilt the High places of pagan worship that his father Hezekiah had torn down</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How did Israel get to this point?</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By disobeying God.  By not retaining spiritual purity.  Why did God lay for them all of these specifics about worship and sacrifice?  Why did God expect strict adherence to these laws?</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Because he knew human nature</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Solomon, who we consider to be one the great kings had a problem with women – remember that?</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b="0" i="0" u="none" strike="noStrike" baseline="0" dirty="0">
                <a:solidFill>
                  <a:srgbClr val="218282"/>
                </a:solidFill>
                <a:latin typeface="Verdana" panose="020B0604030504040204" pitchFamily="34" charset="0"/>
              </a:rPr>
              <a:t>1Ki 11:2</a:t>
            </a:r>
            <a:r>
              <a:rPr lang="en-US" sz="1400" b="0" i="0" u="none" strike="noStrike" baseline="0" dirty="0">
                <a:solidFill>
                  <a:srgbClr val="292F33"/>
                </a:solidFill>
                <a:latin typeface="Verdana" panose="020B0604030504040204" pitchFamily="34" charset="0"/>
              </a:rPr>
              <a:t>  from the nations of whom the LORD had said to the children of Israel, "You shall not intermarry with them, nor they with you. Surely they will turn away your hearts after their gods." Solomon clung to these in love. </a:t>
            </a:r>
            <a:endParaRPr lang="en-US" sz="1400" b="0" i="0" u="none" strike="noStrike" baseline="0" dirty="0">
              <a:solidFill>
                <a:srgbClr val="292F33"/>
              </a:solidFill>
              <a:latin typeface="Verdana" panose="020B0604030504040204" pitchFamily="34" charset="0"/>
              <a:ea typeface="Verdana" panose="020B0604030504040204" pitchFamily="34" charset="0"/>
            </a:endParaRPr>
          </a:p>
          <a:p>
            <a:pPr marR="0" algn="l" rtl="0"/>
            <a:r>
              <a:rPr lang="en-US" sz="1400" b="0" i="0" u="none" strike="noStrike" baseline="0" dirty="0">
                <a:solidFill>
                  <a:srgbClr val="218282"/>
                </a:solidFill>
                <a:latin typeface="Verdana" panose="020B0604030504040204" pitchFamily="34" charset="0"/>
              </a:rPr>
              <a:t>1Ki 11:4</a:t>
            </a:r>
            <a:r>
              <a:rPr lang="en-US" sz="1400" b="0" i="0" u="none" strike="noStrike" baseline="0" dirty="0">
                <a:solidFill>
                  <a:srgbClr val="292F33"/>
                </a:solidFill>
                <a:latin typeface="Verdana" panose="020B0604030504040204" pitchFamily="34" charset="0"/>
              </a:rPr>
              <a:t>  For it was so, when Solomon was old, that his wives turned his heart after other gods; and his heart was not loyal to the LORD his God, as </a:t>
            </a:r>
            <a:r>
              <a:rPr lang="en-US" sz="1400" b="0" i="1" u="none" strike="noStrike" baseline="0" dirty="0">
                <a:solidFill>
                  <a:srgbClr val="808080"/>
                </a:solidFill>
                <a:latin typeface="Verdana" panose="020B0604030504040204" pitchFamily="34" charset="0"/>
              </a:rPr>
              <a:t>was</a:t>
            </a:r>
            <a:r>
              <a:rPr lang="en-US" sz="1400" b="0" i="0" u="none" strike="noStrike" baseline="0" dirty="0">
                <a:solidFill>
                  <a:srgbClr val="292F33"/>
                </a:solidFill>
                <a:latin typeface="Verdana" panose="020B0604030504040204" pitchFamily="34" charset="0"/>
              </a:rPr>
              <a:t> the heart of his father David. </a:t>
            </a:r>
          </a:p>
          <a:p>
            <a:pPr marR="0" algn="l" rtl="0"/>
            <a:r>
              <a:rPr lang="en-US" sz="1400" b="0" i="0" u="none" strike="noStrike" baseline="0" dirty="0">
                <a:solidFill>
                  <a:srgbClr val="218282"/>
                </a:solidFill>
                <a:latin typeface="Verdana" panose="020B0604030504040204" pitchFamily="34" charset="0"/>
              </a:rPr>
              <a:t>1Ki 11:5</a:t>
            </a:r>
            <a:r>
              <a:rPr lang="en-US" sz="1400" b="0" i="0" u="none" strike="noStrike" baseline="0" dirty="0">
                <a:solidFill>
                  <a:srgbClr val="292F33"/>
                </a:solidFill>
                <a:latin typeface="Verdana" panose="020B0604030504040204" pitchFamily="34" charset="0"/>
              </a:rPr>
              <a:t>  For Solomon went after Ashtoreth the goddess of the Sidonians, and after </a:t>
            </a:r>
            <a:r>
              <a:rPr lang="en-US" sz="1400" b="0" i="0" u="none" strike="noStrike" baseline="0" dirty="0" err="1">
                <a:solidFill>
                  <a:srgbClr val="292F33"/>
                </a:solidFill>
                <a:latin typeface="Verdana" panose="020B0604030504040204" pitchFamily="34" charset="0"/>
              </a:rPr>
              <a:t>Milcom</a:t>
            </a:r>
            <a:r>
              <a:rPr lang="en-US" sz="1400" b="0" i="0" u="none" strike="noStrike" baseline="0" dirty="0">
                <a:solidFill>
                  <a:srgbClr val="292F33"/>
                </a:solidFill>
                <a:latin typeface="Verdana" panose="020B0604030504040204" pitchFamily="34" charset="0"/>
              </a:rPr>
              <a:t> the abomination of the Ammonites. </a:t>
            </a:r>
          </a:p>
          <a:p>
            <a:pPr marR="0" algn="l" rtl="0"/>
            <a:r>
              <a:rPr lang="en-US" sz="1400" b="0" i="0" u="none" strike="noStrike" baseline="0" dirty="0">
                <a:solidFill>
                  <a:srgbClr val="218282"/>
                </a:solidFill>
                <a:latin typeface="Verdana" panose="020B0604030504040204" pitchFamily="34" charset="0"/>
              </a:rPr>
              <a:t>1Ki 11:6</a:t>
            </a:r>
            <a:r>
              <a:rPr lang="en-US" sz="1400" b="0" i="0" u="none" strike="noStrike" baseline="0" dirty="0">
                <a:solidFill>
                  <a:srgbClr val="292F33"/>
                </a:solidFill>
                <a:latin typeface="Verdana" panose="020B0604030504040204" pitchFamily="34" charset="0"/>
              </a:rPr>
              <a:t>  Solomon did evil in the sight of the LORD, and did not fully follow the LORD, as </a:t>
            </a:r>
            <a:r>
              <a:rPr lang="en-US" sz="1400" b="0" i="1" u="none" strike="noStrike" baseline="0" dirty="0">
                <a:solidFill>
                  <a:srgbClr val="808080"/>
                </a:solidFill>
                <a:latin typeface="Verdana" panose="020B0604030504040204" pitchFamily="34" charset="0"/>
              </a:rPr>
              <a:t>did</a:t>
            </a:r>
            <a:r>
              <a:rPr lang="en-US" sz="1400" b="0" i="0" u="none" strike="noStrike" baseline="0" dirty="0">
                <a:solidFill>
                  <a:srgbClr val="292F33"/>
                </a:solidFill>
                <a:latin typeface="Verdana" panose="020B0604030504040204" pitchFamily="34" charset="0"/>
              </a:rPr>
              <a:t> his father David. </a:t>
            </a:r>
          </a:p>
          <a:p>
            <a:pPr marR="0" algn="l" rtl="0"/>
            <a:r>
              <a:rPr lang="en-US" sz="1400" b="0" i="0" u="none" strike="noStrike" baseline="0" dirty="0">
                <a:solidFill>
                  <a:srgbClr val="218282"/>
                </a:solidFill>
                <a:latin typeface="Verdana" panose="020B0604030504040204" pitchFamily="34" charset="0"/>
              </a:rPr>
              <a:t>1Ki 11:7</a:t>
            </a:r>
            <a:r>
              <a:rPr lang="en-US" sz="1400" b="0" i="0" u="none" strike="noStrike" baseline="0" dirty="0">
                <a:solidFill>
                  <a:srgbClr val="292F33"/>
                </a:solidFill>
                <a:latin typeface="Verdana" panose="020B0604030504040204" pitchFamily="34" charset="0"/>
              </a:rPr>
              <a:t>  Then Solomon built a high place for </a:t>
            </a:r>
            <a:r>
              <a:rPr lang="en-US" sz="1400" b="0" i="0" u="none" strike="noStrike" baseline="0" dirty="0" err="1">
                <a:solidFill>
                  <a:srgbClr val="292F33"/>
                </a:solidFill>
                <a:latin typeface="Verdana" panose="020B0604030504040204" pitchFamily="34" charset="0"/>
              </a:rPr>
              <a:t>Chemosh</a:t>
            </a:r>
            <a:r>
              <a:rPr lang="en-US" sz="1400" b="0" i="0" u="none" strike="noStrike" baseline="0" dirty="0">
                <a:solidFill>
                  <a:srgbClr val="292F33"/>
                </a:solidFill>
                <a:latin typeface="Verdana" panose="020B0604030504040204" pitchFamily="34" charset="0"/>
              </a:rPr>
              <a:t> the abomination of Moab, on the hill that </a:t>
            </a:r>
            <a:r>
              <a:rPr lang="en-US" sz="1400" b="0" i="1" u="none" strike="noStrike" baseline="0" dirty="0">
                <a:solidFill>
                  <a:srgbClr val="808080"/>
                </a:solidFill>
                <a:latin typeface="Verdana" panose="020B0604030504040204" pitchFamily="34" charset="0"/>
              </a:rPr>
              <a:t>is</a:t>
            </a:r>
            <a:r>
              <a:rPr lang="en-US" sz="1400" b="0" i="0" u="none" strike="noStrike" baseline="0" dirty="0">
                <a:solidFill>
                  <a:srgbClr val="292F33"/>
                </a:solidFill>
                <a:latin typeface="Verdana" panose="020B0604030504040204" pitchFamily="34" charset="0"/>
              </a:rPr>
              <a:t> east of Jerusalem, and for Molech the abomination of the people of Ammon. </a:t>
            </a:r>
          </a:p>
          <a:p>
            <a:pPr marR="0" algn="l" rtl="0"/>
            <a:r>
              <a:rPr lang="en-US" sz="1400" b="0" i="0" u="none" strike="noStrike" baseline="0" dirty="0">
                <a:solidFill>
                  <a:srgbClr val="218282"/>
                </a:solidFill>
                <a:latin typeface="Verdana" panose="020B0604030504040204" pitchFamily="34" charset="0"/>
              </a:rPr>
              <a:t>1Ki 11:8</a:t>
            </a:r>
            <a:r>
              <a:rPr lang="en-US" sz="1400" b="0" i="0" u="none" strike="noStrike" baseline="0" dirty="0">
                <a:solidFill>
                  <a:srgbClr val="292F33"/>
                </a:solidFill>
                <a:latin typeface="Verdana" panose="020B0604030504040204" pitchFamily="34" charset="0"/>
              </a:rPr>
              <a:t>  And he did likewise for all his foreign wives, who burned incense and sacrificed to their gods. </a:t>
            </a:r>
            <a:endParaRPr lang="en-US" sz="1400" dirty="0">
              <a:solidFill>
                <a:srgbClr val="292F33"/>
              </a:solidFill>
              <a:latin typeface="Verdana" panose="020B0604030504040204" pitchFamily="34" charset="0"/>
              <a:ea typeface="Verdana" panose="020B0604030504040204" pitchFamily="34" charset="0"/>
            </a:endParaRP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Do you ever wonder why your shepherds worry so much about little things that seem to be insignificant, that some would say are making a mountain of a mole hill?  Well other churches don’t seem to think that instrumental music is a big thing – can’t we just agree to focus on the big stuff?  On whose judgement do we define the big stuff?</a:t>
            </a:r>
          </a:p>
          <a:p>
            <a:pPr marL="0" indent="0">
              <a:buNone/>
            </a:pPr>
            <a:endParaRPr lang="en-US" sz="1400" dirty="0">
              <a:solidFill>
                <a:srgbClr val="292F33"/>
              </a:solidFill>
              <a:latin typeface="Verdana" panose="020B0604030504040204" pitchFamily="34" charset="0"/>
              <a:ea typeface="Verdana" panose="020B0604030504040204" pitchFamily="34" charset="0"/>
            </a:endParaRPr>
          </a:p>
          <a:p>
            <a:pPr marL="0" indent="0">
              <a:buNone/>
            </a:pPr>
            <a:r>
              <a:rPr lang="en-US" sz="1400" dirty="0">
                <a:solidFill>
                  <a:srgbClr val="292F33"/>
                </a:solidFill>
                <a:latin typeface="Verdana" panose="020B0604030504040204" pitchFamily="34" charset="0"/>
                <a:ea typeface="Verdana" panose="020B0604030504040204" pitchFamily="34" charset="0"/>
              </a:rPr>
              <a:t>On to chapter 33</a:t>
            </a:r>
          </a:p>
          <a:p>
            <a:pPr marL="0" indent="0">
              <a:buNone/>
            </a:pPr>
            <a:endParaRPr lang="en-US" sz="14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1024138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In the very first class I had this slide with references to the 33</a:t>
            </a:r>
            <a:r>
              <a:rPr lang="en-US" baseline="30000" dirty="0">
                <a:latin typeface="Verdana" panose="020B0604030504040204" pitchFamily="34" charset="0"/>
                <a:ea typeface="Verdana" panose="020B0604030504040204" pitchFamily="34" charset="0"/>
              </a:rPr>
              <a:t>rd</a:t>
            </a:r>
            <a:r>
              <a:rPr lang="en-US" dirty="0">
                <a:latin typeface="Verdana" panose="020B0604030504040204" pitchFamily="34" charset="0"/>
                <a:ea typeface="Verdana" panose="020B0604030504040204" pitchFamily="34" charset="0"/>
              </a:rPr>
              <a:t> chapter of Exodus – where we are today and to Numbers 12.</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Over the course of Moses’ life we have seen turning points.</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Moses at age 40 who thought he was ready to lead but wasn’t</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Moses at Age 80 who was ready to lead but didn’t seem too interested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Moses who was scared of snakes</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Moses who wasn’t scared of Pharoah</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And I asked you to focus on this description of Moses and this is simply – “God’s Friend”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In chapter 33, Moses makes what might be the most critical decision of his life.  He doubles down on God.  He asks for God to show him the WAY at an even higher level than before,  </a:t>
            </a:r>
            <a:r>
              <a:rPr lang="en-US" dirty="0" err="1">
                <a:latin typeface="Verdana" panose="020B0604030504040204" pitchFamily="34" charset="0"/>
                <a:ea typeface="Verdana" panose="020B0604030504040204" pitchFamily="34" charset="0"/>
              </a:rPr>
              <a:t>Kinda</a:t>
            </a:r>
            <a:r>
              <a:rPr lang="en-US" dirty="0">
                <a:latin typeface="Verdana" panose="020B0604030504040204" pitchFamily="34" charset="0"/>
                <a:ea typeface="Verdana" panose="020B0604030504040204" pitchFamily="34" charset="0"/>
              </a:rPr>
              <a:t> hard to grasp how Moses can get even closer to God isn’t it?  But he does and it happens here in chapter 33</a:t>
            </a:r>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85288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And so, God after dealing with sin, and this is important to remember, God dealt with the sin.  We live in an enlightened world that believes in 2</a:t>
            </a:r>
            <a:r>
              <a:rPr lang="en-US" sz="1400" b="0" baseline="30000" dirty="0">
                <a:solidFill>
                  <a:srgbClr val="292F33"/>
                </a:solidFill>
                <a:latin typeface="Verdana" panose="020B0604030504040204" pitchFamily="34" charset="0"/>
                <a:ea typeface="Verdana" panose="020B0604030504040204" pitchFamily="34" charset="0"/>
              </a:rPr>
              <a:t>nd</a:t>
            </a:r>
            <a:r>
              <a:rPr lang="en-US" sz="1400" b="0" dirty="0">
                <a:solidFill>
                  <a:srgbClr val="292F33"/>
                </a:solidFill>
                <a:latin typeface="Verdana" panose="020B0604030504040204" pitchFamily="34" charset="0"/>
                <a:ea typeface="Verdana" panose="020B0604030504040204" pitchFamily="34" charset="0"/>
              </a:rPr>
              <a:t> chances, for which I am grateful</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God believes in 2</a:t>
            </a:r>
            <a:r>
              <a:rPr lang="en-US" sz="1400" b="0" baseline="30000" dirty="0">
                <a:solidFill>
                  <a:srgbClr val="292F33"/>
                </a:solidFill>
                <a:latin typeface="Verdana" panose="020B0604030504040204" pitchFamily="34" charset="0"/>
                <a:ea typeface="Verdana" panose="020B0604030504040204" pitchFamily="34" charset="0"/>
              </a:rPr>
              <a:t>nd</a:t>
            </a:r>
            <a:r>
              <a:rPr lang="en-US" sz="1400" b="0" dirty="0">
                <a:solidFill>
                  <a:srgbClr val="292F33"/>
                </a:solidFill>
                <a:latin typeface="Verdana" panose="020B0604030504040204" pitchFamily="34" charset="0"/>
                <a:ea typeface="Verdana" panose="020B0604030504040204" pitchFamily="34" charset="0"/>
              </a:rPr>
              <a:t> chances – such is the point of this lesson – and 3</a:t>
            </a:r>
            <a:r>
              <a:rPr lang="en-US" sz="1400" b="0" baseline="30000" dirty="0">
                <a:solidFill>
                  <a:srgbClr val="292F33"/>
                </a:solidFill>
                <a:latin typeface="Verdana" panose="020B0604030504040204" pitchFamily="34" charset="0"/>
                <a:ea typeface="Verdana" panose="020B0604030504040204" pitchFamily="34" charset="0"/>
              </a:rPr>
              <a:t>rd</a:t>
            </a:r>
            <a:r>
              <a:rPr lang="en-US" sz="1400" b="0" dirty="0">
                <a:solidFill>
                  <a:srgbClr val="292F33"/>
                </a:solidFill>
                <a:latin typeface="Verdana" panose="020B0604030504040204" pitchFamily="34" charset="0"/>
                <a:ea typeface="Verdana" panose="020B0604030504040204" pitchFamily="34" charset="0"/>
              </a:rPr>
              <a:t> chances and 4</a:t>
            </a:r>
            <a:r>
              <a:rPr lang="en-US" sz="1400" b="0" baseline="30000" dirty="0">
                <a:solidFill>
                  <a:srgbClr val="292F33"/>
                </a:solidFill>
                <a:latin typeface="Verdana" panose="020B0604030504040204" pitchFamily="34" charset="0"/>
                <a:ea typeface="Verdana" panose="020B0604030504040204" pitchFamily="34" charset="0"/>
              </a:rPr>
              <a:t>th</a:t>
            </a:r>
            <a:r>
              <a:rPr lang="en-US" sz="1400" b="0" dirty="0">
                <a:solidFill>
                  <a:srgbClr val="292F33"/>
                </a:solidFill>
                <a:latin typeface="Verdana" panose="020B0604030504040204" pitchFamily="34" charset="0"/>
                <a:ea typeface="Verdana" panose="020B0604030504040204" pitchFamily="34" charset="0"/>
              </a:rPr>
              <a:t> chances and so on and so forth – but many times today, we want the second chance without the consequence of the first mistake.  God loved his people; God was there for his people – but he always disciplined sin.  We can learn a lesson from that.</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Verse 3  God says Go – but I am not with you in your midst because you are stiff necked</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Verse 5  God is still angry and could consume them if he is in their midst – really?  Would God do that?  Does god not know what thy are doing whether he is in their midst or not?  Is God in their midst even though he says he is not in their midst?  Is it possible for God to not be in their midst?  What is God saying to them.  In relation to the tabernacle, where was God located?  </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This verse is Prior to the tabernacle.  Up to this point, God had been on Sinai and Israel had been camped at the foot of it.  After Moses’ 1</a:t>
            </a:r>
            <a:r>
              <a:rPr lang="en-US" sz="1400" b="0" baseline="30000" dirty="0">
                <a:solidFill>
                  <a:srgbClr val="292F33"/>
                </a:solidFill>
                <a:latin typeface="Verdana" panose="020B0604030504040204" pitchFamily="34" charset="0"/>
                <a:ea typeface="Verdana" panose="020B0604030504040204" pitchFamily="34" charset="0"/>
              </a:rPr>
              <a:t>st</a:t>
            </a:r>
            <a:r>
              <a:rPr lang="en-US" sz="1400" b="0" dirty="0">
                <a:solidFill>
                  <a:srgbClr val="292F33"/>
                </a:solidFill>
                <a:latin typeface="Verdana" panose="020B0604030504040204" pitchFamily="34" charset="0"/>
                <a:ea typeface="Verdana" panose="020B0604030504040204" pitchFamily="34" charset="0"/>
              </a:rPr>
              <a:t> trip up to get the commandments, Moses moved his tent to the outskirts of the camp and God came there.  When Moses would leave the camp and head for the tent, the people would stand in the doorway of their tent and they would watch Moses until he got there and they would see the cloud descend to the door of the tent.</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They would then rise and worship, each man in his tent door, and scripture says the Lord spoke to Moses as a man speaks to a friend.  The people saw this relationship, they saw God with Moses. They understood that Moses had gone to bat for them.  </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Verse 6  One other thing about Israel at this point.  After the Golden Calf incident, God told them to strip themselves of their jewelry – get rid of the bling – look penitent – act like you are sorry for your actions.  Is there a lesson for us here.  Appearances do matter.</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Verse 11 – Joshua, who had led the battle against the Amalekites, had gone up the mountain with Moses and now was in charge of security at the tent, did not leave the tent.  He is called a young man here.  Joshua is distinguishing himself for the future</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There are a couple of lenses to see the moving temporary use of Moses’ tent as the </a:t>
            </a:r>
            <a:r>
              <a:rPr lang="en-US" sz="1400" b="0" dirty="0" err="1">
                <a:solidFill>
                  <a:srgbClr val="292F33"/>
                </a:solidFill>
                <a:latin typeface="Verdana" panose="020B0604030504040204" pitchFamily="34" charset="0"/>
                <a:ea typeface="Verdana" panose="020B0604030504040204" pitchFamily="34" charset="0"/>
              </a:rPr>
              <a:t>taberncacle</a:t>
            </a:r>
            <a:endParaRPr lang="en-US" sz="1400" b="0" dirty="0">
              <a:solidFill>
                <a:srgbClr val="292F33"/>
              </a:solidFill>
              <a:latin typeface="Verdana" panose="020B0604030504040204" pitchFamily="34" charset="0"/>
              <a:ea typeface="Verdana" panose="020B0604030504040204" pitchFamily="34" charset="0"/>
            </a:endParaRP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	First – God threatened to leave the midst of the people, but did not.  It was important for the people to see that God was still there and that Moses was still in communication with them.  The fact that Moses met with God in his tent outside the camp may be simply been because it was more visible to the entire camp this way.</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OR</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	Second – the moving outside the camp of a place for God to visit with Moses may have been a visible gesture that the tent could not be placed in the center of camp because of the sin that polluted the camp.</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Either way – God and Moses continued to take care of Israel.</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Verses 12 thru the end of the chapter give us Moses’ rebuttal or pleas after God says in verse 5 that he will not be in the midst of Israel</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Moses asks God to reconsider leaving their midst</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Verse 12 may read like a complaint, and it may leave is with the idea that Moses is searching for a second in command.  One wonders if the episode with Aaron has left Moses soured.  This is most likely NOT the case and it is more likely that Moses is asking God to reconsider not being in their midst because he (Moses) knows that without God they are doomed to failure.</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Verse 13 may seem BOLD as first glance but Moses is saying to God that if he (Moses) is found faithful, let me see within your mind to a higher level so that I can please you.  This idea of reconsidering the leaving of Israel is bolstered by the words in the last part of verse 13 – Consider also your people – YOUR NATION</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Remember Exodus 4 and how God’s anger was kindled against Moses because Moses wasn’t buying in that God was going to be enough help to get the Israelites out of Egypt.  </a:t>
            </a:r>
          </a:p>
          <a:p>
            <a:pPr marR="0" algn="l" rtl="0"/>
            <a:r>
              <a:rPr lang="en-US" sz="1400" b="0" dirty="0">
                <a:solidFill>
                  <a:srgbClr val="292F33"/>
                </a:solidFill>
                <a:latin typeface="Verdana" panose="020B0604030504040204" pitchFamily="34" charset="0"/>
                <a:ea typeface="Verdana" panose="020B0604030504040204" pitchFamily="34" charset="0"/>
              </a:rPr>
              <a:t>In that instance Moses was trying to get out of the job – In this instance Moses is trying to get closer to the God so that he can do a better job</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Moses applies logic – if you don’t go with us, how will the people know if they have found grace in your sight</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God changes his mind of course and in verse 14 and 17 says that he will stay with Israel</a:t>
            </a:r>
          </a:p>
          <a:p>
            <a:pPr marR="0" algn="l" rtl="0"/>
            <a:endParaRPr lang="en-US" sz="1400" b="0" dirty="0">
              <a:solidFill>
                <a:srgbClr val="292F33"/>
              </a:solidFill>
              <a:latin typeface="Verdana" panose="020B0604030504040204" pitchFamily="34" charset="0"/>
              <a:ea typeface="Verdana" panose="020B0604030504040204" pitchFamily="34" charset="0"/>
            </a:endParaRPr>
          </a:p>
          <a:p>
            <a:pPr marR="0" algn="l" rtl="0"/>
            <a:r>
              <a:rPr lang="en-US" sz="1400" b="0" dirty="0">
                <a:solidFill>
                  <a:srgbClr val="292F33"/>
                </a:solidFill>
                <a:latin typeface="Verdana" panose="020B0604030504040204" pitchFamily="34" charset="0"/>
                <a:ea typeface="Verdana" panose="020B0604030504040204" pitchFamily="34" charset="0"/>
              </a:rPr>
              <a:t>We know the rest of the story because we see it written here and we sing it from time to time, although the song has fallen out of favor over recent years – A Wonderful Savior – “He </a:t>
            </a:r>
            <a:r>
              <a:rPr lang="en-US" sz="1400" b="0" dirty="0" err="1">
                <a:solidFill>
                  <a:srgbClr val="292F33"/>
                </a:solidFill>
                <a:latin typeface="Verdana" panose="020B0604030504040204" pitchFamily="34" charset="0"/>
                <a:ea typeface="Verdana" panose="020B0604030504040204" pitchFamily="34" charset="0"/>
              </a:rPr>
              <a:t>hideth</a:t>
            </a:r>
            <a:r>
              <a:rPr lang="en-US" sz="1400" b="0" dirty="0">
                <a:solidFill>
                  <a:srgbClr val="292F33"/>
                </a:solidFill>
                <a:latin typeface="Verdana" panose="020B0604030504040204" pitchFamily="34" charset="0"/>
                <a:ea typeface="Verdana" panose="020B0604030504040204" pitchFamily="34" charset="0"/>
              </a:rPr>
              <a:t> my soul in the cleft of the rock and covers me there with his hand.  God is clear though, Moses will be closer to HIM than anyone else has ever been but he can’t see God’s face</a:t>
            </a:r>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403114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solidFill>
                  <a:srgbClr val="292F33"/>
                </a:solidFill>
                <a:latin typeface="Verdana" panose="020B0604030504040204" pitchFamily="34" charset="0"/>
                <a:ea typeface="Verdana" panose="020B0604030504040204" pitchFamily="34" charset="0"/>
              </a:rPr>
              <a:t>Moses heads up to the mountain again</a:t>
            </a:r>
          </a:p>
          <a:p>
            <a:endParaRPr lang="en-US" sz="1400" dirty="0">
              <a:solidFill>
                <a:srgbClr val="292F33"/>
              </a:solidFill>
              <a:latin typeface="Verdana" panose="020B0604030504040204" pitchFamily="34" charset="0"/>
              <a:ea typeface="Verdana" panose="020B0604030504040204" pitchFamily="34" charset="0"/>
            </a:endParaRPr>
          </a:p>
          <a:p>
            <a:endParaRPr lang="en-US" sz="1400" dirty="0">
              <a:solidFill>
                <a:srgbClr val="292F33"/>
              </a:solidFill>
              <a:latin typeface="Verdana" panose="020B0604030504040204" pitchFamily="34" charset="0"/>
              <a:ea typeface="Verdana" panose="020B0604030504040204" pitchFamily="34" charset="0"/>
            </a:endParaRP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Another 40 days</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God declares his Name and describes His nature to us in 5 ways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Merciful – as a parent is to their children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Gracious – showing favor to those who are undeserving</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Longsuffering – do we really need to see more evidence of this  (Sunday’s lesson – </a:t>
            </a:r>
            <a:r>
              <a:rPr lang="en-US" sz="1400">
                <a:solidFill>
                  <a:srgbClr val="292F33"/>
                </a:solidFill>
                <a:latin typeface="Verdana" panose="020B0604030504040204" pitchFamily="34" charset="0"/>
                <a:ea typeface="Verdana" panose="020B0604030504040204" pitchFamily="34" charset="0"/>
              </a:rPr>
              <a:t>God’s patience)</a:t>
            </a:r>
            <a:endParaRPr lang="en-US" sz="1400" dirty="0">
              <a:solidFill>
                <a:srgbClr val="292F33"/>
              </a:solidFill>
              <a:latin typeface="Verdana" panose="020B0604030504040204" pitchFamily="34" charset="0"/>
              <a:ea typeface="Verdana" panose="020B0604030504040204" pitchFamily="34" charset="0"/>
            </a:endParaRP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Loving – translated as Loving Kindness of Faithful Love  (a love for not just the person in the here and now but in the soul for all eternity)</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Truthful – God is TRUTH and TRUTH does not change – TRUTH is NOT relative</a:t>
            </a:r>
          </a:p>
          <a:p>
            <a:endParaRPr lang="en-US" sz="1400" dirty="0">
              <a:solidFill>
                <a:srgbClr val="292F33"/>
              </a:solidFill>
              <a:latin typeface="Verdana" panose="020B0604030504040204" pitchFamily="34" charset="0"/>
              <a:ea typeface="Verdana" panose="020B0604030504040204" pitchFamily="34" charset="0"/>
            </a:endParaRP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We have a problem in society today – a large portion of the portion of Society that still believes in God, sees tough love as the antithesis of God.  If god is merciful, gracious, longsuffering, loving and abounding in truth then it is against this very nature to punish sin.  And nothing could be further from the truth.</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We face this issue within the church, we are urged to preach “LOVE” without concern for the consequences of sin</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Phil Sanders says that the world wants God but not the Bible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Love and consequences of sin can be preached together and I challenge anyone who says otherwise to listen to the sermon’s coming from this pulpit on a weekly basis.  We have covered some sensitive topics in 2022 and if you didn’t hear those topics covered with love, I BEG you to go back and listen to them again – please!!</a:t>
            </a:r>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8876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solidFill>
                  <a:srgbClr val="292F33"/>
                </a:solidFill>
                <a:latin typeface="Verdana" panose="020B0604030504040204" pitchFamily="34" charset="0"/>
                <a:ea typeface="Verdana" panose="020B0604030504040204" pitchFamily="34" charset="0"/>
              </a:rPr>
              <a:t>When Israel sinned, Moses asked to be closer to God than he had ever been before.  His solution was to boldly go to God and ask God to be drawn in even closer.  He asked to see God in a way that no one had ever seen God before but with God’s word, has been able to see God since.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Moses said, God I need to see you up close and personal and God says come on up!  God protects Moses by covering him with his hand in the cleft of the rock and we are the beneficiaries of that.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James 4:8</a:t>
            </a:r>
          </a:p>
          <a:p>
            <a:r>
              <a:rPr lang="en-US" sz="1400" dirty="0">
                <a:solidFill>
                  <a:srgbClr val="292F33"/>
                </a:solidFill>
                <a:latin typeface="Verdana" panose="020B0604030504040204" pitchFamily="34" charset="0"/>
                <a:ea typeface="Verdana" panose="020B0604030504040204" pitchFamily="34" charset="0"/>
              </a:rPr>
              <a:t>Draw near to God and He will draw near to you.  Cleanse your hands, you sinners; and purify your hearts ...</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Our restoration requires us to see and understand that the same God who is compassionate and forgiving is also stern and wrathful.  His interaction with us depends on whether we are willing to repent.  God repeated all of the laws he had given Moses the first time.  They were written down again and the people heard the promises again.  Key point</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God spoke the LAW</a:t>
            </a:r>
          </a:p>
          <a:p>
            <a:r>
              <a:rPr lang="en-US" sz="1400" dirty="0">
                <a:solidFill>
                  <a:srgbClr val="292F33"/>
                </a:solidFill>
                <a:latin typeface="Verdana" panose="020B0604030504040204" pitchFamily="34" charset="0"/>
                <a:ea typeface="Verdana" panose="020B0604030504040204" pitchFamily="34" charset="0"/>
              </a:rPr>
              <a:t>The People Sinned</a:t>
            </a:r>
          </a:p>
          <a:p>
            <a:r>
              <a:rPr lang="en-US" sz="1400" dirty="0">
                <a:solidFill>
                  <a:srgbClr val="292F33"/>
                </a:solidFill>
                <a:latin typeface="Verdana" panose="020B0604030504040204" pitchFamily="34" charset="0"/>
                <a:ea typeface="Verdana" panose="020B0604030504040204" pitchFamily="34" charset="0"/>
              </a:rPr>
              <a:t>God re-spoke the LAW</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Question – Did the Law change?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Did God tweak it so that it was not so rigorous, not so strict, not so hard to obey?</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What is hard to understand about YOU SHALL HAVE NO OTHER GODS BEFORE ME?!?!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When Moses spent time with God on the mountain, his face showed it.  The people knew that he had been in the presence of God because of his appearance.</a:t>
            </a:r>
          </a:p>
          <a:p>
            <a:endParaRPr lang="en-US" sz="1400" dirty="0">
              <a:solidFill>
                <a:srgbClr val="292F33"/>
              </a:solidFill>
              <a:latin typeface="Verdana" panose="020B0604030504040204" pitchFamily="34" charset="0"/>
              <a:ea typeface="Verdana" panose="020B0604030504040204" pitchFamily="34" charset="0"/>
            </a:endParaRPr>
          </a:p>
          <a:p>
            <a:r>
              <a:rPr lang="en-US" sz="1400" dirty="0">
                <a:solidFill>
                  <a:srgbClr val="292F33"/>
                </a:solidFill>
                <a:latin typeface="Verdana" panose="020B0604030504040204" pitchFamily="34" charset="0"/>
                <a:ea typeface="Verdana" panose="020B0604030504040204" pitchFamily="34" charset="0"/>
              </a:rPr>
              <a:t>Do those around us know when we have been on the mountain with God?</a:t>
            </a:r>
          </a:p>
        </p:txBody>
      </p:sp>
      <p:sp>
        <p:nvSpPr>
          <p:cNvPr id="4" name="Slide Number Placeholder 3"/>
          <p:cNvSpPr>
            <a:spLocks noGrp="1"/>
          </p:cNvSpPr>
          <p:nvPr>
            <p:ph type="sldNum" sz="quarter" idx="5"/>
          </p:nvPr>
        </p:nvSpPr>
        <p:spPr/>
        <p:txBody>
          <a:bodyPr/>
          <a:lstStyle/>
          <a:p>
            <a:fld id="{C5EBC563-1D06-4253-B465-09F4F20724B5}" type="slidenum">
              <a:rPr lang="en-US" smtClean="0"/>
              <a:t>7</a:t>
            </a:fld>
            <a:endParaRPr lang="en-US"/>
          </a:p>
        </p:txBody>
      </p:sp>
    </p:spTree>
    <p:extLst>
      <p:ext uri="{BB962C8B-B14F-4D97-AF65-F5344CB8AC3E}">
        <p14:creationId xmlns:p14="http://schemas.microsoft.com/office/powerpoint/2010/main" val="2521123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2203-C2C9-4341-8614-F96FA8BC85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A398FE-6724-4FD8-9B63-061D9578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C64A1B-71BB-4EEA-9222-361BFC72F8D1}"/>
              </a:ext>
            </a:extLst>
          </p:cNvPr>
          <p:cNvSpPr>
            <a:spLocks noGrp="1"/>
          </p:cNvSpPr>
          <p:nvPr>
            <p:ph type="dt" sz="half" idx="10"/>
          </p:nvPr>
        </p:nvSpPr>
        <p:spPr/>
        <p:txBody>
          <a:bodyPr/>
          <a:lstStyle/>
          <a:p>
            <a:fld id="{9C88B150-B0E0-4EA7-9B93-F1F5F58CA987}" type="datetimeFigureOut">
              <a:rPr lang="en-US" smtClean="0"/>
              <a:t>9/7/2022</a:t>
            </a:fld>
            <a:endParaRPr lang="en-US"/>
          </a:p>
        </p:txBody>
      </p:sp>
      <p:sp>
        <p:nvSpPr>
          <p:cNvPr id="5" name="Footer Placeholder 4">
            <a:extLst>
              <a:ext uri="{FF2B5EF4-FFF2-40B4-BE49-F238E27FC236}">
                <a16:creationId xmlns:a16="http://schemas.microsoft.com/office/drawing/2014/main" id="{687B1164-95C6-407A-8FEA-13162261F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DD26-A6D2-477E-ADB1-723DD68E0BBD}"/>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2312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3630-208D-4F14-8A26-BBD2AAEC23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7D6F68-5440-4195-ABF7-8F516FCC9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F684-9558-49B9-ABAE-46A578E8AAA8}"/>
              </a:ext>
            </a:extLst>
          </p:cNvPr>
          <p:cNvSpPr>
            <a:spLocks noGrp="1"/>
          </p:cNvSpPr>
          <p:nvPr>
            <p:ph type="dt" sz="half" idx="10"/>
          </p:nvPr>
        </p:nvSpPr>
        <p:spPr/>
        <p:txBody>
          <a:bodyPr/>
          <a:lstStyle/>
          <a:p>
            <a:fld id="{9C88B150-B0E0-4EA7-9B93-F1F5F58CA987}" type="datetimeFigureOut">
              <a:rPr lang="en-US" smtClean="0"/>
              <a:t>9/7/2022</a:t>
            </a:fld>
            <a:endParaRPr lang="en-US"/>
          </a:p>
        </p:txBody>
      </p:sp>
      <p:sp>
        <p:nvSpPr>
          <p:cNvPr id="5" name="Footer Placeholder 4">
            <a:extLst>
              <a:ext uri="{FF2B5EF4-FFF2-40B4-BE49-F238E27FC236}">
                <a16:creationId xmlns:a16="http://schemas.microsoft.com/office/drawing/2014/main" id="{688D1D2A-063F-426E-B556-6CFD86CA35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29B9-DC76-4BB0-9271-93B58C2236A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E8312-CCC3-4765-952C-2C2E88270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327B8D-5E44-489E-BF70-2026EBA01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455B-8DB3-4E8C-87B4-654008BCBC53}"/>
              </a:ext>
            </a:extLst>
          </p:cNvPr>
          <p:cNvSpPr>
            <a:spLocks noGrp="1"/>
          </p:cNvSpPr>
          <p:nvPr>
            <p:ph type="dt" sz="half" idx="10"/>
          </p:nvPr>
        </p:nvSpPr>
        <p:spPr/>
        <p:txBody>
          <a:bodyPr/>
          <a:lstStyle/>
          <a:p>
            <a:fld id="{9C88B150-B0E0-4EA7-9B93-F1F5F58CA987}" type="datetimeFigureOut">
              <a:rPr lang="en-US" smtClean="0"/>
              <a:t>9/7/2022</a:t>
            </a:fld>
            <a:endParaRPr lang="en-US"/>
          </a:p>
        </p:txBody>
      </p:sp>
      <p:sp>
        <p:nvSpPr>
          <p:cNvPr id="5" name="Footer Placeholder 4">
            <a:extLst>
              <a:ext uri="{FF2B5EF4-FFF2-40B4-BE49-F238E27FC236}">
                <a16:creationId xmlns:a16="http://schemas.microsoft.com/office/drawing/2014/main" id="{06726F24-4AE2-49AE-BFDD-4E8F0C0E7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9367-9D04-4012-8EC5-DEC2992F040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04649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D043-F4B1-4DE2-882A-D54E3DBCD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C82E5-D201-427C-95AA-6962AD15C0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898B2-4BE9-48DC-AE6E-1991B5EB55AD}"/>
              </a:ext>
            </a:extLst>
          </p:cNvPr>
          <p:cNvSpPr>
            <a:spLocks noGrp="1"/>
          </p:cNvSpPr>
          <p:nvPr>
            <p:ph type="dt" sz="half" idx="10"/>
          </p:nvPr>
        </p:nvSpPr>
        <p:spPr/>
        <p:txBody>
          <a:bodyPr/>
          <a:lstStyle/>
          <a:p>
            <a:fld id="{9C88B150-B0E0-4EA7-9B93-F1F5F58CA987}" type="datetimeFigureOut">
              <a:rPr lang="en-US" smtClean="0"/>
              <a:t>9/7/2022</a:t>
            </a:fld>
            <a:endParaRPr lang="en-US"/>
          </a:p>
        </p:txBody>
      </p:sp>
      <p:sp>
        <p:nvSpPr>
          <p:cNvPr id="5" name="Footer Placeholder 4">
            <a:extLst>
              <a:ext uri="{FF2B5EF4-FFF2-40B4-BE49-F238E27FC236}">
                <a16:creationId xmlns:a16="http://schemas.microsoft.com/office/drawing/2014/main" id="{5AEE24BB-450D-45C0-9481-2811DEA15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8A65-16B1-4CCF-8A0D-0612F75C2C34}"/>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58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7B3F-1424-4EAA-B4B5-837616001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F35A8A-EB16-440D-A06F-7C7B8E5B6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F7458-AC50-406F-B7EC-923388CB8B7B}"/>
              </a:ext>
            </a:extLst>
          </p:cNvPr>
          <p:cNvSpPr>
            <a:spLocks noGrp="1"/>
          </p:cNvSpPr>
          <p:nvPr>
            <p:ph type="dt" sz="half" idx="10"/>
          </p:nvPr>
        </p:nvSpPr>
        <p:spPr/>
        <p:txBody>
          <a:bodyPr/>
          <a:lstStyle/>
          <a:p>
            <a:fld id="{9C88B150-B0E0-4EA7-9B93-F1F5F58CA987}" type="datetimeFigureOut">
              <a:rPr lang="en-US" smtClean="0"/>
              <a:t>9/7/2022</a:t>
            </a:fld>
            <a:endParaRPr lang="en-US"/>
          </a:p>
        </p:txBody>
      </p:sp>
      <p:sp>
        <p:nvSpPr>
          <p:cNvPr id="5" name="Footer Placeholder 4">
            <a:extLst>
              <a:ext uri="{FF2B5EF4-FFF2-40B4-BE49-F238E27FC236}">
                <a16:creationId xmlns:a16="http://schemas.microsoft.com/office/drawing/2014/main" id="{F6964E0E-B87B-4949-83D7-517549877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8136E-B929-405D-994A-A884838B9F5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40193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83E9-7F1C-4440-86EA-60A8A967E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134D3-E99E-48AB-8253-16B9FB4126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E7D220-0983-4462-BCDE-F3148185F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22B0-5849-44CB-AA81-5C7CA0D2876F}"/>
              </a:ext>
            </a:extLst>
          </p:cNvPr>
          <p:cNvSpPr>
            <a:spLocks noGrp="1"/>
          </p:cNvSpPr>
          <p:nvPr>
            <p:ph type="dt" sz="half" idx="10"/>
          </p:nvPr>
        </p:nvSpPr>
        <p:spPr/>
        <p:txBody>
          <a:bodyPr/>
          <a:lstStyle/>
          <a:p>
            <a:fld id="{9C88B150-B0E0-4EA7-9B93-F1F5F58CA987}" type="datetimeFigureOut">
              <a:rPr lang="en-US" smtClean="0"/>
              <a:t>9/7/2022</a:t>
            </a:fld>
            <a:endParaRPr lang="en-US"/>
          </a:p>
        </p:txBody>
      </p:sp>
      <p:sp>
        <p:nvSpPr>
          <p:cNvPr id="6" name="Footer Placeholder 5">
            <a:extLst>
              <a:ext uri="{FF2B5EF4-FFF2-40B4-BE49-F238E27FC236}">
                <a16:creationId xmlns:a16="http://schemas.microsoft.com/office/drawing/2014/main" id="{AAFCA8E0-EEAA-4869-8662-062035DFE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F2238-9520-44F1-90AB-B736817B8FDC}"/>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11452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BE88-891A-4DB8-A5FB-A26BC2062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4CE0-82F8-4E8A-955A-86176BDAA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E76BA-577C-41CF-9456-8D31C26593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5DFC6-B75A-46A0-854D-60FF7E515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138C2-847B-41D5-B186-5C0191A6E1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8FBBD6-D417-4D65-AFFD-42911CD1CE93}"/>
              </a:ext>
            </a:extLst>
          </p:cNvPr>
          <p:cNvSpPr>
            <a:spLocks noGrp="1"/>
          </p:cNvSpPr>
          <p:nvPr>
            <p:ph type="dt" sz="half" idx="10"/>
          </p:nvPr>
        </p:nvSpPr>
        <p:spPr/>
        <p:txBody>
          <a:bodyPr/>
          <a:lstStyle/>
          <a:p>
            <a:fld id="{9C88B150-B0E0-4EA7-9B93-F1F5F58CA987}" type="datetimeFigureOut">
              <a:rPr lang="en-US" smtClean="0"/>
              <a:t>9/7/2022</a:t>
            </a:fld>
            <a:endParaRPr lang="en-US"/>
          </a:p>
        </p:txBody>
      </p:sp>
      <p:sp>
        <p:nvSpPr>
          <p:cNvPr id="8" name="Footer Placeholder 7">
            <a:extLst>
              <a:ext uri="{FF2B5EF4-FFF2-40B4-BE49-F238E27FC236}">
                <a16:creationId xmlns:a16="http://schemas.microsoft.com/office/drawing/2014/main" id="{7AFB29F7-FC0C-4645-A471-3FB92EDE3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93F24-B5E2-4ED2-A1BA-70A7DEE2ADC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2560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5F6A-33A7-4C95-839E-63FF26EAF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1A66A-2C96-48D4-9B53-7C2EF3CB29BB}"/>
              </a:ext>
            </a:extLst>
          </p:cNvPr>
          <p:cNvSpPr>
            <a:spLocks noGrp="1"/>
          </p:cNvSpPr>
          <p:nvPr>
            <p:ph type="dt" sz="half" idx="10"/>
          </p:nvPr>
        </p:nvSpPr>
        <p:spPr/>
        <p:txBody>
          <a:bodyPr/>
          <a:lstStyle/>
          <a:p>
            <a:fld id="{9C88B150-B0E0-4EA7-9B93-F1F5F58CA987}" type="datetimeFigureOut">
              <a:rPr lang="en-US" smtClean="0"/>
              <a:t>9/7/2022</a:t>
            </a:fld>
            <a:endParaRPr lang="en-US"/>
          </a:p>
        </p:txBody>
      </p:sp>
      <p:sp>
        <p:nvSpPr>
          <p:cNvPr id="4" name="Footer Placeholder 3">
            <a:extLst>
              <a:ext uri="{FF2B5EF4-FFF2-40B4-BE49-F238E27FC236}">
                <a16:creationId xmlns:a16="http://schemas.microsoft.com/office/drawing/2014/main" id="{1214D966-31CA-4B5B-9BFD-FAF8E6FFA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5B6F8D-FFF0-465A-B770-327AD33C84F8}"/>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338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7893AD-F322-4C56-A968-CD7291A33188}"/>
              </a:ext>
            </a:extLst>
          </p:cNvPr>
          <p:cNvSpPr>
            <a:spLocks noGrp="1"/>
          </p:cNvSpPr>
          <p:nvPr>
            <p:ph type="dt" sz="half" idx="10"/>
          </p:nvPr>
        </p:nvSpPr>
        <p:spPr/>
        <p:txBody>
          <a:bodyPr/>
          <a:lstStyle/>
          <a:p>
            <a:fld id="{9C88B150-B0E0-4EA7-9B93-F1F5F58CA987}" type="datetimeFigureOut">
              <a:rPr lang="en-US" smtClean="0"/>
              <a:t>9/7/2022</a:t>
            </a:fld>
            <a:endParaRPr lang="en-US"/>
          </a:p>
        </p:txBody>
      </p:sp>
      <p:sp>
        <p:nvSpPr>
          <p:cNvPr id="3" name="Footer Placeholder 2">
            <a:extLst>
              <a:ext uri="{FF2B5EF4-FFF2-40B4-BE49-F238E27FC236}">
                <a16:creationId xmlns:a16="http://schemas.microsoft.com/office/drawing/2014/main" id="{27CCC3B6-CC64-48C4-8053-262AE12B5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6F68F-C6D7-4AA4-BA99-83DEB08D95A0}"/>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34608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D243-3D97-473A-B571-D17C04472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4F650B-7657-49DF-844C-F3ADAC3FC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FBFE8-2868-45E2-96F9-B8C5002A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95528-27CF-48D1-B168-3C2128C1314E}"/>
              </a:ext>
            </a:extLst>
          </p:cNvPr>
          <p:cNvSpPr>
            <a:spLocks noGrp="1"/>
          </p:cNvSpPr>
          <p:nvPr>
            <p:ph type="dt" sz="half" idx="10"/>
          </p:nvPr>
        </p:nvSpPr>
        <p:spPr/>
        <p:txBody>
          <a:bodyPr/>
          <a:lstStyle/>
          <a:p>
            <a:fld id="{9C88B150-B0E0-4EA7-9B93-F1F5F58CA987}" type="datetimeFigureOut">
              <a:rPr lang="en-US" smtClean="0"/>
              <a:t>9/7/2022</a:t>
            </a:fld>
            <a:endParaRPr lang="en-US"/>
          </a:p>
        </p:txBody>
      </p:sp>
      <p:sp>
        <p:nvSpPr>
          <p:cNvPr id="6" name="Footer Placeholder 5">
            <a:extLst>
              <a:ext uri="{FF2B5EF4-FFF2-40B4-BE49-F238E27FC236}">
                <a16:creationId xmlns:a16="http://schemas.microsoft.com/office/drawing/2014/main" id="{AB06E8A2-C940-45FB-92D8-05D013E70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5FF70-B2CE-41C3-A15E-060F0F0FA9C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8314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B39-C4FC-434D-9B6F-3D3747326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751DB-D575-4313-82AF-E80E04A0F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E6045-7881-4221-87EF-9767BC783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3DE04-F8AD-4196-85F8-39BE34F9BD1B}"/>
              </a:ext>
            </a:extLst>
          </p:cNvPr>
          <p:cNvSpPr>
            <a:spLocks noGrp="1"/>
          </p:cNvSpPr>
          <p:nvPr>
            <p:ph type="dt" sz="half" idx="10"/>
          </p:nvPr>
        </p:nvSpPr>
        <p:spPr/>
        <p:txBody>
          <a:bodyPr/>
          <a:lstStyle/>
          <a:p>
            <a:fld id="{9C88B150-B0E0-4EA7-9B93-F1F5F58CA987}" type="datetimeFigureOut">
              <a:rPr lang="en-US" smtClean="0"/>
              <a:t>9/7/2022</a:t>
            </a:fld>
            <a:endParaRPr lang="en-US"/>
          </a:p>
        </p:txBody>
      </p:sp>
      <p:sp>
        <p:nvSpPr>
          <p:cNvPr id="6" name="Footer Placeholder 5">
            <a:extLst>
              <a:ext uri="{FF2B5EF4-FFF2-40B4-BE49-F238E27FC236}">
                <a16:creationId xmlns:a16="http://schemas.microsoft.com/office/drawing/2014/main" id="{E9228328-6AD5-4DDF-8FD8-A1939A45F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96E14-F0B0-4A8F-95BD-7049579E381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02282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8A4E4C-4751-422C-8D05-D70036C16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AF68D3-6C67-45A7-A2B7-4AA2A47E0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9C0BB-0755-4981-8F91-E6CC42443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B150-B0E0-4EA7-9B93-F1F5F58CA987}" type="datetimeFigureOut">
              <a:rPr lang="en-US" smtClean="0"/>
              <a:t>9/7/2022</a:t>
            </a:fld>
            <a:endParaRPr lang="en-US"/>
          </a:p>
        </p:txBody>
      </p:sp>
      <p:sp>
        <p:nvSpPr>
          <p:cNvPr id="5" name="Footer Placeholder 4">
            <a:extLst>
              <a:ext uri="{FF2B5EF4-FFF2-40B4-BE49-F238E27FC236}">
                <a16:creationId xmlns:a16="http://schemas.microsoft.com/office/drawing/2014/main" id="{89F20D6C-0D38-48F2-8D7E-100C22A04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485BAD-4A6E-4F68-B352-D0C8E8376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8F668-D1F0-4754-85F9-8167B6D706D5}" type="slidenum">
              <a:rPr lang="en-US" smtClean="0"/>
              <a:t>‹#›</a:t>
            </a:fld>
            <a:endParaRPr lang="en-US"/>
          </a:p>
        </p:txBody>
      </p:sp>
    </p:spTree>
    <p:extLst>
      <p:ext uri="{BB962C8B-B14F-4D97-AF65-F5344CB8AC3E}">
        <p14:creationId xmlns:p14="http://schemas.microsoft.com/office/powerpoint/2010/main" val="416281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1122362"/>
            <a:ext cx="9144000" cy="2900518"/>
          </a:xfrm>
        </p:spPr>
        <p:txBody>
          <a:bodyPr>
            <a:normAutofit/>
          </a:bodyPr>
          <a:lstStyle/>
          <a:p>
            <a:r>
              <a:rPr lang="en-US" dirty="0">
                <a:latin typeface="Verdana Pro" panose="020B0604030504040204" pitchFamily="34" charset="0"/>
              </a:rPr>
              <a:t>A Survey of Exodus and Leviticus</a:t>
            </a:r>
          </a:p>
        </p:txBody>
      </p:sp>
      <p:sp>
        <p:nvSpPr>
          <p:cNvPr id="3" name="TextBox 2">
            <a:extLst>
              <a:ext uri="{FF2B5EF4-FFF2-40B4-BE49-F238E27FC236}">
                <a16:creationId xmlns:a16="http://schemas.microsoft.com/office/drawing/2014/main" id="{08ED6566-3F05-4297-B34F-400A96A782E1}"/>
              </a:ext>
            </a:extLst>
          </p:cNvPr>
          <p:cNvSpPr txBox="1"/>
          <p:nvPr/>
        </p:nvSpPr>
        <p:spPr>
          <a:xfrm>
            <a:off x="10201276" y="6224337"/>
            <a:ext cx="1196888" cy="646331"/>
          </a:xfrm>
          <a:prstGeom prst="rect">
            <a:avLst/>
          </a:prstGeom>
          <a:noFill/>
        </p:spPr>
        <p:txBody>
          <a:bodyPr wrap="square" rtlCol="0">
            <a:spAutoFit/>
          </a:bodyPr>
          <a:lstStyle/>
          <a:p>
            <a:r>
              <a:rPr lang="en-US" dirty="0">
                <a:solidFill>
                  <a:schemeClr val="bg1"/>
                </a:solidFill>
              </a:rPr>
              <a:t>22/12</a:t>
            </a:r>
          </a:p>
          <a:p>
            <a:endParaRPr lang="en-US" dirty="0">
              <a:solidFill>
                <a:schemeClr val="bg1"/>
              </a:solidFill>
            </a:endParaRPr>
          </a:p>
        </p:txBody>
      </p:sp>
      <p:sp>
        <p:nvSpPr>
          <p:cNvPr id="6" name="TextBox 5">
            <a:extLst>
              <a:ext uri="{FF2B5EF4-FFF2-40B4-BE49-F238E27FC236}">
                <a16:creationId xmlns:a16="http://schemas.microsoft.com/office/drawing/2014/main" id="{0BDACC20-58EC-46E0-8F80-90F2DB24B2E9}"/>
              </a:ext>
            </a:extLst>
          </p:cNvPr>
          <p:cNvSpPr txBox="1"/>
          <p:nvPr/>
        </p:nvSpPr>
        <p:spPr>
          <a:xfrm>
            <a:off x="3641558" y="4507832"/>
            <a:ext cx="4908884" cy="400110"/>
          </a:xfrm>
          <a:prstGeom prst="rect">
            <a:avLst/>
          </a:prstGeom>
          <a:noFill/>
        </p:spPr>
        <p:txBody>
          <a:bodyPr wrap="square" rtlCol="0">
            <a:spAutoFit/>
          </a:bodyPr>
          <a:lstStyle/>
          <a:p>
            <a:pPr algn="ctr"/>
            <a:r>
              <a:rPr lang="en-US" sz="2000" b="1" dirty="0">
                <a:solidFill>
                  <a:schemeClr val="tx1">
                    <a:lumMod val="95000"/>
                    <a:lumOff val="5000"/>
                  </a:schemeClr>
                </a:solidFill>
              </a:rPr>
              <a:t>EXODUS CHAPTERS 32-34</a:t>
            </a:r>
          </a:p>
        </p:txBody>
      </p:sp>
    </p:spTree>
    <p:extLst>
      <p:ext uri="{BB962C8B-B14F-4D97-AF65-F5344CB8AC3E}">
        <p14:creationId xmlns:p14="http://schemas.microsoft.com/office/powerpoint/2010/main" val="234886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28863" y="1166841"/>
            <a:ext cx="11534273" cy="4524315"/>
          </a:xfrm>
          <a:prstGeom prst="rect">
            <a:avLst/>
          </a:prstGeom>
          <a:noFill/>
        </p:spPr>
        <p:txBody>
          <a:bodyPr wrap="square" rtlCol="0">
            <a:spAutoFit/>
          </a:bodyPr>
          <a:lstStyle/>
          <a:p>
            <a:pPr algn="ctr"/>
            <a:r>
              <a:rPr lang="en-US" sz="3200" b="1" dirty="0">
                <a:solidFill>
                  <a:schemeClr val="bg1">
                    <a:lumMod val="95000"/>
                    <a:lumOff val="5000"/>
                  </a:schemeClr>
                </a:solidFill>
                <a:latin typeface="Verdana" panose="020B0604030504040204" pitchFamily="34" charset="0"/>
                <a:ea typeface="Verdana" panose="020B0604030504040204" pitchFamily="34" charset="0"/>
              </a:rPr>
              <a:t>The Golden Calf</a:t>
            </a:r>
          </a:p>
          <a:p>
            <a:pPr algn="ctr"/>
            <a:endParaRPr lang="en-US" sz="3200" b="1" dirty="0">
              <a:solidFill>
                <a:schemeClr val="bg1">
                  <a:lumMod val="95000"/>
                  <a:lumOff val="5000"/>
                </a:schemeClr>
              </a:solidFill>
              <a:latin typeface="Verdana" panose="020B0604030504040204" pitchFamily="34" charset="0"/>
              <a:ea typeface="Verdana" panose="020B0604030504040204" pitchFamily="34" charset="0"/>
            </a:endParaRPr>
          </a:p>
          <a:p>
            <a:pPr algn="ctr"/>
            <a:r>
              <a:rPr lang="en-US" sz="3200" b="1" dirty="0">
                <a:solidFill>
                  <a:schemeClr val="bg1">
                    <a:lumMod val="95000"/>
                    <a:lumOff val="5000"/>
                  </a:schemeClr>
                </a:solidFill>
                <a:latin typeface="Verdana" panose="020B0604030504040204" pitchFamily="34" charset="0"/>
                <a:ea typeface="Verdana" panose="020B0604030504040204" pitchFamily="34" charset="0"/>
              </a:rPr>
              <a:t>Chapter 32:  The Apostasy</a:t>
            </a:r>
          </a:p>
          <a:p>
            <a:pPr algn="ctr"/>
            <a:endParaRPr lang="en-US" sz="3200" b="1" dirty="0">
              <a:solidFill>
                <a:schemeClr val="bg1">
                  <a:lumMod val="95000"/>
                  <a:lumOff val="5000"/>
                </a:schemeClr>
              </a:solidFill>
              <a:latin typeface="Verdana" panose="020B0604030504040204" pitchFamily="34" charset="0"/>
              <a:ea typeface="Verdana" panose="020B0604030504040204" pitchFamily="34" charset="0"/>
            </a:endParaRPr>
          </a:p>
          <a:p>
            <a:pPr algn="ctr"/>
            <a:r>
              <a:rPr lang="en-US" sz="3200" b="1" dirty="0">
                <a:solidFill>
                  <a:schemeClr val="bg1">
                    <a:lumMod val="95000"/>
                    <a:lumOff val="5000"/>
                  </a:schemeClr>
                </a:solidFill>
                <a:latin typeface="Verdana" panose="020B0604030504040204" pitchFamily="34" charset="0"/>
                <a:ea typeface="Verdana" panose="020B0604030504040204" pitchFamily="34" charset="0"/>
              </a:rPr>
              <a:t>Chapter 33:  Restoration - God’s Promise of Presence</a:t>
            </a:r>
          </a:p>
          <a:p>
            <a:pPr algn="ctr"/>
            <a:endParaRPr lang="en-US" sz="3200" b="1" dirty="0">
              <a:solidFill>
                <a:schemeClr val="bg1">
                  <a:lumMod val="95000"/>
                  <a:lumOff val="5000"/>
                </a:schemeClr>
              </a:solidFill>
              <a:latin typeface="Verdana" panose="020B0604030504040204" pitchFamily="34" charset="0"/>
              <a:ea typeface="Verdana" panose="020B0604030504040204" pitchFamily="34" charset="0"/>
            </a:endParaRPr>
          </a:p>
          <a:p>
            <a:pPr algn="ctr"/>
            <a:r>
              <a:rPr lang="en-US" sz="3200" b="1" dirty="0">
                <a:solidFill>
                  <a:schemeClr val="bg1">
                    <a:lumMod val="95000"/>
                    <a:lumOff val="5000"/>
                  </a:schemeClr>
                </a:solidFill>
                <a:latin typeface="Verdana" panose="020B0604030504040204" pitchFamily="34" charset="0"/>
                <a:ea typeface="Verdana" panose="020B0604030504040204" pitchFamily="34" charset="0"/>
              </a:rPr>
              <a:t>Chapter 34:  Restoration – God’s Renewal of the Covenant</a:t>
            </a:r>
          </a:p>
        </p:txBody>
      </p:sp>
      <p:sp>
        <p:nvSpPr>
          <p:cNvPr id="9" name="TextBox 8">
            <a:extLst>
              <a:ext uri="{FF2B5EF4-FFF2-40B4-BE49-F238E27FC236}">
                <a16:creationId xmlns:a16="http://schemas.microsoft.com/office/drawing/2014/main" id="{61E28D1D-3F67-33D7-428A-1668101C71DE}"/>
              </a:ext>
            </a:extLst>
          </p:cNvPr>
          <p:cNvSpPr txBox="1"/>
          <p:nvPr/>
        </p:nvSpPr>
        <p:spPr>
          <a:xfrm>
            <a:off x="10201276" y="6224337"/>
            <a:ext cx="1196888" cy="646331"/>
          </a:xfrm>
          <a:prstGeom prst="rect">
            <a:avLst/>
          </a:prstGeom>
          <a:noFill/>
        </p:spPr>
        <p:txBody>
          <a:bodyPr wrap="square" rtlCol="0">
            <a:spAutoFit/>
          </a:bodyPr>
          <a:lstStyle/>
          <a:p>
            <a:r>
              <a:rPr lang="en-US" b="1" dirty="0"/>
              <a:t>22/12</a:t>
            </a:r>
          </a:p>
          <a:p>
            <a:endParaRPr lang="en-US" dirty="0">
              <a:solidFill>
                <a:schemeClr val="bg1"/>
              </a:solidFill>
            </a:endParaRPr>
          </a:p>
        </p:txBody>
      </p:sp>
    </p:spTree>
    <p:extLst>
      <p:ext uri="{BB962C8B-B14F-4D97-AF65-F5344CB8AC3E}">
        <p14:creationId xmlns:p14="http://schemas.microsoft.com/office/powerpoint/2010/main" val="343345732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6915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228596" y="266237"/>
            <a:ext cx="11887199" cy="2492990"/>
          </a:xfrm>
          <a:prstGeom prst="rect">
            <a:avLst/>
          </a:prstGeom>
          <a:noFill/>
        </p:spPr>
        <p:txBody>
          <a:bodyPr wrap="square" rtlCol="0">
            <a:spAutoFit/>
          </a:bodyPr>
          <a:lstStyle/>
          <a:p>
            <a:r>
              <a:rPr lang="en-US" sz="2400" dirty="0">
                <a:solidFill>
                  <a:srgbClr val="292F33"/>
                </a:solidFill>
                <a:latin typeface="Verdana" panose="020B0604030504040204" pitchFamily="34" charset="0"/>
                <a:ea typeface="Verdana" panose="020B0604030504040204" pitchFamily="34" charset="0"/>
              </a:rPr>
              <a:t>        </a:t>
            </a:r>
          </a:p>
          <a:p>
            <a:pPr algn="ctr"/>
            <a:r>
              <a:rPr lang="en-US" sz="2800" b="1" dirty="0">
                <a:solidFill>
                  <a:srgbClr val="292F33"/>
                </a:solidFill>
                <a:latin typeface="Verdana" panose="020B0604030504040204" pitchFamily="34" charset="0"/>
                <a:ea typeface="Verdana" panose="020B0604030504040204" pitchFamily="34" charset="0"/>
              </a:rPr>
              <a:t>Israel Then – The Church Today</a:t>
            </a:r>
          </a:p>
          <a:p>
            <a:pPr algn="ctr"/>
            <a:endParaRPr lang="en-US" sz="2800" dirty="0">
              <a:solidFill>
                <a:srgbClr val="292F33"/>
              </a:solidFill>
              <a:latin typeface="Verdana" panose="020B0604030504040204" pitchFamily="34" charset="0"/>
              <a:ea typeface="Verdana" panose="020B0604030504040204" pitchFamily="34" charset="0"/>
            </a:endParaRPr>
          </a:p>
          <a:p>
            <a:pPr algn="ctr"/>
            <a:endParaRPr lang="en-US" sz="2800" dirty="0">
              <a:solidFill>
                <a:srgbClr val="292F33"/>
              </a:solidFill>
              <a:latin typeface="Verdana" panose="020B0604030504040204" pitchFamily="34" charset="0"/>
              <a:ea typeface="Verdana" panose="020B0604030504040204" pitchFamily="34" charset="0"/>
            </a:endParaRPr>
          </a:p>
          <a:p>
            <a:r>
              <a:rPr lang="en-US" sz="2400" dirty="0">
                <a:solidFill>
                  <a:schemeClr val="bg1"/>
                </a:solidFill>
                <a:latin typeface="Verdana" panose="020B0604030504040204" pitchFamily="34" charset="0"/>
                <a:ea typeface="Verdana" panose="020B0604030504040204" pitchFamily="34" charset="0"/>
              </a:rPr>
              <a:t>Israel’s sin was idolatry – we can have idols too</a:t>
            </a:r>
          </a:p>
          <a:p>
            <a:endParaRPr lang="en-US" sz="2400" dirty="0">
              <a:solidFill>
                <a:schemeClr val="bg1"/>
              </a:solidFill>
              <a:latin typeface="Verdana" panose="020B0604030504040204" pitchFamily="34" charset="0"/>
              <a:ea typeface="Verdana" panose="020B0604030504040204" pitchFamily="34" charset="0"/>
            </a:endParaRPr>
          </a:p>
        </p:txBody>
      </p:sp>
      <p:sp>
        <p:nvSpPr>
          <p:cNvPr id="9" name="TextBox 8">
            <a:extLst>
              <a:ext uri="{FF2B5EF4-FFF2-40B4-BE49-F238E27FC236}">
                <a16:creationId xmlns:a16="http://schemas.microsoft.com/office/drawing/2014/main" id="{61E28D1D-3F67-33D7-428A-1668101C71DE}"/>
              </a:ext>
            </a:extLst>
          </p:cNvPr>
          <p:cNvSpPr txBox="1"/>
          <p:nvPr/>
        </p:nvSpPr>
        <p:spPr>
          <a:xfrm>
            <a:off x="10201276" y="6224337"/>
            <a:ext cx="1196888" cy="646331"/>
          </a:xfrm>
          <a:prstGeom prst="rect">
            <a:avLst/>
          </a:prstGeom>
          <a:noFill/>
        </p:spPr>
        <p:txBody>
          <a:bodyPr wrap="square" rtlCol="0">
            <a:spAutoFit/>
          </a:bodyPr>
          <a:lstStyle/>
          <a:p>
            <a:r>
              <a:rPr lang="en-US" b="1" dirty="0"/>
              <a:t>22/12</a:t>
            </a:r>
          </a:p>
          <a:p>
            <a:endParaRPr lang="en-US" dirty="0">
              <a:solidFill>
                <a:schemeClr val="bg1"/>
              </a:solidFill>
            </a:endParaRPr>
          </a:p>
        </p:txBody>
      </p:sp>
      <p:sp>
        <p:nvSpPr>
          <p:cNvPr id="2" name="TextBox 1">
            <a:extLst>
              <a:ext uri="{FF2B5EF4-FFF2-40B4-BE49-F238E27FC236}">
                <a16:creationId xmlns:a16="http://schemas.microsoft.com/office/drawing/2014/main" id="{160CFB5E-3933-3C6D-C6D4-A54D9506CA0E}"/>
              </a:ext>
            </a:extLst>
          </p:cNvPr>
          <p:cNvSpPr txBox="1"/>
          <p:nvPr/>
        </p:nvSpPr>
        <p:spPr>
          <a:xfrm>
            <a:off x="228596" y="3121238"/>
            <a:ext cx="11734799" cy="830997"/>
          </a:xfrm>
          <a:prstGeom prst="rect">
            <a:avLst/>
          </a:prstGeom>
          <a:noFill/>
        </p:spPr>
        <p:txBody>
          <a:bodyPr wrap="square" rtlCol="0">
            <a:spAutoFit/>
          </a:bodyPr>
          <a:lstStyle/>
          <a:p>
            <a:r>
              <a:rPr lang="en-US" sz="2400" dirty="0">
                <a:solidFill>
                  <a:srgbClr val="292F33"/>
                </a:solidFill>
                <a:latin typeface="Verdana" panose="020B0604030504040204" pitchFamily="34" charset="0"/>
                <a:ea typeface="Verdana" panose="020B0604030504040204" pitchFamily="34" charset="0"/>
              </a:rPr>
              <a:t>Israel’s sin was the result of (1) impatience (2) the desire to SEE their God (3) A failure to remember history (4) Lust (5) Poor leadership</a:t>
            </a:r>
            <a:endParaRPr lang="en-US" sz="2400" dirty="0">
              <a:solidFill>
                <a:schemeClr val="bg1"/>
              </a:solidFill>
              <a:latin typeface="Verdana" panose="020B0604030504040204" pitchFamily="34" charset="0"/>
              <a:ea typeface="Verdana" panose="020B0604030504040204" pitchFamily="34" charset="0"/>
            </a:endParaRPr>
          </a:p>
        </p:txBody>
      </p:sp>
      <p:sp>
        <p:nvSpPr>
          <p:cNvPr id="3" name="TextBox 2">
            <a:extLst>
              <a:ext uri="{FF2B5EF4-FFF2-40B4-BE49-F238E27FC236}">
                <a16:creationId xmlns:a16="http://schemas.microsoft.com/office/drawing/2014/main" id="{7C74B142-D03E-0A84-DCA5-F92F563D676D}"/>
              </a:ext>
            </a:extLst>
          </p:cNvPr>
          <p:cNvSpPr txBox="1"/>
          <p:nvPr/>
        </p:nvSpPr>
        <p:spPr>
          <a:xfrm>
            <a:off x="228596" y="4753696"/>
            <a:ext cx="11734799" cy="830997"/>
          </a:xfrm>
          <a:prstGeom prst="rect">
            <a:avLst/>
          </a:prstGeom>
          <a:noFill/>
        </p:spPr>
        <p:txBody>
          <a:bodyPr wrap="square" rtlCol="0">
            <a:spAutoFit/>
          </a:bodyPr>
          <a:lstStyle/>
          <a:p>
            <a:r>
              <a:rPr lang="en-US" sz="2400" dirty="0">
                <a:solidFill>
                  <a:schemeClr val="bg1"/>
                </a:solidFill>
                <a:latin typeface="Verdana" panose="020B0604030504040204" pitchFamily="34" charset="0"/>
                <a:ea typeface="Verdana" panose="020B0604030504040204" pitchFamily="34" charset="0"/>
              </a:rPr>
              <a:t>Israel’s sin had immediate effects – 3 punishments, 2 by Moses plus a plague from God.  Sin in the camp cannot be tolerated.</a:t>
            </a:r>
          </a:p>
        </p:txBody>
      </p:sp>
    </p:spTree>
    <p:extLst>
      <p:ext uri="{BB962C8B-B14F-4D97-AF65-F5344CB8AC3E}">
        <p14:creationId xmlns:p14="http://schemas.microsoft.com/office/powerpoint/2010/main" val="389572695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14" name="TextBox 13">
            <a:extLst>
              <a:ext uri="{FF2B5EF4-FFF2-40B4-BE49-F238E27FC236}">
                <a16:creationId xmlns:a16="http://schemas.microsoft.com/office/drawing/2014/main" id="{FD8D316C-2158-45B5-9C24-32B96C964123}"/>
              </a:ext>
            </a:extLst>
          </p:cNvPr>
          <p:cNvSpPr txBox="1"/>
          <p:nvPr/>
        </p:nvSpPr>
        <p:spPr>
          <a:xfrm>
            <a:off x="263091" y="1445911"/>
            <a:ext cx="11928909" cy="1938992"/>
          </a:xfrm>
          <a:prstGeom prst="rect">
            <a:avLst/>
          </a:prstGeom>
          <a:noFill/>
        </p:spPr>
        <p:txBody>
          <a:bodyPr wrap="square" rtlCol="0">
            <a:spAutoFit/>
          </a:bodyPr>
          <a:lstStyle/>
          <a:p>
            <a:r>
              <a:rPr lang="en-US" sz="2400" b="1" dirty="0">
                <a:latin typeface="Verdana" panose="020B0604030504040204" pitchFamily="34" charset="0"/>
                <a:ea typeface="Verdana" panose="020B0604030504040204" pitchFamily="34" charset="0"/>
              </a:rPr>
              <a:t>Numbers 12:3 – </a:t>
            </a:r>
            <a:r>
              <a:rPr lang="en-US" sz="2400" b="1" i="1" dirty="0">
                <a:latin typeface="Verdana" panose="020B0604030504040204" pitchFamily="34" charset="0"/>
                <a:ea typeface="Verdana" panose="020B0604030504040204" pitchFamily="34" charset="0"/>
              </a:rPr>
              <a:t>Now the man Moses was very humble, more than all the men who were on the face of the earth.</a:t>
            </a:r>
          </a:p>
          <a:p>
            <a:endParaRPr lang="en-US" sz="2400" b="1" i="1" dirty="0">
              <a:latin typeface="Verdana" panose="020B0604030504040204" pitchFamily="34" charset="0"/>
              <a:ea typeface="Verdana" panose="020B0604030504040204" pitchFamily="34" charset="0"/>
            </a:endParaRPr>
          </a:p>
          <a:p>
            <a:r>
              <a:rPr lang="en-US" sz="2400" b="1" dirty="0">
                <a:latin typeface="Verdana" panose="020B0604030504040204" pitchFamily="34" charset="0"/>
                <a:ea typeface="Verdana" panose="020B0604030504040204" pitchFamily="34" charset="0"/>
              </a:rPr>
              <a:t>Exodus 33:11 </a:t>
            </a:r>
            <a:r>
              <a:rPr lang="en-US" sz="2400" b="1" i="1" dirty="0">
                <a:latin typeface="Verdana" panose="020B0604030504040204" pitchFamily="34" charset="0"/>
                <a:ea typeface="Verdana" panose="020B0604030504040204" pitchFamily="34" charset="0"/>
              </a:rPr>
              <a:t>– So the Lord spoke to Moses face to face, as a man speaks to his friend.</a:t>
            </a:r>
          </a:p>
        </p:txBody>
      </p:sp>
      <p:sp>
        <p:nvSpPr>
          <p:cNvPr id="15" name="TextBox 14">
            <a:extLst>
              <a:ext uri="{FF2B5EF4-FFF2-40B4-BE49-F238E27FC236}">
                <a16:creationId xmlns:a16="http://schemas.microsoft.com/office/drawing/2014/main" id="{745C0499-F086-4B45-8686-2C0A71754BDE}"/>
              </a:ext>
            </a:extLst>
          </p:cNvPr>
          <p:cNvSpPr txBox="1"/>
          <p:nvPr/>
        </p:nvSpPr>
        <p:spPr>
          <a:xfrm>
            <a:off x="252984" y="4088651"/>
            <a:ext cx="11686032" cy="769441"/>
          </a:xfrm>
          <a:prstGeom prst="rect">
            <a:avLst/>
          </a:prstGeom>
          <a:noFill/>
        </p:spPr>
        <p:txBody>
          <a:bodyPr wrap="square" rtlCol="0">
            <a:spAutoFit/>
          </a:bodyPr>
          <a:lstStyle/>
          <a:p>
            <a:pPr algn="ctr"/>
            <a:r>
              <a:rPr lang="en-US" sz="4400" b="1" dirty="0">
                <a:latin typeface="Lucida Sans" panose="020B0602030504020204" pitchFamily="34" charset="0"/>
              </a:rPr>
              <a:t>Moses: God’s Friend</a:t>
            </a:r>
          </a:p>
        </p:txBody>
      </p:sp>
    </p:spTree>
    <p:extLst>
      <p:ext uri="{BB962C8B-B14F-4D97-AF65-F5344CB8AC3E}">
        <p14:creationId xmlns:p14="http://schemas.microsoft.com/office/powerpoint/2010/main" val="28014591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2669"/>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152400" y="0"/>
            <a:ext cx="11887199" cy="4955203"/>
          </a:xfrm>
          <a:prstGeom prst="rect">
            <a:avLst/>
          </a:prstGeom>
          <a:noFill/>
        </p:spPr>
        <p:txBody>
          <a:bodyPr wrap="square" rtlCol="0">
            <a:spAutoFit/>
          </a:bodyPr>
          <a:lstStyle/>
          <a:p>
            <a:pPr algn="ctr"/>
            <a:r>
              <a:rPr lang="en-US" sz="2400" b="1" dirty="0">
                <a:solidFill>
                  <a:srgbClr val="292F33"/>
                </a:solidFill>
                <a:latin typeface="Verdana" panose="020B0604030504040204" pitchFamily="34" charset="0"/>
                <a:ea typeface="Verdana" panose="020B0604030504040204" pitchFamily="34" charset="0"/>
              </a:rPr>
              <a:t>God’s Promise</a:t>
            </a:r>
            <a:endParaRPr lang="en-US" sz="2800" b="1" dirty="0">
              <a:solidFill>
                <a:srgbClr val="292F33"/>
              </a:solidFill>
              <a:latin typeface="Verdana" panose="020B0604030504040204" pitchFamily="34" charset="0"/>
              <a:ea typeface="Verdana" panose="020B0604030504040204" pitchFamily="34" charset="0"/>
            </a:endParaRPr>
          </a:p>
          <a:p>
            <a:pPr algn="ctr"/>
            <a:endParaRPr lang="en-US" sz="2000" dirty="0">
              <a:solidFill>
                <a:srgbClr val="292F33"/>
              </a:solidFill>
              <a:latin typeface="Verdana" panose="020B0604030504040204" pitchFamily="34" charset="0"/>
              <a:ea typeface="Verdana" panose="020B0604030504040204" pitchFamily="34" charset="0"/>
            </a:endParaRPr>
          </a:p>
          <a:p>
            <a:r>
              <a:rPr lang="en-US" sz="2400" dirty="0">
                <a:solidFill>
                  <a:srgbClr val="292F33"/>
                </a:solidFill>
                <a:latin typeface="Verdana" panose="020B0604030504040204" pitchFamily="34" charset="0"/>
                <a:ea typeface="Verdana" panose="020B0604030504040204" pitchFamily="34" charset="0"/>
              </a:rPr>
              <a:t>Exodus 33:1	  Time to leave Sinai and head for the promised land</a:t>
            </a:r>
          </a:p>
          <a:p>
            <a:r>
              <a:rPr lang="en-US" sz="2400" dirty="0">
                <a:solidFill>
                  <a:srgbClr val="292F33"/>
                </a:solidFill>
                <a:latin typeface="Verdana" panose="020B0604030504040204" pitchFamily="34" charset="0"/>
                <a:ea typeface="Verdana" panose="020B0604030504040204" pitchFamily="34" charset="0"/>
              </a:rPr>
              <a:t>Exodus 33:3	  God says “go” but I am still mad at you</a:t>
            </a:r>
          </a:p>
          <a:p>
            <a:r>
              <a:rPr lang="en-US" sz="2400" dirty="0">
                <a:solidFill>
                  <a:srgbClr val="292F33"/>
                </a:solidFill>
                <a:latin typeface="Verdana" panose="020B0604030504040204" pitchFamily="34" charset="0"/>
                <a:ea typeface="Verdana" panose="020B0604030504040204" pitchFamily="34" charset="0"/>
              </a:rPr>
              <a:t>Exodus 33:	5-6	  The earrings have got to go</a:t>
            </a:r>
          </a:p>
          <a:p>
            <a:r>
              <a:rPr lang="en-US" sz="2400" dirty="0">
                <a:solidFill>
                  <a:srgbClr val="292F33"/>
                </a:solidFill>
                <a:latin typeface="Verdana" panose="020B0604030504040204" pitchFamily="34" charset="0"/>
                <a:ea typeface="Verdana" panose="020B0604030504040204" pitchFamily="34" charset="0"/>
              </a:rPr>
              <a:t>Exodus 33:7	  Moses’ tent becomes a temporary tabernacle</a:t>
            </a:r>
          </a:p>
          <a:p>
            <a:r>
              <a:rPr lang="en-US" sz="2400" dirty="0">
                <a:solidFill>
                  <a:srgbClr val="292F33"/>
                </a:solidFill>
                <a:latin typeface="Verdana" panose="020B0604030504040204" pitchFamily="34" charset="0"/>
                <a:ea typeface="Verdana" panose="020B0604030504040204" pitchFamily="34" charset="0"/>
              </a:rPr>
              <a:t>Exodus 33:8	  The people stopped &amp; watched Moses enter the tent</a:t>
            </a:r>
          </a:p>
          <a:p>
            <a:r>
              <a:rPr lang="en-US" sz="2400" dirty="0">
                <a:solidFill>
                  <a:srgbClr val="292F33"/>
                </a:solidFill>
                <a:latin typeface="Verdana" panose="020B0604030504040204" pitchFamily="34" charset="0"/>
                <a:ea typeface="Verdana" panose="020B0604030504040204" pitchFamily="34" charset="0"/>
              </a:rPr>
              <a:t>Exodus 33:10	  God’s presence went to the tent</a:t>
            </a:r>
          </a:p>
          <a:p>
            <a:r>
              <a:rPr lang="en-US" sz="2400" dirty="0">
                <a:solidFill>
                  <a:srgbClr val="292F33"/>
                </a:solidFill>
                <a:latin typeface="Verdana" panose="020B0604030504040204" pitchFamily="34" charset="0"/>
                <a:ea typeface="Verdana" panose="020B0604030504040204" pitchFamily="34" charset="0"/>
              </a:rPr>
              <a:t>Exodus 33:11	  God spoke to Moses like a friend</a:t>
            </a:r>
          </a:p>
          <a:p>
            <a:r>
              <a:rPr lang="en-US" sz="2400" dirty="0">
                <a:solidFill>
                  <a:srgbClr val="292F33"/>
                </a:solidFill>
                <a:latin typeface="Verdana" panose="020B0604030504040204" pitchFamily="34" charset="0"/>
                <a:ea typeface="Verdana" panose="020B0604030504040204" pitchFamily="34" charset="0"/>
              </a:rPr>
              <a:t>Exodus 33:12	  Moses asked to know God more intimately (God said 			  yes)</a:t>
            </a:r>
          </a:p>
          <a:p>
            <a:r>
              <a:rPr lang="en-US" sz="2400" dirty="0">
                <a:solidFill>
                  <a:srgbClr val="292F33"/>
                </a:solidFill>
                <a:latin typeface="Verdana" panose="020B0604030504040204" pitchFamily="34" charset="0"/>
                <a:ea typeface="Verdana" panose="020B0604030504040204" pitchFamily="34" charset="0"/>
              </a:rPr>
              <a:t>Exodus 33:19-23	  God says yes to Moses’ request to know God more 				  completely</a:t>
            </a:r>
          </a:p>
        </p:txBody>
      </p:sp>
      <p:sp>
        <p:nvSpPr>
          <p:cNvPr id="4" name="TextBox 3">
            <a:extLst>
              <a:ext uri="{FF2B5EF4-FFF2-40B4-BE49-F238E27FC236}">
                <a16:creationId xmlns:a16="http://schemas.microsoft.com/office/drawing/2014/main" id="{D496247E-9C3D-0417-8CC0-2A9A4842BD2B}"/>
              </a:ext>
            </a:extLst>
          </p:cNvPr>
          <p:cNvSpPr txBox="1"/>
          <p:nvPr/>
        </p:nvSpPr>
        <p:spPr>
          <a:xfrm>
            <a:off x="152400" y="4900909"/>
            <a:ext cx="11620499" cy="1938992"/>
          </a:xfrm>
          <a:prstGeom prst="rect">
            <a:avLst/>
          </a:prstGeom>
          <a:noFill/>
        </p:spPr>
        <p:txBody>
          <a:bodyPr wrap="square" rtlCol="0">
            <a:spAutoFit/>
          </a:bodyPr>
          <a:lstStyle/>
          <a:p>
            <a:r>
              <a:rPr lang="en-US" sz="2400" dirty="0">
                <a:solidFill>
                  <a:schemeClr val="bg1"/>
                </a:solidFill>
                <a:latin typeface="Verdana" panose="020B0604030504040204" pitchFamily="34" charset="0"/>
                <a:ea typeface="Verdana" panose="020B0604030504040204" pitchFamily="34" charset="0"/>
              </a:rPr>
              <a:t>God doesn’t appear to us as he did Moses but we see abundant evidence of His presence.   We see the created world, we have evidence of answered prayers and his providence, and we have his word.  </a:t>
            </a:r>
            <a:r>
              <a:rPr lang="en-US" sz="2400" b="1" i="1" dirty="0">
                <a:solidFill>
                  <a:schemeClr val="bg1"/>
                </a:solidFill>
                <a:latin typeface="Verdana" panose="020B0604030504040204" pitchFamily="34" charset="0"/>
                <a:ea typeface="Verdana" panose="020B0604030504040204" pitchFamily="34" charset="0"/>
              </a:rPr>
              <a:t>Hebrews 13:5,  “For He Himself has said, I will never leave you nor forsake you.”</a:t>
            </a:r>
          </a:p>
        </p:txBody>
      </p:sp>
    </p:spTree>
    <p:extLst>
      <p:ext uri="{BB962C8B-B14F-4D97-AF65-F5344CB8AC3E}">
        <p14:creationId xmlns:p14="http://schemas.microsoft.com/office/powerpoint/2010/main" val="312172214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2669"/>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152400" y="964066"/>
            <a:ext cx="11887199" cy="4955203"/>
          </a:xfrm>
          <a:prstGeom prst="rect">
            <a:avLst/>
          </a:prstGeom>
          <a:noFill/>
        </p:spPr>
        <p:txBody>
          <a:bodyPr wrap="square" rtlCol="0">
            <a:spAutoFit/>
          </a:bodyPr>
          <a:lstStyle/>
          <a:p>
            <a:pPr algn="ctr"/>
            <a:r>
              <a:rPr lang="en-US" sz="2400" b="1" dirty="0">
                <a:solidFill>
                  <a:srgbClr val="292F33"/>
                </a:solidFill>
                <a:latin typeface="Verdana" panose="020B0604030504040204" pitchFamily="34" charset="0"/>
                <a:ea typeface="Verdana" panose="020B0604030504040204" pitchFamily="34" charset="0"/>
              </a:rPr>
              <a:t>God’s Covenant Restored</a:t>
            </a:r>
            <a:endParaRPr lang="en-US" sz="2800" b="1" dirty="0">
              <a:solidFill>
                <a:srgbClr val="292F33"/>
              </a:solidFill>
              <a:latin typeface="Verdana" panose="020B0604030504040204" pitchFamily="34" charset="0"/>
              <a:ea typeface="Verdana" panose="020B0604030504040204" pitchFamily="34" charset="0"/>
            </a:endParaRPr>
          </a:p>
          <a:p>
            <a:pPr algn="ctr"/>
            <a:endParaRPr lang="en-US" sz="2800" dirty="0">
              <a:solidFill>
                <a:srgbClr val="292F33"/>
              </a:solidFill>
              <a:latin typeface="Verdana" panose="020B0604030504040204" pitchFamily="34" charset="0"/>
              <a:ea typeface="Verdana" panose="020B0604030504040204" pitchFamily="34" charset="0"/>
            </a:endParaRPr>
          </a:p>
          <a:p>
            <a:r>
              <a:rPr lang="en-US" sz="2400" dirty="0">
                <a:solidFill>
                  <a:srgbClr val="292F33"/>
                </a:solidFill>
                <a:latin typeface="Verdana" panose="020B0604030504040204" pitchFamily="34" charset="0"/>
                <a:ea typeface="Verdana" panose="020B0604030504040204" pitchFamily="34" charset="0"/>
              </a:rPr>
              <a:t>Exodus 34:1	Moses prepares replacement stone tablets</a:t>
            </a:r>
          </a:p>
          <a:p>
            <a:r>
              <a:rPr lang="en-US" sz="2400" dirty="0">
                <a:solidFill>
                  <a:srgbClr val="292F33"/>
                </a:solidFill>
                <a:latin typeface="Verdana" panose="020B0604030504040204" pitchFamily="34" charset="0"/>
                <a:ea typeface="Verdana" panose="020B0604030504040204" pitchFamily="34" charset="0"/>
              </a:rPr>
              <a:t>Exodus 34:2	God invites Moses to the summit for a 2</a:t>
            </a:r>
            <a:r>
              <a:rPr lang="en-US" sz="2400" baseline="30000" dirty="0">
                <a:solidFill>
                  <a:srgbClr val="292F33"/>
                </a:solidFill>
                <a:latin typeface="Verdana" panose="020B0604030504040204" pitchFamily="34" charset="0"/>
                <a:ea typeface="Verdana" panose="020B0604030504040204" pitchFamily="34" charset="0"/>
              </a:rPr>
              <a:t>nd</a:t>
            </a:r>
            <a:r>
              <a:rPr lang="en-US" sz="2400" dirty="0">
                <a:solidFill>
                  <a:srgbClr val="292F33"/>
                </a:solidFill>
                <a:latin typeface="Verdana" panose="020B0604030504040204" pitchFamily="34" charset="0"/>
                <a:ea typeface="Verdana" panose="020B0604030504040204" pitchFamily="34" charset="0"/>
              </a:rPr>
              <a:t> time</a:t>
            </a:r>
          </a:p>
          <a:p>
            <a:r>
              <a:rPr lang="en-US" sz="2400" dirty="0">
                <a:solidFill>
                  <a:srgbClr val="292F33"/>
                </a:solidFill>
                <a:latin typeface="Verdana" panose="020B0604030504040204" pitchFamily="34" charset="0"/>
                <a:ea typeface="Verdana" panose="020B0604030504040204" pitchFamily="34" charset="0"/>
              </a:rPr>
              <a:t>Exodus 34:5-7	God proclaims His nature and His name (Exodus 33:19)</a:t>
            </a:r>
          </a:p>
          <a:p>
            <a:r>
              <a:rPr lang="en-US" sz="2400" dirty="0">
                <a:solidFill>
                  <a:srgbClr val="292F33"/>
                </a:solidFill>
                <a:latin typeface="Verdana" panose="020B0604030504040204" pitchFamily="34" charset="0"/>
                <a:ea typeface="Verdana" panose="020B0604030504040204" pitchFamily="34" charset="0"/>
              </a:rPr>
              <a:t>			Yahweh</a:t>
            </a:r>
          </a:p>
          <a:p>
            <a:r>
              <a:rPr lang="en-US" sz="2400" dirty="0">
                <a:solidFill>
                  <a:srgbClr val="292F33"/>
                </a:solidFill>
                <a:latin typeface="Verdana" panose="020B0604030504040204" pitchFamily="34" charset="0"/>
                <a:ea typeface="Verdana" panose="020B0604030504040204" pitchFamily="34" charset="0"/>
              </a:rPr>
              <a:t>			(1) Merciful (2) Gracious (3) Longsuffering (4) Abounding 			in Love (5) Abounding in Truth</a:t>
            </a:r>
          </a:p>
          <a:p>
            <a:r>
              <a:rPr lang="en-US" sz="2400" dirty="0">
                <a:solidFill>
                  <a:srgbClr val="292F33"/>
                </a:solidFill>
                <a:latin typeface="Verdana" panose="020B0604030504040204" pitchFamily="34" charset="0"/>
                <a:ea typeface="Verdana" panose="020B0604030504040204" pitchFamily="34" charset="0"/>
              </a:rPr>
              <a:t>Exodus 34:7(b)	Sin will not be tolerated (Exodus 20:5)</a:t>
            </a:r>
          </a:p>
          <a:p>
            <a:r>
              <a:rPr lang="en-US" sz="2400" dirty="0">
                <a:solidFill>
                  <a:srgbClr val="292F33"/>
                </a:solidFill>
                <a:latin typeface="Verdana" panose="020B0604030504040204" pitchFamily="34" charset="0"/>
                <a:ea typeface="Verdana" panose="020B0604030504040204" pitchFamily="34" charset="0"/>
              </a:rPr>
              <a:t>Exodus 34:12	God is LIGHT and in him there can be no DARKNESS </a:t>
            </a:r>
          </a:p>
          <a:p>
            <a:r>
              <a:rPr lang="en-US" sz="2400" dirty="0">
                <a:solidFill>
                  <a:srgbClr val="292F33"/>
                </a:solidFill>
                <a:latin typeface="Verdana" panose="020B0604030504040204" pitchFamily="34" charset="0"/>
                <a:ea typeface="Verdana" panose="020B0604030504040204" pitchFamily="34" charset="0"/>
              </a:rPr>
              <a:t>			God is a Jealous God – Thankfully</a:t>
            </a:r>
          </a:p>
          <a:p>
            <a:r>
              <a:rPr lang="en-US" sz="2400" dirty="0">
                <a:solidFill>
                  <a:srgbClr val="292F33"/>
                </a:solidFill>
                <a:latin typeface="Verdana" panose="020B0604030504040204" pitchFamily="34" charset="0"/>
                <a:ea typeface="Verdana" panose="020B0604030504040204" pitchFamily="34" charset="0"/>
              </a:rPr>
              <a:t>Exodus 34:29	Moses’ shining face (God’s Glory)</a:t>
            </a:r>
          </a:p>
          <a:p>
            <a:endParaRPr lang="en-US" sz="2400" dirty="0">
              <a:solidFill>
                <a:srgbClr val="292F33"/>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2554391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2669"/>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152400" y="964066"/>
            <a:ext cx="11887199" cy="4216539"/>
          </a:xfrm>
          <a:prstGeom prst="rect">
            <a:avLst/>
          </a:prstGeom>
          <a:noFill/>
        </p:spPr>
        <p:txBody>
          <a:bodyPr wrap="square" rtlCol="0">
            <a:spAutoFit/>
          </a:bodyPr>
          <a:lstStyle/>
          <a:p>
            <a:pPr algn="ctr"/>
            <a:r>
              <a:rPr lang="en-US" sz="2400" b="1" dirty="0">
                <a:solidFill>
                  <a:srgbClr val="292F33"/>
                </a:solidFill>
                <a:latin typeface="Verdana" panose="020B0604030504040204" pitchFamily="34" charset="0"/>
                <a:ea typeface="Verdana" panose="020B0604030504040204" pitchFamily="34" charset="0"/>
              </a:rPr>
              <a:t>Lessons Learned</a:t>
            </a:r>
            <a:endParaRPr lang="en-US" sz="2800" b="1" dirty="0">
              <a:solidFill>
                <a:srgbClr val="292F33"/>
              </a:solidFill>
              <a:latin typeface="Verdana" panose="020B0604030504040204" pitchFamily="34" charset="0"/>
              <a:ea typeface="Verdana" panose="020B0604030504040204" pitchFamily="34" charset="0"/>
            </a:endParaRPr>
          </a:p>
          <a:p>
            <a:pPr algn="ctr"/>
            <a:endParaRPr lang="en-US" sz="2800" dirty="0">
              <a:solidFill>
                <a:srgbClr val="292F33"/>
              </a:solidFill>
              <a:latin typeface="Verdana" panose="020B0604030504040204" pitchFamily="34" charset="0"/>
              <a:ea typeface="Verdana" panose="020B0604030504040204" pitchFamily="34" charset="0"/>
            </a:endParaRPr>
          </a:p>
          <a:p>
            <a:r>
              <a:rPr lang="en-US" sz="2400" dirty="0">
                <a:solidFill>
                  <a:srgbClr val="292F33"/>
                </a:solidFill>
                <a:latin typeface="Verdana" panose="020B0604030504040204" pitchFamily="34" charset="0"/>
                <a:ea typeface="Verdana" panose="020B0604030504040204" pitchFamily="34" charset="0"/>
              </a:rPr>
              <a:t>Israel sinned and were forgiven but before they continued on their journey they needed:</a:t>
            </a:r>
          </a:p>
          <a:p>
            <a:endParaRPr lang="en-US" sz="2400" dirty="0">
              <a:solidFill>
                <a:srgbClr val="292F33"/>
              </a:solidFill>
              <a:latin typeface="Verdana" panose="020B0604030504040204" pitchFamily="34" charset="0"/>
              <a:ea typeface="Verdana" panose="020B0604030504040204" pitchFamily="34" charset="0"/>
            </a:endParaRPr>
          </a:p>
          <a:p>
            <a:r>
              <a:rPr lang="en-US" sz="2400" dirty="0">
                <a:solidFill>
                  <a:srgbClr val="292F33"/>
                </a:solidFill>
                <a:latin typeface="Verdana" panose="020B0604030504040204" pitchFamily="34" charset="0"/>
                <a:ea typeface="Verdana" panose="020B0604030504040204" pitchFamily="34" charset="0"/>
              </a:rPr>
              <a:t>Renewal  (of our vision of God)</a:t>
            </a:r>
          </a:p>
          <a:p>
            <a:endParaRPr lang="en-US" sz="2400" dirty="0">
              <a:solidFill>
                <a:srgbClr val="292F33"/>
              </a:solidFill>
              <a:latin typeface="Verdana" panose="020B0604030504040204" pitchFamily="34" charset="0"/>
              <a:ea typeface="Verdana" panose="020B0604030504040204" pitchFamily="34" charset="0"/>
            </a:endParaRPr>
          </a:p>
          <a:p>
            <a:r>
              <a:rPr lang="en-US" sz="2400" dirty="0">
                <a:solidFill>
                  <a:srgbClr val="292F33"/>
                </a:solidFill>
                <a:latin typeface="Verdana" panose="020B0604030504040204" pitchFamily="34" charset="0"/>
                <a:ea typeface="Verdana" panose="020B0604030504040204" pitchFamily="34" charset="0"/>
              </a:rPr>
              <a:t>Rededication (of our covenant with God)</a:t>
            </a:r>
          </a:p>
          <a:p>
            <a:endParaRPr lang="en-US" sz="2400" dirty="0">
              <a:solidFill>
                <a:srgbClr val="292F33"/>
              </a:solidFill>
              <a:latin typeface="Verdana" panose="020B0604030504040204" pitchFamily="34" charset="0"/>
              <a:ea typeface="Verdana" panose="020B0604030504040204" pitchFamily="34" charset="0"/>
            </a:endParaRPr>
          </a:p>
          <a:p>
            <a:r>
              <a:rPr lang="en-US" sz="2400" dirty="0">
                <a:solidFill>
                  <a:srgbClr val="292F33"/>
                </a:solidFill>
                <a:latin typeface="Verdana" panose="020B0604030504040204" pitchFamily="34" charset="0"/>
                <a:ea typeface="Verdana" panose="020B0604030504040204" pitchFamily="34" charset="0"/>
              </a:rPr>
              <a:t>Revival (of our understanding of God’s promise)</a:t>
            </a:r>
          </a:p>
          <a:p>
            <a:endParaRPr lang="en-US" sz="2400" dirty="0">
              <a:solidFill>
                <a:srgbClr val="292F33"/>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2514715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7280</TotalTime>
  <Words>3759</Words>
  <Application>Microsoft Office PowerPoint</Application>
  <PresentationFormat>Widescreen</PresentationFormat>
  <Paragraphs>271</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Lucida Sans</vt:lpstr>
      <vt:lpstr>Verdana</vt:lpstr>
      <vt:lpstr>Verdana Pro</vt:lpstr>
      <vt:lpstr>Office Theme</vt:lpstr>
      <vt:lpstr>A Survey of Exodus and Leviticus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Richard Watson</cp:lastModifiedBy>
  <cp:revision>155</cp:revision>
  <cp:lastPrinted>2022-09-05T15:42:26Z</cp:lastPrinted>
  <dcterms:created xsi:type="dcterms:W3CDTF">2021-12-03T01:50:23Z</dcterms:created>
  <dcterms:modified xsi:type="dcterms:W3CDTF">2022-09-07T13:58:25Z</dcterms:modified>
</cp:coreProperties>
</file>