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7" r:id="rId3"/>
    <p:sldId id="268" r:id="rId4"/>
    <p:sldId id="269" r:id="rId5"/>
    <p:sldId id="270" r:id="rId6"/>
    <p:sldId id="271" r:id="rId7"/>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002473-DB7D-4C25-B96A-0D0988979373}" v="3013" dt="2022-08-30T12:50:37.1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38" autoAdjust="0"/>
    <p:restoredTop sz="45501" autoAdjust="0"/>
  </p:normalViewPr>
  <p:slideViewPr>
    <p:cSldViewPr snapToGrid="0">
      <p:cViewPr varScale="1">
        <p:scale>
          <a:sx n="49" d="100"/>
          <a:sy n="49" d="100"/>
        </p:scale>
        <p:origin x="234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8/30/2022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3247695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rgbClr val="292F33"/>
                </a:solidFill>
                <a:latin typeface="Verdana" panose="020B0604030504040204" pitchFamily="34" charset="0"/>
                <a:ea typeface="Verdana" panose="020B0604030504040204" pitchFamily="34" charset="0"/>
              </a:rPr>
              <a:t>The story is in 3 parts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Israel turns their back on God</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God doesn’t leave them</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Covenant is renewed	</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God threatened to leave them, God suggested to Moses that he (Moses) might be better off to start with a whole new group – a group better suited to him (Moses)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But Moses stood up for the people and God relented.  Moses did what Moses always does – he protected the flock</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And so, the question is why did Israel fall away and how can we learn from that.</a:t>
            </a: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328229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a:solidFill>
                  <a:srgbClr val="292F33"/>
                </a:solidFill>
                <a:latin typeface="Verdana" panose="020B0604030504040204" pitchFamily="34" charset="0"/>
                <a:ea typeface="Verdana" panose="020B0604030504040204" pitchFamily="34" charset="0"/>
              </a:rPr>
              <a:t>The </a:t>
            </a:r>
            <a:r>
              <a:rPr lang="en-US" sz="1400" dirty="0">
                <a:solidFill>
                  <a:srgbClr val="292F33"/>
                </a:solidFill>
                <a:latin typeface="Verdana" panose="020B0604030504040204" pitchFamily="34" charset="0"/>
                <a:ea typeface="Verdana" panose="020B0604030504040204" pitchFamily="34" charset="0"/>
              </a:rPr>
              <a:t>story of the Golden calf is probably one of the best-known stories in the OT.  </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Discuss the lack of faith of the Israelites -  What had they been a part of?</a:t>
            </a:r>
          </a:p>
          <a:p>
            <a:pPr marL="0" indent="0">
              <a:buNone/>
            </a:pPr>
            <a:r>
              <a:rPr lang="en-US" sz="1400" dirty="0">
                <a:solidFill>
                  <a:srgbClr val="292F33"/>
                </a:solidFill>
                <a:latin typeface="Verdana" panose="020B0604030504040204" pitchFamily="34" charset="0"/>
                <a:ea typeface="Verdana" panose="020B0604030504040204" pitchFamily="34" charset="0"/>
              </a:rPr>
              <a:t>	</a:t>
            </a:r>
          </a:p>
          <a:p>
            <a:pPr marL="0" indent="0">
              <a:buNone/>
            </a:pPr>
            <a:r>
              <a:rPr lang="en-US" sz="1400" dirty="0">
                <a:solidFill>
                  <a:srgbClr val="292F33"/>
                </a:solidFill>
                <a:latin typeface="Verdana" panose="020B0604030504040204" pitchFamily="34" charset="0"/>
                <a:ea typeface="Verdana" panose="020B0604030504040204" pitchFamily="34" charset="0"/>
              </a:rPr>
              <a:t>	The plagues</a:t>
            </a:r>
          </a:p>
          <a:p>
            <a:pPr marL="0" indent="0">
              <a:buNone/>
            </a:pPr>
            <a:r>
              <a:rPr lang="en-US" sz="1400" dirty="0">
                <a:solidFill>
                  <a:srgbClr val="292F33"/>
                </a:solidFill>
                <a:latin typeface="Verdana" panose="020B0604030504040204" pitchFamily="34" charset="0"/>
                <a:ea typeface="Verdana" panose="020B0604030504040204" pitchFamily="34" charset="0"/>
              </a:rPr>
              <a:t>	Passover</a:t>
            </a:r>
          </a:p>
          <a:p>
            <a:pPr marL="0" indent="0">
              <a:buNone/>
            </a:pPr>
            <a:r>
              <a:rPr lang="en-US" sz="1400" dirty="0">
                <a:solidFill>
                  <a:srgbClr val="292F33"/>
                </a:solidFill>
                <a:latin typeface="Verdana" panose="020B0604030504040204" pitchFamily="34" charset="0"/>
                <a:ea typeface="Verdana" panose="020B0604030504040204" pitchFamily="34" charset="0"/>
              </a:rPr>
              <a:t>	Plundering the Egyptians</a:t>
            </a:r>
          </a:p>
          <a:p>
            <a:pPr marL="0" indent="0">
              <a:buNone/>
            </a:pPr>
            <a:r>
              <a:rPr lang="en-US" sz="1400" dirty="0">
                <a:solidFill>
                  <a:srgbClr val="292F33"/>
                </a:solidFill>
                <a:latin typeface="Verdana" panose="020B0604030504040204" pitchFamily="34" charset="0"/>
                <a:ea typeface="Verdana" panose="020B0604030504040204" pitchFamily="34" charset="0"/>
              </a:rPr>
              <a:t>	The cloud by Day and Fire by nigh	</a:t>
            </a:r>
          </a:p>
          <a:p>
            <a:pPr marL="0" indent="0">
              <a:buNone/>
            </a:pPr>
            <a:r>
              <a:rPr lang="en-US" sz="1400" dirty="0">
                <a:solidFill>
                  <a:srgbClr val="292F33"/>
                </a:solidFill>
                <a:latin typeface="Verdana" panose="020B0604030504040204" pitchFamily="34" charset="0"/>
                <a:ea typeface="Verdana" panose="020B0604030504040204" pitchFamily="34" charset="0"/>
              </a:rPr>
              <a:t>	The Red Sea opens and closes</a:t>
            </a:r>
          </a:p>
          <a:p>
            <a:pPr marL="0" indent="0">
              <a:buNone/>
            </a:pPr>
            <a:r>
              <a:rPr lang="en-US" sz="1400" dirty="0">
                <a:solidFill>
                  <a:srgbClr val="292F33"/>
                </a:solidFill>
                <a:latin typeface="Verdana" panose="020B0604030504040204" pitchFamily="34" charset="0"/>
                <a:ea typeface="Verdana" panose="020B0604030504040204" pitchFamily="34" charset="0"/>
              </a:rPr>
              <a:t>	The dead Egyptians washing up on shore</a:t>
            </a:r>
          </a:p>
          <a:p>
            <a:pPr marL="0" indent="0">
              <a:buNone/>
            </a:pPr>
            <a:r>
              <a:rPr lang="en-US" sz="1400" dirty="0">
                <a:solidFill>
                  <a:srgbClr val="292F33"/>
                </a:solidFill>
                <a:latin typeface="Verdana" panose="020B0604030504040204" pitchFamily="34" charset="0"/>
                <a:ea typeface="Verdana" panose="020B0604030504040204" pitchFamily="34" charset="0"/>
              </a:rPr>
              <a:t>	The bitter waters at Marah made sweet</a:t>
            </a:r>
          </a:p>
          <a:p>
            <a:pPr marL="0" indent="0">
              <a:buNone/>
            </a:pPr>
            <a:r>
              <a:rPr lang="en-US" sz="1400" dirty="0">
                <a:solidFill>
                  <a:srgbClr val="292F33"/>
                </a:solidFill>
                <a:latin typeface="Verdana" panose="020B0604030504040204" pitchFamily="34" charset="0"/>
                <a:ea typeface="Verdana" panose="020B0604030504040204" pitchFamily="34" charset="0"/>
              </a:rPr>
              <a:t>	Manna from Heaven (and quail)</a:t>
            </a:r>
          </a:p>
          <a:p>
            <a:pPr marL="0" indent="0">
              <a:buNone/>
            </a:pPr>
            <a:r>
              <a:rPr lang="en-US" sz="1400" dirty="0">
                <a:solidFill>
                  <a:srgbClr val="292F33"/>
                </a:solidFill>
                <a:latin typeface="Verdana" panose="020B0604030504040204" pitchFamily="34" charset="0"/>
                <a:ea typeface="Verdana" panose="020B0604030504040204" pitchFamily="34" charset="0"/>
              </a:rPr>
              <a:t>	Water from a rock</a:t>
            </a:r>
          </a:p>
          <a:p>
            <a:pPr marL="0" indent="0">
              <a:buNone/>
            </a:pPr>
            <a:r>
              <a:rPr lang="en-US" sz="1400" dirty="0">
                <a:solidFill>
                  <a:srgbClr val="292F33"/>
                </a:solidFill>
                <a:latin typeface="Verdana" panose="020B0604030504040204" pitchFamily="34" charset="0"/>
                <a:ea typeface="Verdana" panose="020B0604030504040204" pitchFamily="34" charset="0"/>
              </a:rPr>
              <a:t>	Victory over the Amalekites  (Amalek was Esau’s grandson, the </a:t>
            </a:r>
            <a:r>
              <a:rPr lang="en-US" sz="1400" dirty="0" err="1">
                <a:solidFill>
                  <a:srgbClr val="292F33"/>
                </a:solidFill>
                <a:latin typeface="Verdana" panose="020B0604030504040204" pitchFamily="34" charset="0"/>
                <a:ea typeface="Verdana" panose="020B0604030504040204" pitchFamily="34" charset="0"/>
              </a:rPr>
              <a:t>Amelakites</a:t>
            </a:r>
            <a:r>
              <a:rPr lang="en-US" sz="1400" dirty="0">
                <a:solidFill>
                  <a:srgbClr val="292F33"/>
                </a:solidFill>
                <a:latin typeface="Verdana" panose="020B0604030504040204" pitchFamily="34" charset="0"/>
                <a:ea typeface="Verdana" panose="020B0604030504040204" pitchFamily="34" charset="0"/>
              </a:rPr>
              <a:t> attacked the rear of the convoy, the weak, the women and children, the sick)</a:t>
            </a:r>
          </a:p>
          <a:p>
            <a:pPr marL="0" indent="0">
              <a:buNone/>
            </a:pPr>
            <a:r>
              <a:rPr lang="en-US" sz="1400" dirty="0">
                <a:solidFill>
                  <a:srgbClr val="292F33"/>
                </a:solidFill>
                <a:latin typeface="Verdana" panose="020B0604030504040204" pitchFamily="34" charset="0"/>
                <a:ea typeface="Verdana" panose="020B0604030504040204" pitchFamily="34" charset="0"/>
              </a:rPr>
              <a:t>	Mt Sinai</a:t>
            </a:r>
          </a:p>
          <a:p>
            <a:pPr marL="0" indent="0">
              <a:buNone/>
            </a:pPr>
            <a:r>
              <a:rPr lang="en-US" sz="1400" dirty="0">
                <a:solidFill>
                  <a:srgbClr val="292F33"/>
                </a:solidFill>
                <a:latin typeface="Verdana" panose="020B0604030504040204" pitchFamily="34" charset="0"/>
                <a:ea typeface="Verdana" panose="020B0604030504040204" pitchFamily="34" charset="0"/>
              </a:rPr>
              <a:t>		Thunder and Lightning</a:t>
            </a:r>
          </a:p>
          <a:p>
            <a:pPr marL="0" indent="0">
              <a:buNone/>
            </a:pPr>
            <a:r>
              <a:rPr lang="en-US" sz="1400" dirty="0">
                <a:solidFill>
                  <a:srgbClr val="292F33"/>
                </a:solidFill>
                <a:latin typeface="Verdana" panose="020B0604030504040204" pitchFamily="34" charset="0"/>
                <a:ea typeface="Verdana" panose="020B0604030504040204" pitchFamily="34" charset="0"/>
              </a:rPr>
              <a:t>		The mountain covered in a cloud</a:t>
            </a:r>
          </a:p>
          <a:p>
            <a:pPr marL="0" indent="0">
              <a:buNone/>
            </a:pPr>
            <a:r>
              <a:rPr lang="en-US" sz="1400" dirty="0">
                <a:solidFill>
                  <a:srgbClr val="292F33"/>
                </a:solidFill>
                <a:latin typeface="Verdana" panose="020B0604030504040204" pitchFamily="34" charset="0"/>
                <a:ea typeface="Verdana" panose="020B0604030504040204" pitchFamily="34" charset="0"/>
              </a:rPr>
              <a:t>		The sound of a loud trumpet</a:t>
            </a:r>
          </a:p>
          <a:p>
            <a:pPr marL="0" indent="0">
              <a:buNone/>
            </a:pPr>
            <a:r>
              <a:rPr lang="en-US" sz="1400" dirty="0">
                <a:solidFill>
                  <a:srgbClr val="292F33"/>
                </a:solidFill>
                <a:latin typeface="Verdana" panose="020B0604030504040204" pitchFamily="34" charset="0"/>
                <a:ea typeface="Verdana" panose="020B0604030504040204" pitchFamily="34" charset="0"/>
              </a:rPr>
              <a:t>		A mountain covered with smoke</a:t>
            </a:r>
          </a:p>
          <a:p>
            <a:pPr marL="0" indent="0">
              <a:buNone/>
            </a:pPr>
            <a:r>
              <a:rPr lang="en-US" sz="1400" dirty="0">
                <a:solidFill>
                  <a:srgbClr val="292F33"/>
                </a:solidFill>
                <a:latin typeface="Verdana" panose="020B0604030504040204" pitchFamily="34" charset="0"/>
                <a:ea typeface="Verdana" panose="020B0604030504040204" pitchFamily="34" charset="0"/>
              </a:rPr>
              <a:t>		A mountain covered with fire</a:t>
            </a:r>
          </a:p>
          <a:p>
            <a:pPr marL="0" indent="0">
              <a:buNone/>
            </a:pPr>
            <a:r>
              <a:rPr lang="en-US" sz="1400" dirty="0">
                <a:solidFill>
                  <a:srgbClr val="292F33"/>
                </a:solidFill>
                <a:latin typeface="Verdana" panose="020B0604030504040204" pitchFamily="34" charset="0"/>
                <a:ea typeface="Verdana" panose="020B0604030504040204" pitchFamily="34" charset="0"/>
              </a:rPr>
              <a:t>		An earthquake</a:t>
            </a:r>
          </a:p>
          <a:p>
            <a:pPr marL="0" indent="0">
              <a:buNone/>
            </a:pPr>
            <a:r>
              <a:rPr lang="en-US" sz="1400" dirty="0">
                <a:solidFill>
                  <a:srgbClr val="292F33"/>
                </a:solidFill>
                <a:latin typeface="Verdana" panose="020B0604030504040204" pitchFamily="34" charset="0"/>
                <a:ea typeface="Verdana" panose="020B0604030504040204" pitchFamily="34" charset="0"/>
              </a:rPr>
              <a:t>		God’s Voice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	Moses going back and forth up and down the mountain – where God is known to be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	There were no doubters by the way.  There wasn’t a vocal minority staging protests at the foot of the mountain, carrying signs and chanting “THIS IS NOT GOD”</a:t>
            </a:r>
          </a:p>
          <a:p>
            <a:pPr marL="0" indent="0">
              <a:buNone/>
            </a:pPr>
            <a:r>
              <a:rPr lang="en-US" sz="1400" dirty="0">
                <a:solidFill>
                  <a:srgbClr val="292F33"/>
                </a:solidFill>
                <a:latin typeface="Verdana" panose="020B0604030504040204" pitchFamily="34" charset="0"/>
                <a:ea typeface="Verdana" panose="020B0604030504040204" pitchFamily="34" charset="0"/>
              </a:rPr>
              <a:t>	Everyone knew who it was!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How then, is it possible that they could forget everything they experienced in the list above?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501709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We paint Israel in a broad brush of unfaithful and stubborn people.  And they were.  There was a reason that God called them stiff-necked.  We are more critical than probably we have a right to be because we have the benefit of knowing the rest of the story as Paul Harvey would say.</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 want to take a stab briefly at understanding why.  Not to excuse it, but to recognize that we can be just like them, even though we think we are not  - and to recognize that God never gave up on them – and to recognize that God allowing the consequences of sin to play out is not the equivalent of turning his back upon his people.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The Timeline causes us to see Israel as an ungrateful people with short term memory loss and that is not unfair</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In Exodus 19:1 – Israel arrived at Sinai in the 3</a:t>
            </a:r>
            <a:r>
              <a:rPr lang="en-US" sz="1400" baseline="30000" dirty="0">
                <a:solidFill>
                  <a:srgbClr val="292F33"/>
                </a:solidFill>
                <a:latin typeface="Verdana" panose="020B0604030504040204" pitchFamily="34" charset="0"/>
                <a:ea typeface="Verdana" panose="020B0604030504040204" pitchFamily="34" charset="0"/>
              </a:rPr>
              <a:t>rd</a:t>
            </a:r>
            <a:r>
              <a:rPr lang="en-US" sz="1400" dirty="0">
                <a:solidFill>
                  <a:srgbClr val="292F33"/>
                </a:solidFill>
                <a:latin typeface="Verdana" panose="020B0604030504040204" pitchFamily="34" charset="0"/>
                <a:ea typeface="Verdana" panose="020B0604030504040204" pitchFamily="34" charset="0"/>
              </a:rPr>
              <a:t> month on the same day as they left Egypt – 90 days</a:t>
            </a:r>
          </a:p>
          <a:p>
            <a:pPr marL="0" indent="0">
              <a:buNone/>
            </a:pPr>
            <a:r>
              <a:rPr lang="en-US" sz="1400" dirty="0">
                <a:solidFill>
                  <a:srgbClr val="292F33"/>
                </a:solidFill>
                <a:latin typeface="Verdana" panose="020B0604030504040204" pitchFamily="34" charset="0"/>
                <a:ea typeface="Verdana" panose="020B0604030504040204" pitchFamily="34" charset="0"/>
              </a:rPr>
              <a:t>Moses was on the mountain 40 days and 40 nights plus a few days here and there (most likely) for the 1st set of stone tablets and another period of the same time for the 2</a:t>
            </a:r>
            <a:r>
              <a:rPr lang="en-US" sz="1400" baseline="30000" dirty="0">
                <a:solidFill>
                  <a:srgbClr val="292F33"/>
                </a:solidFill>
                <a:latin typeface="Verdana" panose="020B0604030504040204" pitchFamily="34" charset="0"/>
                <a:ea typeface="Verdana" panose="020B0604030504040204" pitchFamily="34" charset="0"/>
              </a:rPr>
              <a:t>nd</a:t>
            </a:r>
            <a:r>
              <a:rPr lang="en-US" sz="1400" dirty="0">
                <a:solidFill>
                  <a:srgbClr val="292F33"/>
                </a:solidFill>
                <a:latin typeface="Verdana" panose="020B0604030504040204" pitchFamily="34" charset="0"/>
                <a:ea typeface="Verdana" panose="020B0604030504040204" pitchFamily="34" charset="0"/>
              </a:rPr>
              <a:t> set of tablets. That’s 80 days for 170 total .  In chapter 40:17, Israel erected the tabernacle in one day, on the 1</a:t>
            </a:r>
            <a:r>
              <a:rPr lang="en-US" sz="1400" baseline="30000" dirty="0">
                <a:solidFill>
                  <a:srgbClr val="292F33"/>
                </a:solidFill>
                <a:latin typeface="Verdana" panose="020B0604030504040204" pitchFamily="34" charset="0"/>
                <a:ea typeface="Verdana" panose="020B0604030504040204" pitchFamily="34" charset="0"/>
              </a:rPr>
              <a:t>st</a:t>
            </a:r>
            <a:r>
              <a:rPr lang="en-US" sz="1400" dirty="0">
                <a:solidFill>
                  <a:srgbClr val="292F33"/>
                </a:solidFill>
                <a:latin typeface="Verdana" panose="020B0604030504040204" pitchFamily="34" charset="0"/>
                <a:ea typeface="Verdana" panose="020B0604030504040204" pitchFamily="34" charset="0"/>
              </a:rPr>
              <a:t> day of the 1</a:t>
            </a:r>
            <a:r>
              <a:rPr lang="en-US" sz="1400" baseline="30000" dirty="0">
                <a:solidFill>
                  <a:srgbClr val="292F33"/>
                </a:solidFill>
                <a:latin typeface="Verdana" panose="020B0604030504040204" pitchFamily="34" charset="0"/>
                <a:ea typeface="Verdana" panose="020B0604030504040204" pitchFamily="34" charset="0"/>
              </a:rPr>
              <a:t>st</a:t>
            </a:r>
            <a:r>
              <a:rPr lang="en-US" sz="1400" dirty="0">
                <a:solidFill>
                  <a:srgbClr val="292F33"/>
                </a:solidFill>
                <a:latin typeface="Verdana" panose="020B0604030504040204" pitchFamily="34" charset="0"/>
                <a:ea typeface="Verdana" panose="020B0604030504040204" pitchFamily="34" charset="0"/>
              </a:rPr>
              <a:t> month of the 2</a:t>
            </a:r>
            <a:r>
              <a:rPr lang="en-US" sz="1400" baseline="30000" dirty="0">
                <a:solidFill>
                  <a:srgbClr val="292F33"/>
                </a:solidFill>
                <a:latin typeface="Verdana" panose="020B0604030504040204" pitchFamily="34" charset="0"/>
                <a:ea typeface="Verdana" panose="020B0604030504040204" pitchFamily="34" charset="0"/>
              </a:rPr>
              <a:t>nd</a:t>
            </a:r>
            <a:r>
              <a:rPr lang="en-US" sz="1400" dirty="0">
                <a:solidFill>
                  <a:srgbClr val="292F33"/>
                </a:solidFill>
                <a:latin typeface="Verdana" panose="020B0604030504040204" pitchFamily="34" charset="0"/>
                <a:ea typeface="Verdana" panose="020B0604030504040204" pitchFamily="34" charset="0"/>
              </a:rPr>
              <a:t> year. In other words, 1 year after leaving Egypt, the Israelites erected the tabernacle and were now ready to start the trek</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So all the wonders they saw, were compressed in time to a little more than 1 year, starting with the 1</a:t>
            </a:r>
            <a:r>
              <a:rPr lang="en-US" sz="1400" baseline="30000" dirty="0">
                <a:solidFill>
                  <a:srgbClr val="292F33"/>
                </a:solidFill>
                <a:latin typeface="Verdana" panose="020B0604030504040204" pitchFamily="34" charset="0"/>
                <a:ea typeface="Verdana" panose="020B0604030504040204" pitchFamily="34" charset="0"/>
              </a:rPr>
              <a:t>st</a:t>
            </a:r>
            <a:r>
              <a:rPr lang="en-US" sz="1400" dirty="0">
                <a:solidFill>
                  <a:srgbClr val="292F33"/>
                </a:solidFill>
                <a:latin typeface="Verdana" panose="020B0604030504040204" pitchFamily="34" charset="0"/>
                <a:ea typeface="Verdana" panose="020B0604030504040204" pitchFamily="34" charset="0"/>
              </a:rPr>
              <a:t> plague.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Everyone within the camp had spent their entire life in slavery.  Lessons learned; examples experienced; do not change behaviors overnight.  Attitudes and behaviors are not fixed within the  hour time frame that our favorite TV shows use to solve whatever the problem might be.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 Exodus Chapter 14:30 says that Israel believed the Lord and Moses when they saw the Egyptian bodies wash up on the shore of the Red Sea.</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At that moment they did believe, so what happened?</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In Exodus Chapter 20:18-19, the people were scared of the display of God’s power going on around them.  They begged Moses to speak on their behalf</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In Exodus 24:17 –The Israelites saw a consuming fire on the top of the mountain</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Israel was scared, life was coming at them very fast to paraphrase Ferris </a:t>
            </a:r>
            <a:r>
              <a:rPr lang="en-US" sz="1400" dirty="0" err="1">
                <a:solidFill>
                  <a:srgbClr val="292F33"/>
                </a:solidFill>
                <a:latin typeface="Verdana" panose="020B0604030504040204" pitchFamily="34" charset="0"/>
                <a:ea typeface="Verdana" panose="020B0604030504040204" pitchFamily="34" charset="0"/>
              </a:rPr>
              <a:t>Bueler</a:t>
            </a:r>
            <a:r>
              <a:rPr lang="en-US" sz="1400" dirty="0">
                <a:solidFill>
                  <a:srgbClr val="292F33"/>
                </a:solidFill>
                <a:latin typeface="Verdana" panose="020B0604030504040204" pitchFamily="34" charset="0"/>
                <a:ea typeface="Verdana" panose="020B0604030504040204" pitchFamily="34" charset="0"/>
              </a:rPr>
              <a:t> and their faith was not deep enough to handle the situation.  Earlier in the trek out of Egypt, had God worried about their faith?  Did he not take them out of Egypt along a northern route because he was concerned about their faith?  A northern route that was known to be a hangout of the Philistines.  Exodus 13:17</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 don’t say these things to make excuses for them, to absolve them – thy were wrong – clearly but I can understand them</a:t>
            </a:r>
          </a:p>
          <a:p>
            <a:pPr marL="0" indent="0">
              <a:buNone/>
            </a:pPr>
            <a:endParaRPr lang="en-US" sz="1400" b="1" dirty="0">
              <a:solidFill>
                <a:srgbClr val="292F33"/>
              </a:solidFill>
              <a:latin typeface="Verdana" panose="020B0604030504040204" pitchFamily="34" charset="0"/>
              <a:ea typeface="Verdana" panose="020B0604030504040204" pitchFamily="34" charset="0"/>
            </a:endParaRPr>
          </a:p>
          <a:p>
            <a:pPr marL="0" indent="0">
              <a:buNone/>
            </a:pPr>
            <a:r>
              <a:rPr lang="en-US" sz="1400" b="1" dirty="0">
                <a:solidFill>
                  <a:srgbClr val="292F33"/>
                </a:solidFill>
                <a:latin typeface="Verdana" panose="020B0604030504040204" pitchFamily="34" charset="0"/>
                <a:ea typeface="Verdana" panose="020B0604030504040204" pitchFamily="34" charset="0"/>
              </a:rPr>
              <a:t>BTW – this phrase “stiff necked”  Do you know where it comes from?  Animals, especially male animals, have the ability to stiffen their neck muscles when going into a stressful situation.  When preparing to fight or when they are being forced to do something that they do not want to do.  When it comes to oxen and other beasts of burden, who are yoked so that they may work effectively, the stiffening of the neck makes it very difficult, if not impossible to put the yoke on the animal and if no yoke, here is no work done.  The animal is a 2,000 pound roadblock.</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1590492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Tell the story of the 32</a:t>
            </a:r>
            <a:r>
              <a:rPr lang="en-US" sz="1200" baseline="30000" dirty="0">
                <a:solidFill>
                  <a:srgbClr val="292F33"/>
                </a:solidFill>
                <a:latin typeface="Verdana" panose="020B0604030504040204" pitchFamily="34" charset="0"/>
                <a:ea typeface="Verdana" panose="020B0604030504040204" pitchFamily="34" charset="0"/>
              </a:rPr>
              <a:t>nd</a:t>
            </a:r>
            <a:r>
              <a:rPr lang="en-US" sz="1200" dirty="0">
                <a:solidFill>
                  <a:srgbClr val="292F33"/>
                </a:solidFill>
                <a:latin typeface="Verdana" panose="020B0604030504040204" pitchFamily="34" charset="0"/>
                <a:ea typeface="Verdana" panose="020B0604030504040204" pitchFamily="34" charset="0"/>
              </a:rPr>
              <a:t> chapter</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Key Points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Israel asks for other gods (plural) or God (singular) depending upon your translation.  Probably plural is the best translation and they were looking for additional lower G gods to supplement the BIG G God.  </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Scared that Moses was gone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Sidebar – The tablets were engraved on both sides 32:15 – all the pictures are wrong</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Aaron’s part in this is strange</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Bring me your gold, </a:t>
            </a:r>
            <a:r>
              <a:rPr lang="en-US" sz="1200" dirty="0" err="1">
                <a:solidFill>
                  <a:srgbClr val="292F33"/>
                </a:solidFill>
                <a:latin typeface="Verdana" panose="020B0604030504040204" pitchFamily="34" charset="0"/>
                <a:ea typeface="Verdana" panose="020B0604030504040204" pitchFamily="34" charset="0"/>
              </a:rPr>
              <a:t>etc</a:t>
            </a:r>
            <a:r>
              <a:rPr lang="en-US" sz="1200" dirty="0">
                <a:solidFill>
                  <a:srgbClr val="292F33"/>
                </a:solidFill>
                <a:latin typeface="Verdana" panose="020B0604030504040204" pitchFamily="34" charset="0"/>
                <a:ea typeface="Verdana" panose="020B0604030504040204" pitchFamily="34" charset="0"/>
              </a:rPr>
              <a:t> and he made an image that was perhaps better translated as a young bull – Egyptian god “</a:t>
            </a:r>
            <a:r>
              <a:rPr lang="en-US" sz="1200" dirty="0" err="1">
                <a:solidFill>
                  <a:srgbClr val="292F33"/>
                </a:solidFill>
                <a:latin typeface="Verdana" panose="020B0604030504040204" pitchFamily="34" charset="0"/>
                <a:ea typeface="Verdana" panose="020B0604030504040204" pitchFamily="34" charset="0"/>
              </a:rPr>
              <a:t>Apis</a:t>
            </a:r>
            <a:r>
              <a:rPr lang="en-US" sz="1200" dirty="0">
                <a:solidFill>
                  <a:srgbClr val="292F33"/>
                </a:solidFill>
                <a:latin typeface="Verdana" panose="020B0604030504040204" pitchFamily="34" charset="0"/>
                <a:ea typeface="Verdana" panose="020B0604030504040204" pitchFamily="34" charset="0"/>
              </a:rPr>
              <a:t>” ??????</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Aaron messes up twice by ordering a sacrifice and then by declaring a feast (orgy)</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Aaron breaks the second commandment and by association the first as well.</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err="1">
                <a:solidFill>
                  <a:srgbClr val="8D7221"/>
                </a:solidFill>
                <a:latin typeface="Verdana" panose="020B0604030504040204" pitchFamily="34" charset="0"/>
              </a:rPr>
              <a:t>Neh</a:t>
            </a:r>
            <a:r>
              <a:rPr lang="en-US" sz="1200" b="1" i="0" u="none" strike="noStrike" baseline="0" dirty="0">
                <a:solidFill>
                  <a:srgbClr val="8D7221"/>
                </a:solidFill>
                <a:latin typeface="Verdana" panose="020B0604030504040204" pitchFamily="34" charset="0"/>
              </a:rPr>
              <a:t> 9:17</a:t>
            </a:r>
            <a:r>
              <a:rPr lang="en-US" sz="1200" b="1" i="0" u="none" strike="noStrike" baseline="0" dirty="0">
                <a:solidFill>
                  <a:srgbClr val="292F33"/>
                </a:solidFill>
                <a:latin typeface="Verdana" panose="020B0604030504040204" pitchFamily="34" charset="0"/>
              </a:rPr>
              <a:t>  They refused to obey, And they were not mindful of Your wonders That You did among them. But they hardened their necks, And in their rebellion, They appointed a leader To return to their bondage. But You </a:t>
            </a:r>
            <a:r>
              <a:rPr lang="en-US" sz="1200" b="1" i="1" u="none" strike="noStrike" baseline="0" dirty="0">
                <a:solidFill>
                  <a:srgbClr val="808080"/>
                </a:solidFill>
                <a:latin typeface="Verdana" panose="020B0604030504040204" pitchFamily="34" charset="0"/>
              </a:rPr>
              <a:t>are</a:t>
            </a:r>
            <a:r>
              <a:rPr lang="en-US" sz="1200" b="1" i="0" u="none" strike="noStrike" baseline="0" dirty="0">
                <a:solidFill>
                  <a:srgbClr val="292F33"/>
                </a:solidFill>
                <a:latin typeface="Verdana" panose="020B0604030504040204" pitchFamily="34" charset="0"/>
              </a:rPr>
              <a:t> God, Ready to pardon, Gracious and merciful, Slow to anger, Abundant in kindness, And did not forsake them. </a:t>
            </a:r>
          </a:p>
          <a:p>
            <a:pPr marR="0" algn="l" rtl="0"/>
            <a:r>
              <a:rPr lang="en-US" sz="1200" b="1" i="0" u="none" strike="noStrike" baseline="0" dirty="0" err="1">
                <a:solidFill>
                  <a:srgbClr val="218282"/>
                </a:solidFill>
                <a:latin typeface="Verdana" panose="020B0604030504040204" pitchFamily="34" charset="0"/>
              </a:rPr>
              <a:t>Neh</a:t>
            </a:r>
            <a:r>
              <a:rPr lang="en-US" sz="1200" b="1" i="0" u="none" strike="noStrike" baseline="0" dirty="0">
                <a:solidFill>
                  <a:srgbClr val="218282"/>
                </a:solidFill>
                <a:latin typeface="Verdana" panose="020B0604030504040204" pitchFamily="34" charset="0"/>
              </a:rPr>
              <a:t> 9:18</a:t>
            </a:r>
            <a:r>
              <a:rPr lang="en-US" sz="1200" b="1" i="0" u="none" strike="noStrike" baseline="0" dirty="0">
                <a:solidFill>
                  <a:srgbClr val="292F33"/>
                </a:solidFill>
                <a:latin typeface="Verdana" panose="020B0604030504040204" pitchFamily="34" charset="0"/>
              </a:rPr>
              <a:t>  "Even when they made a molded calf for themselves, And said, 'This </a:t>
            </a:r>
            <a:r>
              <a:rPr lang="en-US" sz="1200" b="1" i="1" u="none" strike="noStrike" baseline="0" dirty="0">
                <a:solidFill>
                  <a:srgbClr val="808080"/>
                </a:solidFill>
                <a:latin typeface="Verdana" panose="020B0604030504040204" pitchFamily="34" charset="0"/>
              </a:rPr>
              <a:t>is</a:t>
            </a:r>
            <a:r>
              <a:rPr lang="en-US" sz="1200" b="1" i="0" u="none" strike="noStrike" baseline="0" dirty="0">
                <a:solidFill>
                  <a:srgbClr val="292F33"/>
                </a:solidFill>
                <a:latin typeface="Verdana" panose="020B0604030504040204" pitchFamily="34" charset="0"/>
              </a:rPr>
              <a:t> your god That brought you up out of Egypt,' And worked great provocations, </a:t>
            </a:r>
          </a:p>
          <a:p>
            <a:pPr marR="0" algn="l" rtl="0"/>
            <a:r>
              <a:rPr lang="en-US" sz="1200" b="1" i="0" u="none" strike="noStrike" baseline="0" dirty="0" err="1">
                <a:solidFill>
                  <a:srgbClr val="218282"/>
                </a:solidFill>
                <a:latin typeface="Verdana" panose="020B0604030504040204" pitchFamily="34" charset="0"/>
              </a:rPr>
              <a:t>Neh</a:t>
            </a:r>
            <a:r>
              <a:rPr lang="en-US" sz="1200" b="1" i="0" u="none" strike="noStrike" baseline="0" dirty="0">
                <a:solidFill>
                  <a:srgbClr val="218282"/>
                </a:solidFill>
                <a:latin typeface="Verdana" panose="020B0604030504040204" pitchFamily="34" charset="0"/>
              </a:rPr>
              <a:t> 9:19</a:t>
            </a:r>
            <a:r>
              <a:rPr lang="en-US" sz="1200" b="1" i="0" u="none" strike="noStrike" baseline="0" dirty="0">
                <a:solidFill>
                  <a:srgbClr val="292F33"/>
                </a:solidFill>
                <a:latin typeface="Verdana" panose="020B0604030504040204" pitchFamily="34" charset="0"/>
              </a:rPr>
              <a:t>  Yet in Your manifold mercies You did not forsake them in the wilderness. The pillar of the cloud did not depart from them by day, To lead them on the road; Nor the pillar of fire by night, To show them light, And the way they should go. </a:t>
            </a: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Stephen referred to the incident this way.</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Act 7:41</a:t>
            </a:r>
            <a:r>
              <a:rPr lang="en-US" sz="1200" b="1" i="0" u="none" strike="noStrike" baseline="0" dirty="0">
                <a:solidFill>
                  <a:srgbClr val="292F33"/>
                </a:solidFill>
                <a:latin typeface="Verdana" panose="020B0604030504040204" pitchFamily="34" charset="0"/>
              </a:rPr>
              <a:t>  And they made a calf in those days, offered sacrifices to the idol, and rejoiced in the works of their own hands. </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Paul accused them of idolatry</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1Co 10:7</a:t>
            </a:r>
            <a:r>
              <a:rPr lang="en-US" sz="1200" b="1" i="0" u="none" strike="noStrike" baseline="0" dirty="0">
                <a:solidFill>
                  <a:srgbClr val="292F33"/>
                </a:solidFill>
                <a:latin typeface="Verdana" panose="020B0604030504040204" pitchFamily="34" charset="0"/>
              </a:rPr>
              <a:t>  And do not become idolaters as </a:t>
            </a:r>
            <a:r>
              <a:rPr lang="en-US" sz="1200" b="1" i="1" u="none" strike="noStrike" baseline="0" dirty="0">
                <a:solidFill>
                  <a:srgbClr val="808080"/>
                </a:solidFill>
                <a:latin typeface="Verdana" panose="020B0604030504040204" pitchFamily="34" charset="0"/>
              </a:rPr>
              <a:t>were</a:t>
            </a:r>
            <a:r>
              <a:rPr lang="en-US" sz="1200" b="1" i="0" u="none" strike="noStrike" baseline="0" dirty="0">
                <a:solidFill>
                  <a:srgbClr val="292F33"/>
                </a:solidFill>
                <a:latin typeface="Verdana" panose="020B0604030504040204" pitchFamily="34" charset="0"/>
              </a:rPr>
              <a:t> some of them. As it is written, "THE PEOPLE SAT DOWN TO EAT AND DRINK, AND ROSE UP TO PLAY." </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92F33"/>
                </a:solidFill>
                <a:latin typeface="Verdana" panose="020B0604030504040204" pitchFamily="34" charset="0"/>
                <a:ea typeface="Verdana" panose="020B0604030504040204" pitchFamily="34" charset="0"/>
              </a:rPr>
              <a:t>Psalm 106:20 says </a:t>
            </a:r>
            <a:r>
              <a:rPr lang="en-US" sz="1200" b="1" i="0" u="none" strike="noStrike" baseline="0" dirty="0">
                <a:solidFill>
                  <a:srgbClr val="292F33"/>
                </a:solidFill>
                <a:latin typeface="Verdana" panose="020B0604030504040204" pitchFamily="34" charset="0"/>
              </a:rPr>
              <a:t>Thus they changed their glory Into the image of an ox that eats grass. </a:t>
            </a:r>
          </a:p>
          <a:p>
            <a:pPr marR="0" algn="l" rtl="0"/>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God calls them stiff necked and offers a warranty replacement and to make Moses a great nation</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Question – does God need Moses’ affirmation to do this?  Read Verse 9</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Then Moses pleads and makes several very good points – verses 11 through 13</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18282"/>
                </a:solidFill>
                <a:latin typeface="Verdana" panose="020B0604030504040204" pitchFamily="34" charset="0"/>
              </a:rPr>
              <a:t>Exo 32:11</a:t>
            </a:r>
            <a:r>
              <a:rPr lang="en-US" sz="1200" b="1" i="0" u="none" strike="noStrike" baseline="0" dirty="0">
                <a:solidFill>
                  <a:srgbClr val="292F33"/>
                </a:solidFill>
                <a:latin typeface="Verdana" panose="020B0604030504040204" pitchFamily="34" charset="0"/>
              </a:rPr>
              <a:t>  Then Moses pleaded with the LORD his God, and said: "LORD, why does Your wrath burn hot against Your people whom You have brought out of the land of Egypt with great power and with a mighty hand? </a:t>
            </a:r>
          </a:p>
          <a:p>
            <a:pPr marR="0" algn="l" rtl="0"/>
            <a:r>
              <a:rPr lang="en-US" sz="1200" b="1" i="0" u="none" strike="noStrike" baseline="0" dirty="0">
                <a:solidFill>
                  <a:srgbClr val="218282"/>
                </a:solidFill>
                <a:latin typeface="Verdana" panose="020B0604030504040204" pitchFamily="34" charset="0"/>
              </a:rPr>
              <a:t>Exo 32:12</a:t>
            </a:r>
            <a:r>
              <a:rPr lang="en-US" sz="1200" b="1" i="0" u="none" strike="noStrike" baseline="0" dirty="0">
                <a:solidFill>
                  <a:srgbClr val="292F33"/>
                </a:solidFill>
                <a:latin typeface="Verdana" panose="020B0604030504040204" pitchFamily="34" charset="0"/>
              </a:rPr>
              <a:t>  Why should the Egyptians speak, and say, 'He brought them out to harm them, to kill them in the mountains, and to consume them from the face of the earth'? Turn from Your fierce wrath, and relent from this harm to Your people. </a:t>
            </a:r>
          </a:p>
          <a:p>
            <a:pPr marR="0" algn="l" rtl="0"/>
            <a:r>
              <a:rPr lang="en-US" sz="1200" b="1" i="0" u="none" strike="noStrike" baseline="0" dirty="0">
                <a:solidFill>
                  <a:srgbClr val="218282"/>
                </a:solidFill>
                <a:latin typeface="Verdana" panose="020B0604030504040204" pitchFamily="34" charset="0"/>
              </a:rPr>
              <a:t>Exo 32:13</a:t>
            </a:r>
            <a:r>
              <a:rPr lang="en-US" sz="1200" b="1" i="0" u="none" strike="noStrike" baseline="0" dirty="0">
                <a:solidFill>
                  <a:srgbClr val="292F33"/>
                </a:solidFill>
                <a:latin typeface="Verdana" panose="020B0604030504040204" pitchFamily="34" charset="0"/>
              </a:rPr>
              <a:t>  Remember Abraham, Isaac, and Israel, Your servants, to whom You swore by Your own self, and said to them, 'I will multiply your descendants as the stars of heaven; and all this land that I have spoken of I give to your descendants, and they shall inherit </a:t>
            </a:r>
            <a:r>
              <a:rPr lang="en-US" sz="1200" b="1" i="1" u="none" strike="noStrike" baseline="0" dirty="0">
                <a:solidFill>
                  <a:srgbClr val="808080"/>
                </a:solidFill>
                <a:latin typeface="Verdana" panose="020B0604030504040204" pitchFamily="34" charset="0"/>
              </a:rPr>
              <a:t>it</a:t>
            </a:r>
            <a:r>
              <a:rPr lang="en-US" sz="1200" b="1" i="0" u="none" strike="noStrike" baseline="0" dirty="0">
                <a:solidFill>
                  <a:srgbClr val="292F33"/>
                </a:solidFill>
                <a:latin typeface="Verdana" panose="020B0604030504040204" pitchFamily="34" charset="0"/>
              </a:rPr>
              <a:t> forever.' " </a:t>
            </a:r>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200" b="1"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Argument 1	Please God remember what you have done – you redeemed them once before</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Argument 2	Consider what others would say</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Argument 3	Don’t forget your promise to Abraham, Isaac and Jacob</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1" i="0" u="none" strike="noStrike" baseline="0" dirty="0">
                <a:solidFill>
                  <a:srgbClr val="292F33"/>
                </a:solidFill>
                <a:latin typeface="Verdana" panose="020B0604030504040204" pitchFamily="34" charset="0"/>
                <a:ea typeface="Verdana" panose="020B0604030504040204" pitchFamily="34" charset="0"/>
              </a:rPr>
              <a:t>Question – does God already know all of these points</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God did not sit back and say, thanks Moses, I hadn’t thought about that.  God allowed Moses to lead and this is what shepherd leaders do - they protect the flock</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So Moses headed down the mountain</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He saw the sin</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He broke the tablets – (Israel’s broken relationship with God)</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Burned the calf, mixed it with water and made Israel drink it – punishment #1</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Aaron sticks his foot in his mouth again</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PLUS – Aaron did not restrain the people – He sanctioned a feast and it turned into an orgy = Aaron did not LEAD</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Moses draws a line in the sand – the Levites answer – punishment #2 -  about 3,000 deaths</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Moses prayed to God and stopped himself in the middle of the prayer – and offered himself on their behalf – verse 32</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God forgive them – but if you don’t – blot me out with them</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Anyone else you know that offers to go down with the ship - ? – Jesus?</a:t>
            </a:r>
          </a:p>
          <a:p>
            <a:pPr marR="0" algn="l" rtl="0"/>
            <a:endParaRPr lang="en-US" sz="12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200" b="0" i="0" u="none" strike="noStrike" baseline="0" dirty="0">
                <a:solidFill>
                  <a:srgbClr val="292F33"/>
                </a:solidFill>
                <a:latin typeface="Verdana" panose="020B0604030504040204" pitchFamily="34" charset="0"/>
                <a:ea typeface="Verdana" panose="020B0604030504040204" pitchFamily="34" charset="0"/>
              </a:rPr>
              <a:t>And then God punishes them with a plague – punishment #3</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endParaRPr lang="en-US" sz="1400" b="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3962680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latin typeface="Verdana" panose="020B0604030504040204" pitchFamily="34" charset="0"/>
                <a:ea typeface="Verdana" panose="020B0604030504040204" pitchFamily="34" charset="0"/>
              </a:rPr>
              <a:t>Israel’s sin was idolatry – we can have idols too</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Israel’s sin was the result of (1) impatience (2) the desire to SEE their God (3) A failure to remember history (4) Lust (5) Poor leadership</a:t>
            </a:r>
            <a:endParaRPr lang="en-US" sz="1400" dirty="0">
              <a:solidFill>
                <a:schemeClr val="bg1"/>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latin typeface="Verdana" panose="020B0604030504040204" pitchFamily="34" charset="0"/>
                <a:ea typeface="Verdana" panose="020B0604030504040204" pitchFamily="34" charset="0"/>
              </a:rPr>
              <a:t>Israel’s sin had immediate effects – 3 punishments, 2 by Moses plus a plague from God.  Sin in the camp cannot be tolerated.</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latin typeface="Verdana" panose="020B0604030504040204" pitchFamily="34" charset="0"/>
                <a:ea typeface="Verdana" panose="020B0604030504040204" pitchFamily="34" charset="0"/>
              </a:rPr>
              <a:t>Moses is our example of leadership through shepherding – Moses protected the flock.  We can all be shepherds in this sense.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1024138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8/30/2022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8/30/2022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201276" y="6224337"/>
            <a:ext cx="1196888" cy="646331"/>
          </a:xfrm>
          <a:prstGeom prst="rect">
            <a:avLst/>
          </a:prstGeom>
          <a:noFill/>
        </p:spPr>
        <p:txBody>
          <a:bodyPr wrap="square" rtlCol="0">
            <a:spAutoFit/>
          </a:bodyPr>
          <a:lstStyle/>
          <a:p>
            <a:r>
              <a:rPr lang="en-US" dirty="0">
                <a:solidFill>
                  <a:schemeClr val="bg1"/>
                </a:solidFill>
              </a:rPr>
              <a:t>22/10-11</a:t>
            </a:r>
          </a:p>
          <a:p>
            <a:endParaRPr lang="en-US" dirty="0">
              <a:solidFill>
                <a:schemeClr val="bg1"/>
              </a:solidFill>
            </a:endParaRPr>
          </a:p>
        </p:txBody>
      </p:sp>
      <p:sp>
        <p:nvSpPr>
          <p:cNvPr id="6" name="TextBox 5">
            <a:extLst>
              <a:ext uri="{FF2B5EF4-FFF2-40B4-BE49-F238E27FC236}">
                <a16:creationId xmlns:a16="http://schemas.microsoft.com/office/drawing/2014/main" id="{0BDACC20-58EC-46E0-8F80-90F2DB24B2E9}"/>
              </a:ext>
            </a:extLst>
          </p:cNvPr>
          <p:cNvSpPr txBox="1"/>
          <p:nvPr/>
        </p:nvSpPr>
        <p:spPr>
          <a:xfrm>
            <a:off x="3641558" y="4507832"/>
            <a:ext cx="4908884" cy="400110"/>
          </a:xfrm>
          <a:prstGeom prst="rect">
            <a:avLst/>
          </a:prstGeom>
          <a:noFill/>
        </p:spPr>
        <p:txBody>
          <a:bodyPr wrap="square" rtlCol="0">
            <a:spAutoFit/>
          </a:bodyPr>
          <a:lstStyle/>
          <a:p>
            <a:pPr algn="ctr"/>
            <a:r>
              <a:rPr lang="en-US" sz="2000" b="1" dirty="0">
                <a:solidFill>
                  <a:schemeClr val="tx1">
                    <a:lumMod val="95000"/>
                    <a:lumOff val="5000"/>
                  </a:schemeClr>
                </a:solidFill>
              </a:rPr>
              <a:t>EXODUS CHAPTERS 32-34</a:t>
            </a:r>
          </a:p>
        </p:txBody>
      </p:sp>
    </p:spTree>
    <p:extLst>
      <p:ext uri="{BB962C8B-B14F-4D97-AF65-F5344CB8AC3E}">
        <p14:creationId xmlns:p14="http://schemas.microsoft.com/office/powerpoint/2010/main" val="23488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1166841"/>
            <a:ext cx="11534273" cy="4524315"/>
          </a:xfrm>
          <a:prstGeom prst="rect">
            <a:avLst/>
          </a:prstGeom>
          <a:noFill/>
        </p:spPr>
        <p:txBody>
          <a:bodyPr wrap="square" rtlCol="0">
            <a:spAutoFit/>
          </a:bodyPr>
          <a:lstStyle/>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The Golden Calf</a:t>
            </a:r>
          </a:p>
          <a:p>
            <a:pPr algn="ctr"/>
            <a:endParaRPr lang="en-US" sz="3200" b="1" dirty="0">
              <a:solidFill>
                <a:schemeClr val="bg1">
                  <a:lumMod val="95000"/>
                  <a:lumOff val="5000"/>
                </a:schemeClr>
              </a:solidFill>
              <a:latin typeface="Verdana" panose="020B0604030504040204" pitchFamily="34" charset="0"/>
              <a:ea typeface="Verdana" panose="020B0604030504040204" pitchFamily="34" charset="0"/>
            </a:endParaRPr>
          </a:p>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Chapter 32:  The Apostasy</a:t>
            </a:r>
          </a:p>
          <a:p>
            <a:pPr algn="ctr"/>
            <a:endParaRPr lang="en-US" sz="3200" b="1" dirty="0">
              <a:solidFill>
                <a:schemeClr val="bg1">
                  <a:lumMod val="95000"/>
                  <a:lumOff val="5000"/>
                </a:schemeClr>
              </a:solidFill>
              <a:latin typeface="Verdana" panose="020B0604030504040204" pitchFamily="34" charset="0"/>
              <a:ea typeface="Verdana" panose="020B0604030504040204" pitchFamily="34" charset="0"/>
            </a:endParaRPr>
          </a:p>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Chapter 33:  Restoration - God’s Promise of Presence</a:t>
            </a:r>
          </a:p>
          <a:p>
            <a:pPr algn="ctr"/>
            <a:endParaRPr lang="en-US" sz="3200" b="1" dirty="0">
              <a:solidFill>
                <a:schemeClr val="bg1">
                  <a:lumMod val="95000"/>
                  <a:lumOff val="5000"/>
                </a:schemeClr>
              </a:solidFill>
              <a:latin typeface="Verdana" panose="020B0604030504040204" pitchFamily="34" charset="0"/>
              <a:ea typeface="Verdana" panose="020B0604030504040204" pitchFamily="34" charset="0"/>
            </a:endParaRPr>
          </a:p>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Chapter 34:  Restoration – God’s Renewal of the Covenant</a:t>
            </a: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22/11</a:t>
            </a:r>
          </a:p>
          <a:p>
            <a:endParaRPr lang="en-US" dirty="0">
              <a:solidFill>
                <a:schemeClr val="bg1"/>
              </a:solidFill>
            </a:endParaRPr>
          </a:p>
        </p:txBody>
      </p:sp>
    </p:spTree>
    <p:extLst>
      <p:ext uri="{BB962C8B-B14F-4D97-AF65-F5344CB8AC3E}">
        <p14:creationId xmlns:p14="http://schemas.microsoft.com/office/powerpoint/2010/main" val="34334573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238559" y="579358"/>
            <a:ext cx="11953441" cy="5632311"/>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        </a:t>
            </a:r>
          </a:p>
          <a:p>
            <a:pPr algn="ctr"/>
            <a:r>
              <a:rPr lang="en-US" sz="2800" b="1" dirty="0">
                <a:solidFill>
                  <a:srgbClr val="292F33"/>
                </a:solidFill>
                <a:latin typeface="Verdana" panose="020B0604030504040204" pitchFamily="34" charset="0"/>
                <a:ea typeface="Verdana" panose="020B0604030504040204" pitchFamily="34" charset="0"/>
              </a:rPr>
              <a:t>What Israel has experienced</a:t>
            </a:r>
          </a:p>
          <a:p>
            <a:pPr algn="ctr"/>
            <a:endParaRPr lang="en-US" sz="2800" dirty="0">
              <a:solidFill>
                <a:srgbClr val="292F33"/>
              </a:solidFill>
              <a:latin typeface="Verdana" panose="020B0604030504040204" pitchFamily="34" charset="0"/>
              <a:ea typeface="Verdana" panose="020B0604030504040204" pitchFamily="34" charset="0"/>
            </a:endParaRPr>
          </a:p>
          <a:p>
            <a:pPr algn="ctr"/>
            <a:r>
              <a:rPr lang="en-US" sz="2800" dirty="0">
                <a:solidFill>
                  <a:srgbClr val="292F33"/>
                </a:solidFill>
                <a:latin typeface="Verdana" panose="020B0604030504040204" pitchFamily="34" charset="0"/>
                <a:ea typeface="Verdana" panose="020B0604030504040204" pitchFamily="34" charset="0"/>
              </a:rPr>
              <a:t>Plagues * Passover * Plundering the Egyptians * The Cloud by day and Fire by night * The Red Sea opens and closes * The dead Egyptians washing up on shore * 	The bitter waters at Marah made sweet * Manna from Heaven (and quail) * Water from a rock * Victory over the Amalekites</a:t>
            </a:r>
          </a:p>
          <a:p>
            <a:pPr algn="ctr"/>
            <a:r>
              <a:rPr lang="en-US" sz="2800" dirty="0">
                <a:solidFill>
                  <a:srgbClr val="292F33"/>
                </a:solidFill>
                <a:latin typeface="Verdana" panose="020B0604030504040204" pitchFamily="34" charset="0"/>
                <a:ea typeface="Verdana" panose="020B0604030504040204" pitchFamily="34" charset="0"/>
              </a:rPr>
              <a:t>	Mt Sinai * Thunder and Lightning * The mountain covered in a cloud * The sound of a loud trumpet * A mountain covered with smoke * A mountain covered with fire * 	An earthquake * 	God’s Voice * Moses going back and forth up and down the mountain – where God is known to be</a:t>
            </a: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22/11</a:t>
            </a:r>
          </a:p>
          <a:p>
            <a:endParaRPr lang="en-US" dirty="0">
              <a:solidFill>
                <a:schemeClr val="bg1"/>
              </a:solidFill>
            </a:endParaRPr>
          </a:p>
        </p:txBody>
      </p:sp>
    </p:spTree>
    <p:extLst>
      <p:ext uri="{BB962C8B-B14F-4D97-AF65-F5344CB8AC3E}">
        <p14:creationId xmlns:p14="http://schemas.microsoft.com/office/powerpoint/2010/main" val="200730070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152400" y="0"/>
            <a:ext cx="11887199" cy="3170099"/>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        </a:t>
            </a:r>
          </a:p>
          <a:p>
            <a:pPr algn="ctr"/>
            <a:r>
              <a:rPr lang="en-US" sz="2800" b="1" dirty="0">
                <a:solidFill>
                  <a:srgbClr val="292F33"/>
                </a:solidFill>
                <a:latin typeface="Verdana" panose="020B0604030504040204" pitchFamily="34" charset="0"/>
                <a:ea typeface="Verdana" panose="020B0604030504040204" pitchFamily="34" charset="0"/>
              </a:rPr>
              <a:t>What Israel has experienced</a:t>
            </a:r>
          </a:p>
          <a:p>
            <a:pPr algn="ctr"/>
            <a:endParaRPr lang="en-US" sz="28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Exodus 14:30-31 </a:t>
            </a:r>
            <a:r>
              <a:rPr lang="en-US" dirty="0"/>
              <a:t> </a:t>
            </a:r>
            <a:r>
              <a:rPr lang="en-US" sz="2400" dirty="0">
                <a:solidFill>
                  <a:schemeClr val="bg1"/>
                </a:solidFill>
                <a:latin typeface="Verdana" panose="020B0604030504040204" pitchFamily="34" charset="0"/>
                <a:ea typeface="Verdana" panose="020B0604030504040204" pitchFamily="34" charset="0"/>
              </a:rPr>
              <a:t>So the LORD saved Israel that day out of the hand of the Egyptians, and Israel saw the Egyptians dead on the seashore. Thus Israel saw the great work which the LORD had done in Egypt; so the people feared the LORD, and believed the LORD and His servant Moses. </a:t>
            </a:r>
          </a:p>
          <a:p>
            <a:endParaRPr lang="en-US" sz="2400" dirty="0">
              <a:solidFill>
                <a:schemeClr val="bg1"/>
              </a:solidFill>
              <a:latin typeface="Verdana" panose="020B0604030504040204" pitchFamily="34" charset="0"/>
              <a:ea typeface="Verdana" panose="020B0604030504040204" pitchFamily="34" charset="0"/>
            </a:endParaRP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22/11</a:t>
            </a:r>
          </a:p>
          <a:p>
            <a:endParaRPr lang="en-US" dirty="0">
              <a:solidFill>
                <a:schemeClr val="bg1"/>
              </a:solidFill>
            </a:endParaRPr>
          </a:p>
        </p:txBody>
      </p:sp>
      <p:sp>
        <p:nvSpPr>
          <p:cNvPr id="2" name="TextBox 1">
            <a:extLst>
              <a:ext uri="{FF2B5EF4-FFF2-40B4-BE49-F238E27FC236}">
                <a16:creationId xmlns:a16="http://schemas.microsoft.com/office/drawing/2014/main" id="{160CFB5E-3933-3C6D-C6D4-A54D9506CA0E}"/>
              </a:ext>
            </a:extLst>
          </p:cNvPr>
          <p:cNvSpPr txBox="1"/>
          <p:nvPr/>
        </p:nvSpPr>
        <p:spPr>
          <a:xfrm>
            <a:off x="152400" y="3075057"/>
            <a:ext cx="11734799" cy="1938992"/>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Exodus 20:18-19  </a:t>
            </a:r>
            <a:r>
              <a:rPr lang="en-US" sz="2400" dirty="0">
                <a:solidFill>
                  <a:schemeClr val="bg1"/>
                </a:solidFill>
                <a:latin typeface="Verdana" panose="020B0604030504040204" pitchFamily="34" charset="0"/>
                <a:ea typeface="Verdana" panose="020B0604030504040204" pitchFamily="34" charset="0"/>
              </a:rPr>
              <a:t>Now all the people witnessed the </a:t>
            </a:r>
            <a:r>
              <a:rPr lang="en-US" sz="2400" dirty="0" err="1">
                <a:solidFill>
                  <a:schemeClr val="bg1"/>
                </a:solidFill>
                <a:latin typeface="Verdana" panose="020B0604030504040204" pitchFamily="34" charset="0"/>
                <a:ea typeface="Verdana" panose="020B0604030504040204" pitchFamily="34" charset="0"/>
              </a:rPr>
              <a:t>thunderings</a:t>
            </a:r>
            <a:r>
              <a:rPr lang="en-US" sz="2400" dirty="0">
                <a:solidFill>
                  <a:schemeClr val="bg1"/>
                </a:solidFill>
                <a:latin typeface="Verdana" panose="020B0604030504040204" pitchFamily="34" charset="0"/>
                <a:ea typeface="Verdana" panose="020B0604030504040204" pitchFamily="34" charset="0"/>
              </a:rPr>
              <a:t>, the   lightning flashes, the sound of the trumpet, and the mountain smoking; and when the people saw </a:t>
            </a:r>
            <a:r>
              <a:rPr lang="en-US" sz="2400" i="1" dirty="0">
                <a:solidFill>
                  <a:schemeClr val="bg1"/>
                </a:solidFill>
                <a:latin typeface="Verdana" panose="020B0604030504040204" pitchFamily="34" charset="0"/>
                <a:ea typeface="Verdana" panose="020B0604030504040204" pitchFamily="34" charset="0"/>
              </a:rPr>
              <a:t>it,</a:t>
            </a:r>
            <a:r>
              <a:rPr lang="en-US" sz="2400" dirty="0">
                <a:solidFill>
                  <a:schemeClr val="bg1"/>
                </a:solidFill>
                <a:latin typeface="Verdana" panose="020B0604030504040204" pitchFamily="34" charset="0"/>
                <a:ea typeface="Verdana" panose="020B0604030504040204" pitchFamily="34" charset="0"/>
              </a:rPr>
              <a:t> they trembled and stood afar off. Then they said to Moses, "You speak with us, and we will hear; but let not God speak with us, lest we die." </a:t>
            </a:r>
          </a:p>
        </p:txBody>
      </p:sp>
      <p:sp>
        <p:nvSpPr>
          <p:cNvPr id="3" name="TextBox 2">
            <a:extLst>
              <a:ext uri="{FF2B5EF4-FFF2-40B4-BE49-F238E27FC236}">
                <a16:creationId xmlns:a16="http://schemas.microsoft.com/office/drawing/2014/main" id="{7C74B142-D03E-0A84-DCA5-F92F563D676D}"/>
              </a:ext>
            </a:extLst>
          </p:cNvPr>
          <p:cNvSpPr txBox="1"/>
          <p:nvPr/>
        </p:nvSpPr>
        <p:spPr>
          <a:xfrm>
            <a:off x="165654" y="5255037"/>
            <a:ext cx="11734799" cy="830997"/>
          </a:xfrm>
          <a:prstGeom prst="rect">
            <a:avLst/>
          </a:prstGeom>
          <a:noFill/>
        </p:spPr>
        <p:txBody>
          <a:bodyPr wrap="square" rtlCol="0">
            <a:spAutoFit/>
          </a:bodyPr>
          <a:lstStyle/>
          <a:p>
            <a:r>
              <a:rPr lang="en-US" sz="2400" dirty="0">
                <a:solidFill>
                  <a:schemeClr val="bg1"/>
                </a:solidFill>
                <a:latin typeface="Verdana" panose="020B0604030504040204" pitchFamily="34" charset="0"/>
                <a:ea typeface="Verdana" panose="020B0604030504040204" pitchFamily="34" charset="0"/>
              </a:rPr>
              <a:t>Exodus 24:17  The sight of the glory of the LORD </a:t>
            </a:r>
            <a:r>
              <a:rPr lang="en-US" sz="2400" i="1" dirty="0">
                <a:solidFill>
                  <a:schemeClr val="bg1"/>
                </a:solidFill>
                <a:latin typeface="Verdana" panose="020B0604030504040204" pitchFamily="34" charset="0"/>
                <a:ea typeface="Verdana" panose="020B0604030504040204" pitchFamily="34" charset="0"/>
              </a:rPr>
              <a:t>was</a:t>
            </a:r>
            <a:r>
              <a:rPr lang="en-US" sz="2400" dirty="0">
                <a:solidFill>
                  <a:schemeClr val="bg1"/>
                </a:solidFill>
                <a:latin typeface="Verdana" panose="020B0604030504040204" pitchFamily="34" charset="0"/>
                <a:ea typeface="Verdana" panose="020B0604030504040204" pitchFamily="34" charset="0"/>
              </a:rPr>
              <a:t> like a consuming fire on the top of the mountain in the eyes of the children of Israel. </a:t>
            </a:r>
          </a:p>
        </p:txBody>
      </p:sp>
    </p:spTree>
    <p:extLst>
      <p:ext uri="{BB962C8B-B14F-4D97-AF65-F5344CB8AC3E}">
        <p14:creationId xmlns:p14="http://schemas.microsoft.com/office/powerpoint/2010/main" val="410742326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152400" y="0"/>
            <a:ext cx="11887199" cy="6124754"/>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        </a:t>
            </a:r>
          </a:p>
          <a:p>
            <a:pPr algn="ctr"/>
            <a:r>
              <a:rPr lang="en-US" sz="2800" b="1" dirty="0">
                <a:solidFill>
                  <a:srgbClr val="292F33"/>
                </a:solidFill>
                <a:latin typeface="Verdana" panose="020B0604030504040204" pitchFamily="34" charset="0"/>
                <a:ea typeface="Verdana" panose="020B0604030504040204" pitchFamily="34" charset="0"/>
              </a:rPr>
              <a:t>The Golden Calf</a:t>
            </a:r>
          </a:p>
          <a:p>
            <a:pPr algn="ctr"/>
            <a:endParaRPr lang="en-US" sz="28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Exodus 24:17	Israel saw the mountain on fire</a:t>
            </a:r>
          </a:p>
          <a:p>
            <a:r>
              <a:rPr lang="en-US" sz="2400" dirty="0">
                <a:solidFill>
                  <a:srgbClr val="292F33"/>
                </a:solidFill>
                <a:latin typeface="Verdana" panose="020B0604030504040204" pitchFamily="34" charset="0"/>
                <a:ea typeface="Verdana" panose="020B0604030504040204" pitchFamily="34" charset="0"/>
              </a:rPr>
              <a:t>Exodus 32:1	Israel reasoned that Moses was gone</a:t>
            </a:r>
          </a:p>
          <a:p>
            <a:r>
              <a:rPr lang="en-US" sz="2400" dirty="0">
                <a:solidFill>
                  <a:srgbClr val="292F33"/>
                </a:solidFill>
                <a:latin typeface="Verdana" panose="020B0604030504040204" pitchFamily="34" charset="0"/>
                <a:ea typeface="Verdana" panose="020B0604030504040204" pitchFamily="34" charset="0"/>
              </a:rPr>
              <a:t>Exodus 32:2	Bad advice from Aaron</a:t>
            </a:r>
          </a:p>
          <a:p>
            <a:r>
              <a:rPr lang="en-US" sz="2400" dirty="0">
                <a:solidFill>
                  <a:srgbClr val="292F33"/>
                </a:solidFill>
                <a:latin typeface="Verdana" panose="020B0604030504040204" pitchFamily="34" charset="0"/>
                <a:ea typeface="Verdana" panose="020B0604030504040204" pitchFamily="34" charset="0"/>
              </a:rPr>
              <a:t>Exodus 32:5	Aaron makes a bad situation worse</a:t>
            </a:r>
          </a:p>
          <a:p>
            <a:r>
              <a:rPr lang="en-US" sz="2400" dirty="0">
                <a:solidFill>
                  <a:srgbClr val="292F33"/>
                </a:solidFill>
                <a:latin typeface="Verdana" panose="020B0604030504040204" pitchFamily="34" charset="0"/>
                <a:ea typeface="Verdana" panose="020B0604030504040204" pitchFamily="34" charset="0"/>
              </a:rPr>
              <a:t>Exodus 32:10	God offers to replace the Israelites</a:t>
            </a:r>
          </a:p>
          <a:p>
            <a:r>
              <a:rPr lang="en-US" sz="2400" dirty="0">
                <a:solidFill>
                  <a:srgbClr val="292F33"/>
                </a:solidFill>
                <a:latin typeface="Verdana" panose="020B0604030504040204" pitchFamily="34" charset="0"/>
                <a:ea typeface="Verdana" panose="020B0604030504040204" pitchFamily="34" charset="0"/>
              </a:rPr>
              <a:t>Exodus 32:11	Moses protects the flock</a:t>
            </a:r>
          </a:p>
          <a:p>
            <a:r>
              <a:rPr lang="en-US" sz="2400" dirty="0">
                <a:solidFill>
                  <a:srgbClr val="292F33"/>
                </a:solidFill>
                <a:latin typeface="Verdana" panose="020B0604030504040204" pitchFamily="34" charset="0"/>
                <a:ea typeface="Verdana" panose="020B0604030504040204" pitchFamily="34" charset="0"/>
              </a:rPr>
              <a:t>Exodus 32:11	Moses reasons with God</a:t>
            </a:r>
          </a:p>
          <a:p>
            <a:r>
              <a:rPr lang="en-US" sz="2400" dirty="0">
                <a:solidFill>
                  <a:srgbClr val="292F33"/>
                </a:solidFill>
                <a:latin typeface="Verdana" panose="020B0604030504040204" pitchFamily="34" charset="0"/>
                <a:ea typeface="Verdana" panose="020B0604030504040204" pitchFamily="34" charset="0"/>
              </a:rPr>
              <a:t>Exodus 32:19	Moses’ anger becomes hot</a:t>
            </a:r>
          </a:p>
          <a:p>
            <a:r>
              <a:rPr lang="en-US" sz="2400" dirty="0">
                <a:solidFill>
                  <a:srgbClr val="292F33"/>
                </a:solidFill>
                <a:latin typeface="Verdana" panose="020B0604030504040204" pitchFamily="34" charset="0"/>
                <a:ea typeface="Verdana" panose="020B0604030504040204" pitchFamily="34" charset="0"/>
              </a:rPr>
              <a:t>Exodus 32:20	Moses prescribes a tonic for the people’s sin</a:t>
            </a:r>
          </a:p>
          <a:p>
            <a:r>
              <a:rPr lang="en-US" sz="2400" dirty="0">
                <a:solidFill>
                  <a:srgbClr val="292F33"/>
                </a:solidFill>
                <a:latin typeface="Verdana" panose="020B0604030504040204" pitchFamily="34" charset="0"/>
                <a:ea typeface="Verdana" panose="020B0604030504040204" pitchFamily="34" charset="0"/>
              </a:rPr>
              <a:t>Exodus 32:22	Aaron just keeps talking when he should shut up</a:t>
            </a:r>
          </a:p>
          <a:p>
            <a:r>
              <a:rPr lang="en-US" sz="2400" dirty="0">
                <a:solidFill>
                  <a:srgbClr val="292F33"/>
                </a:solidFill>
                <a:latin typeface="Verdana" panose="020B0604030504040204" pitchFamily="34" charset="0"/>
                <a:ea typeface="Verdana" panose="020B0604030504040204" pitchFamily="34" charset="0"/>
              </a:rPr>
              <a:t>Exodus </a:t>
            </a:r>
            <a:r>
              <a:rPr lang="en-US" sz="2400" dirty="0">
                <a:solidFill>
                  <a:schemeClr val="bg1"/>
                </a:solidFill>
                <a:latin typeface="Verdana" panose="020B0604030504040204" pitchFamily="34" charset="0"/>
                <a:ea typeface="Verdana" panose="020B0604030504040204" pitchFamily="34" charset="0"/>
              </a:rPr>
              <a:t>32:26	Moses draws a line in the sand</a:t>
            </a:r>
          </a:p>
          <a:p>
            <a:r>
              <a:rPr lang="en-US" sz="2400" dirty="0">
                <a:solidFill>
                  <a:schemeClr val="bg1"/>
                </a:solidFill>
                <a:latin typeface="Verdana" panose="020B0604030504040204" pitchFamily="34" charset="0"/>
                <a:ea typeface="Verdana" panose="020B0604030504040204" pitchFamily="34" charset="0"/>
              </a:rPr>
              <a:t>Exodus 32:32	Moses asks God to forgive the people</a:t>
            </a:r>
          </a:p>
          <a:p>
            <a:r>
              <a:rPr lang="en-US" sz="2400" dirty="0">
                <a:solidFill>
                  <a:schemeClr val="bg1"/>
                </a:solidFill>
                <a:latin typeface="Verdana" panose="020B0604030504040204" pitchFamily="34" charset="0"/>
                <a:ea typeface="Verdana" panose="020B0604030504040204" pitchFamily="34" charset="0"/>
              </a:rPr>
              <a:t>Exodus 32:32	Moses offers to take the sin for them</a:t>
            </a: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22/11</a:t>
            </a:r>
          </a:p>
          <a:p>
            <a:endParaRPr lang="en-US" dirty="0">
              <a:solidFill>
                <a:schemeClr val="bg1"/>
              </a:solidFill>
            </a:endParaRPr>
          </a:p>
        </p:txBody>
      </p:sp>
    </p:spTree>
    <p:extLst>
      <p:ext uri="{BB962C8B-B14F-4D97-AF65-F5344CB8AC3E}">
        <p14:creationId xmlns:p14="http://schemas.microsoft.com/office/powerpoint/2010/main" val="363088261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6915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228598" y="0"/>
            <a:ext cx="11887199" cy="2123658"/>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        </a:t>
            </a:r>
          </a:p>
          <a:p>
            <a:pPr algn="ctr"/>
            <a:r>
              <a:rPr lang="en-US" sz="2800" b="1" dirty="0">
                <a:solidFill>
                  <a:srgbClr val="292F33"/>
                </a:solidFill>
                <a:latin typeface="Verdana" panose="020B0604030504040204" pitchFamily="34" charset="0"/>
                <a:ea typeface="Verdana" panose="020B0604030504040204" pitchFamily="34" charset="0"/>
              </a:rPr>
              <a:t>Israel Then – The Church Today</a:t>
            </a:r>
          </a:p>
          <a:p>
            <a:pPr algn="ctr"/>
            <a:r>
              <a:rPr lang="en-US" sz="2800" b="1" dirty="0">
                <a:solidFill>
                  <a:srgbClr val="292F33"/>
                </a:solidFill>
                <a:latin typeface="Verdana" panose="020B0604030504040204" pitchFamily="34" charset="0"/>
                <a:ea typeface="Verdana" panose="020B0604030504040204" pitchFamily="34" charset="0"/>
              </a:rPr>
              <a:t>Lesson for Us</a:t>
            </a:r>
          </a:p>
          <a:p>
            <a:pPr algn="ctr"/>
            <a:endParaRPr lang="en-US" sz="2800" dirty="0">
              <a:solidFill>
                <a:srgbClr val="292F33"/>
              </a:solidFill>
              <a:latin typeface="Verdana" panose="020B0604030504040204" pitchFamily="34" charset="0"/>
              <a:ea typeface="Verdana" panose="020B0604030504040204" pitchFamily="34" charset="0"/>
            </a:endParaRPr>
          </a:p>
          <a:p>
            <a:r>
              <a:rPr lang="en-US" sz="2400" dirty="0">
                <a:solidFill>
                  <a:schemeClr val="bg1"/>
                </a:solidFill>
                <a:latin typeface="Verdana" panose="020B0604030504040204" pitchFamily="34" charset="0"/>
                <a:ea typeface="Verdana" panose="020B0604030504040204" pitchFamily="34" charset="0"/>
              </a:rPr>
              <a:t>Israel’s sin was idolatry – we can have idols too</a:t>
            </a: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22/11</a:t>
            </a:r>
          </a:p>
          <a:p>
            <a:endParaRPr lang="en-US" dirty="0">
              <a:solidFill>
                <a:schemeClr val="bg1"/>
              </a:solidFill>
            </a:endParaRPr>
          </a:p>
        </p:txBody>
      </p:sp>
      <p:sp>
        <p:nvSpPr>
          <p:cNvPr id="2" name="TextBox 1">
            <a:extLst>
              <a:ext uri="{FF2B5EF4-FFF2-40B4-BE49-F238E27FC236}">
                <a16:creationId xmlns:a16="http://schemas.microsoft.com/office/drawing/2014/main" id="{160CFB5E-3933-3C6D-C6D4-A54D9506CA0E}"/>
              </a:ext>
            </a:extLst>
          </p:cNvPr>
          <p:cNvSpPr txBox="1"/>
          <p:nvPr/>
        </p:nvSpPr>
        <p:spPr>
          <a:xfrm>
            <a:off x="228598" y="2415369"/>
            <a:ext cx="11734799" cy="830997"/>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Israel’s sin was the result of (1) impatience (2) the desire to SEE their God (3) A failure to remember history (4) Lust (5) Poor leadership</a:t>
            </a:r>
            <a:endParaRPr lang="en-US" sz="2400" dirty="0">
              <a:solidFill>
                <a:schemeClr val="bg1"/>
              </a:solidFill>
              <a:latin typeface="Verdana" panose="020B0604030504040204" pitchFamily="34" charset="0"/>
              <a:ea typeface="Verdana" panose="020B0604030504040204" pitchFamily="34" charset="0"/>
            </a:endParaRPr>
          </a:p>
        </p:txBody>
      </p:sp>
      <p:sp>
        <p:nvSpPr>
          <p:cNvPr id="3" name="TextBox 2">
            <a:extLst>
              <a:ext uri="{FF2B5EF4-FFF2-40B4-BE49-F238E27FC236}">
                <a16:creationId xmlns:a16="http://schemas.microsoft.com/office/drawing/2014/main" id="{7C74B142-D03E-0A84-DCA5-F92F563D676D}"/>
              </a:ext>
            </a:extLst>
          </p:cNvPr>
          <p:cNvSpPr txBox="1"/>
          <p:nvPr/>
        </p:nvSpPr>
        <p:spPr>
          <a:xfrm>
            <a:off x="228598" y="3597956"/>
            <a:ext cx="11734799" cy="830997"/>
          </a:xfrm>
          <a:prstGeom prst="rect">
            <a:avLst/>
          </a:prstGeom>
          <a:noFill/>
        </p:spPr>
        <p:txBody>
          <a:bodyPr wrap="square" rtlCol="0">
            <a:spAutoFit/>
          </a:bodyPr>
          <a:lstStyle/>
          <a:p>
            <a:r>
              <a:rPr lang="en-US" sz="2400" dirty="0">
                <a:solidFill>
                  <a:schemeClr val="bg1"/>
                </a:solidFill>
                <a:latin typeface="Verdana" panose="020B0604030504040204" pitchFamily="34" charset="0"/>
                <a:ea typeface="Verdana" panose="020B0604030504040204" pitchFamily="34" charset="0"/>
              </a:rPr>
              <a:t>Israel’s sin had immediate effects – 3 punishments, 2 by Moses plus a plague from God.  Sin in the camp cannot be tolerated.</a:t>
            </a:r>
          </a:p>
        </p:txBody>
      </p:sp>
      <p:sp>
        <p:nvSpPr>
          <p:cNvPr id="4" name="TextBox 3">
            <a:extLst>
              <a:ext uri="{FF2B5EF4-FFF2-40B4-BE49-F238E27FC236}">
                <a16:creationId xmlns:a16="http://schemas.microsoft.com/office/drawing/2014/main" id="{A46A3E88-4A87-80EE-3549-0A3AA15473E2}"/>
              </a:ext>
            </a:extLst>
          </p:cNvPr>
          <p:cNvSpPr txBox="1"/>
          <p:nvPr/>
        </p:nvSpPr>
        <p:spPr>
          <a:xfrm>
            <a:off x="228599" y="4688272"/>
            <a:ext cx="11734799" cy="830997"/>
          </a:xfrm>
          <a:prstGeom prst="rect">
            <a:avLst/>
          </a:prstGeom>
          <a:noFill/>
        </p:spPr>
        <p:txBody>
          <a:bodyPr wrap="square" rtlCol="0">
            <a:spAutoFit/>
          </a:bodyPr>
          <a:lstStyle/>
          <a:p>
            <a:r>
              <a:rPr lang="en-US" sz="2400" dirty="0">
                <a:solidFill>
                  <a:schemeClr val="bg1"/>
                </a:solidFill>
                <a:latin typeface="Verdana" panose="020B0604030504040204" pitchFamily="34" charset="0"/>
                <a:ea typeface="Verdana" panose="020B0604030504040204" pitchFamily="34" charset="0"/>
              </a:rPr>
              <a:t>Moses is our example of leadership through shepherding – Moses protected the flock.  We can all be shepherds in this sense.</a:t>
            </a:r>
          </a:p>
        </p:txBody>
      </p:sp>
    </p:spTree>
    <p:extLst>
      <p:ext uri="{BB962C8B-B14F-4D97-AF65-F5344CB8AC3E}">
        <p14:creationId xmlns:p14="http://schemas.microsoft.com/office/powerpoint/2010/main" val="389572695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6838</TotalTime>
  <Words>2465</Words>
  <Application>Microsoft Office PowerPoint</Application>
  <PresentationFormat>Widescreen</PresentationFormat>
  <Paragraphs>211</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David Sproule</cp:lastModifiedBy>
  <cp:revision>155</cp:revision>
  <cp:lastPrinted>2022-08-30T12:54:36Z</cp:lastPrinted>
  <dcterms:created xsi:type="dcterms:W3CDTF">2021-12-03T01:50:23Z</dcterms:created>
  <dcterms:modified xsi:type="dcterms:W3CDTF">2022-08-30T15:28:08Z</dcterms:modified>
</cp:coreProperties>
</file>