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wdp" ContentType="image/vnd.ms-photo"/>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61" r:id="rId2"/>
    <p:sldId id="288" r:id="rId3"/>
    <p:sldId id="267" r:id="rId4"/>
    <p:sldId id="269" r:id="rId5"/>
    <p:sldId id="270" r:id="rId6"/>
    <p:sldId id="290" r:id="rId7"/>
    <p:sldId id="289" r:id="rId8"/>
    <p:sldId id="291" r:id="rId9"/>
    <p:sldId id="271" r:id="rId10"/>
  </p:sldIdLst>
  <p:sldSz cx="12192000" cy="6858000"/>
  <p:notesSz cx="7019925" cy="93059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300E15C-AD18-4433-875E-85AA14007C9C}" v="3979" dt="2022-08-22T17:56:58.578"/>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4138" autoAdjust="0"/>
    <p:restoredTop sz="45501" autoAdjust="0"/>
  </p:normalViewPr>
  <p:slideViewPr>
    <p:cSldViewPr snapToGrid="0">
      <p:cViewPr varScale="1">
        <p:scale>
          <a:sx n="48" d="100"/>
          <a:sy n="48" d="100"/>
        </p:scale>
        <p:origin x="1614" y="48"/>
      </p:cViewPr>
      <p:guideLst/>
    </p:cSldViewPr>
  </p:slideViewPr>
  <p:notesTextViewPr>
    <p:cViewPr>
      <p:scale>
        <a:sx n="1" d="1"/>
        <a:sy n="1" d="1"/>
      </p:scale>
      <p:origin x="0" y="-3072"/>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17" Type="http://schemas.microsoft.com/office/2015/10/relationships/revisionInfo" Target="revisionInfo.xml"/><Relationship Id="rId2" Type="http://schemas.openxmlformats.org/officeDocument/2006/relationships/slide" Target="slides/slide1.xml"/><Relationship Id="rId16"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Richard Watson" userId="e5e577014c15fc33" providerId="LiveId" clId="{D300E15C-AD18-4433-875E-85AA14007C9C}"/>
    <pc:docChg chg="undo custSel addSld delSld modSld">
      <pc:chgData name="Richard Watson" userId="e5e577014c15fc33" providerId="LiveId" clId="{D300E15C-AD18-4433-875E-85AA14007C9C}" dt="2022-08-23T18:54:15.443" v="24430" actId="33524"/>
      <pc:docMkLst>
        <pc:docMk/>
      </pc:docMkLst>
      <pc:sldChg chg="modSp mod modNotesTx">
        <pc:chgData name="Richard Watson" userId="e5e577014c15fc33" providerId="LiveId" clId="{D300E15C-AD18-4433-875E-85AA14007C9C}" dt="2022-06-25T21:04:22.562" v="6152" actId="14100"/>
        <pc:sldMkLst>
          <pc:docMk/>
          <pc:sldMk cId="234886332" sldId="261"/>
        </pc:sldMkLst>
        <pc:spChg chg="mod">
          <ac:chgData name="Richard Watson" userId="e5e577014c15fc33" providerId="LiveId" clId="{D300E15C-AD18-4433-875E-85AA14007C9C}" dt="2022-06-25T21:04:22.562" v="6152" actId="14100"/>
          <ac:spMkLst>
            <pc:docMk/>
            <pc:sldMk cId="234886332" sldId="261"/>
            <ac:spMk id="3" creationId="{08ED6566-3F05-4297-B34F-400A96A782E1}"/>
          </ac:spMkLst>
        </pc:spChg>
        <pc:spChg chg="mod">
          <ac:chgData name="Richard Watson" userId="e5e577014c15fc33" providerId="LiveId" clId="{D300E15C-AD18-4433-875E-85AA14007C9C}" dt="2022-06-25T21:03:43.137" v="6147" actId="20577"/>
          <ac:spMkLst>
            <pc:docMk/>
            <pc:sldMk cId="234886332" sldId="261"/>
            <ac:spMk id="6" creationId="{0BDACC20-58EC-46E0-8F80-90F2DB24B2E9}"/>
          </ac:spMkLst>
        </pc:spChg>
      </pc:sldChg>
      <pc:sldChg chg="addSp delSp modSp del mod delAnim modAnim modNotesTx">
        <pc:chgData name="Richard Watson" userId="e5e577014c15fc33" providerId="LiveId" clId="{D300E15C-AD18-4433-875E-85AA14007C9C}" dt="2022-08-19T19:57:36.678" v="16749" actId="2696"/>
        <pc:sldMkLst>
          <pc:docMk/>
          <pc:sldMk cId="257470341" sldId="264"/>
        </pc:sldMkLst>
        <pc:spChg chg="del mod">
          <ac:chgData name="Richard Watson" userId="e5e577014c15fc33" providerId="LiveId" clId="{D300E15C-AD18-4433-875E-85AA14007C9C}" dt="2022-08-19T19:56:47.003" v="16742" actId="478"/>
          <ac:spMkLst>
            <pc:docMk/>
            <pc:sldMk cId="257470341" sldId="264"/>
            <ac:spMk id="6" creationId="{4358882F-D04D-4968-876D-21CE5751D147}"/>
          </ac:spMkLst>
        </pc:spChg>
        <pc:spChg chg="del mod">
          <ac:chgData name="Richard Watson" userId="e5e577014c15fc33" providerId="LiveId" clId="{D300E15C-AD18-4433-875E-85AA14007C9C}" dt="2022-06-25T16:27:36.063" v="6058" actId="478"/>
          <ac:spMkLst>
            <pc:docMk/>
            <pc:sldMk cId="257470341" sldId="264"/>
            <ac:spMk id="8" creationId="{E4381DE0-5196-4F26-A35D-5D0D4FEF2D88}"/>
          </ac:spMkLst>
        </pc:spChg>
        <pc:spChg chg="del mod">
          <ac:chgData name="Richard Watson" userId="e5e577014c15fc33" providerId="LiveId" clId="{D300E15C-AD18-4433-875E-85AA14007C9C}" dt="2022-08-19T19:57:03.937" v="16746" actId="478"/>
          <ac:spMkLst>
            <pc:docMk/>
            <pc:sldMk cId="257470341" sldId="264"/>
            <ac:spMk id="9" creationId="{BBCBC602-053A-BD48-1CE3-A2D9A9AA78F4}"/>
          </ac:spMkLst>
        </pc:spChg>
        <pc:spChg chg="add del mod">
          <ac:chgData name="Richard Watson" userId="e5e577014c15fc33" providerId="LiveId" clId="{D300E15C-AD18-4433-875E-85AA14007C9C}" dt="2022-06-25T21:05:33.414" v="6159" actId="478"/>
          <ac:spMkLst>
            <pc:docMk/>
            <pc:sldMk cId="257470341" sldId="264"/>
            <ac:spMk id="11" creationId="{030B384A-7F2B-7F8B-9E6B-2917E444EBD9}"/>
          </ac:spMkLst>
        </pc:spChg>
        <pc:spChg chg="add mod">
          <ac:chgData name="Richard Watson" userId="e5e577014c15fc33" providerId="LiveId" clId="{D300E15C-AD18-4433-875E-85AA14007C9C}" dt="2022-08-19T19:57:13.979" v="16748" actId="1076"/>
          <ac:spMkLst>
            <pc:docMk/>
            <pc:sldMk cId="257470341" sldId="264"/>
            <ac:spMk id="11" creationId="{D8144219-FC8E-6EC0-0002-85D77270A576}"/>
          </ac:spMkLst>
        </pc:spChg>
        <pc:spChg chg="del mod">
          <ac:chgData name="Richard Watson" userId="e5e577014c15fc33" providerId="LiveId" clId="{D300E15C-AD18-4433-875E-85AA14007C9C}" dt="2022-08-19T19:56:50.625" v="16743" actId="478"/>
          <ac:spMkLst>
            <pc:docMk/>
            <pc:sldMk cId="257470341" sldId="264"/>
            <ac:spMk id="12" creationId="{A21ABFE2-4E34-4114-98A4-9F742493D38C}"/>
          </ac:spMkLst>
        </pc:spChg>
        <pc:spChg chg="add mod">
          <ac:chgData name="Richard Watson" userId="e5e577014c15fc33" providerId="LiveId" clId="{D300E15C-AD18-4433-875E-85AA14007C9C}" dt="2022-06-25T21:05:43.971" v="6161" actId="1076"/>
          <ac:spMkLst>
            <pc:docMk/>
            <pc:sldMk cId="257470341" sldId="264"/>
            <ac:spMk id="13" creationId="{64E9D216-4E2A-F033-106C-BAB8D478C229}"/>
          </ac:spMkLst>
        </pc:spChg>
        <pc:spChg chg="del mod">
          <ac:chgData name="Richard Watson" userId="e5e577014c15fc33" providerId="LiveId" clId="{D300E15C-AD18-4433-875E-85AA14007C9C}" dt="2022-08-19T19:57:06.311" v="16747" actId="478"/>
          <ac:spMkLst>
            <pc:docMk/>
            <pc:sldMk cId="257470341" sldId="264"/>
            <ac:spMk id="14" creationId="{FD8D316C-2158-45B5-9C24-32B96C964123}"/>
          </ac:spMkLst>
        </pc:spChg>
        <pc:picChg chg="add del mod">
          <ac:chgData name="Richard Watson" userId="e5e577014c15fc33" providerId="LiveId" clId="{D300E15C-AD18-4433-875E-85AA14007C9C}" dt="2022-08-19T19:57:00.664" v="16745" actId="478"/>
          <ac:picMkLst>
            <pc:docMk/>
            <pc:sldMk cId="257470341" sldId="264"/>
            <ac:picMk id="5" creationId="{B3A6395D-8615-4F81-9DA4-A7BFF4D0007C}"/>
          </ac:picMkLst>
        </pc:picChg>
      </pc:sldChg>
      <pc:sldChg chg="addSp delSp modSp mod delAnim modAnim modNotesTx">
        <pc:chgData name="Richard Watson" userId="e5e577014c15fc33" providerId="LiveId" clId="{D300E15C-AD18-4433-875E-85AA14007C9C}" dt="2022-08-23T17:26:32.229" v="24145" actId="255"/>
        <pc:sldMkLst>
          <pc:docMk/>
          <pc:sldMk cId="3433457326" sldId="267"/>
        </pc:sldMkLst>
        <pc:spChg chg="mod">
          <ac:chgData name="Richard Watson" userId="e5e577014c15fc33" providerId="LiveId" clId="{D300E15C-AD18-4433-875E-85AA14007C9C}" dt="2022-08-20T20:20:08.967" v="23419" actId="20577"/>
          <ac:spMkLst>
            <pc:docMk/>
            <pc:sldMk cId="3433457326" sldId="267"/>
            <ac:spMk id="6" creationId="{4358882F-D04D-4968-876D-21CE5751D147}"/>
          </ac:spMkLst>
        </pc:spChg>
        <pc:spChg chg="add del mod">
          <ac:chgData name="Richard Watson" userId="e5e577014c15fc33" providerId="LiveId" clId="{D300E15C-AD18-4433-875E-85AA14007C9C}" dt="2022-06-25T21:04:45.534" v="6153" actId="478"/>
          <ac:spMkLst>
            <pc:docMk/>
            <pc:sldMk cId="3433457326" sldId="267"/>
            <ac:spMk id="8" creationId="{C2E899B8-3C8A-9285-B8DA-362E4D59AD0A}"/>
          </ac:spMkLst>
        </pc:spChg>
        <pc:spChg chg="add mod">
          <ac:chgData name="Richard Watson" userId="e5e577014c15fc33" providerId="LiveId" clId="{D300E15C-AD18-4433-875E-85AA14007C9C}" dt="2022-06-25T21:04:59.643" v="6156" actId="113"/>
          <ac:spMkLst>
            <pc:docMk/>
            <pc:sldMk cId="3433457326" sldId="267"/>
            <ac:spMk id="9" creationId="{61E28D1D-3F67-33D7-428A-1668101C71DE}"/>
          </ac:spMkLst>
        </pc:spChg>
        <pc:spChg chg="add mod">
          <ac:chgData name="Richard Watson" userId="e5e577014c15fc33" providerId="LiveId" clId="{D300E15C-AD18-4433-875E-85AA14007C9C}" dt="2022-06-25T21:34:20.160" v="8592" actId="20577"/>
          <ac:spMkLst>
            <pc:docMk/>
            <pc:sldMk cId="3433457326" sldId="267"/>
            <ac:spMk id="11" creationId="{F30BE50B-6485-0B71-0E13-33955017A4C2}"/>
          </ac:spMkLst>
        </pc:spChg>
        <pc:spChg chg="del mod">
          <ac:chgData name="Richard Watson" userId="e5e577014c15fc33" providerId="LiveId" clId="{D300E15C-AD18-4433-875E-85AA14007C9C}" dt="2022-06-25T21:20:17.738" v="6881" actId="478"/>
          <ac:spMkLst>
            <pc:docMk/>
            <pc:sldMk cId="3433457326" sldId="267"/>
            <ac:spMk id="12" creationId="{A21ABFE2-4E34-4114-98A4-9F742493D38C}"/>
          </ac:spMkLst>
        </pc:spChg>
        <pc:spChg chg="del mod">
          <ac:chgData name="Richard Watson" userId="e5e577014c15fc33" providerId="LiveId" clId="{D300E15C-AD18-4433-875E-85AA14007C9C}" dt="2022-06-25T21:20:19.745" v="6882" actId="478"/>
          <ac:spMkLst>
            <pc:docMk/>
            <pc:sldMk cId="3433457326" sldId="267"/>
            <ac:spMk id="14" creationId="{FD8D316C-2158-45B5-9C24-32B96C964123}"/>
          </ac:spMkLst>
        </pc:spChg>
        <pc:spChg chg="del mod">
          <ac:chgData name="Richard Watson" userId="e5e577014c15fc33" providerId="LiveId" clId="{D300E15C-AD18-4433-875E-85AA14007C9C}" dt="2022-06-25T21:25:58.200" v="7275" actId="478"/>
          <ac:spMkLst>
            <pc:docMk/>
            <pc:sldMk cId="3433457326" sldId="267"/>
            <ac:spMk id="15" creationId="{745C0499-F086-4B45-8686-2C0A71754BDE}"/>
          </ac:spMkLst>
        </pc:spChg>
      </pc:sldChg>
      <pc:sldChg chg="addSp delSp modSp add del mod delAnim modAnim modNotesTx">
        <pc:chgData name="Richard Watson" userId="e5e577014c15fc33" providerId="LiveId" clId="{D300E15C-AD18-4433-875E-85AA14007C9C}" dt="2022-06-28T23:54:49.705" v="8858" actId="47"/>
        <pc:sldMkLst>
          <pc:docMk/>
          <pc:sldMk cId="541422214" sldId="268"/>
        </pc:sldMkLst>
        <pc:spChg chg="del mod">
          <ac:chgData name="Richard Watson" userId="e5e577014c15fc33" providerId="LiveId" clId="{D300E15C-AD18-4433-875E-85AA14007C9C}" dt="2022-06-25T21:37:49.136" v="8769" actId="478"/>
          <ac:spMkLst>
            <pc:docMk/>
            <pc:sldMk cId="541422214" sldId="268"/>
            <ac:spMk id="6" creationId="{4358882F-D04D-4968-876D-21CE5751D147}"/>
          </ac:spMkLst>
        </pc:spChg>
        <pc:spChg chg="del">
          <ac:chgData name="Richard Watson" userId="e5e577014c15fc33" providerId="LiveId" clId="{D300E15C-AD18-4433-875E-85AA14007C9C}" dt="2022-06-25T21:05:14.523" v="6157" actId="478"/>
          <ac:spMkLst>
            <pc:docMk/>
            <pc:sldMk cId="541422214" sldId="268"/>
            <ac:spMk id="8" creationId="{C2E899B8-3C8A-9285-B8DA-362E4D59AD0A}"/>
          </ac:spMkLst>
        </pc:spChg>
        <pc:spChg chg="add mod">
          <ac:chgData name="Richard Watson" userId="e5e577014c15fc33" providerId="LiveId" clId="{D300E15C-AD18-4433-875E-85AA14007C9C}" dt="2022-06-25T21:05:24.580" v="6158"/>
          <ac:spMkLst>
            <pc:docMk/>
            <pc:sldMk cId="541422214" sldId="268"/>
            <ac:spMk id="9" creationId="{6FC3BEE4-92DB-F560-7C9F-7EB096692F11}"/>
          </ac:spMkLst>
        </pc:spChg>
        <pc:spChg chg="del">
          <ac:chgData name="Richard Watson" userId="e5e577014c15fc33" providerId="LiveId" clId="{D300E15C-AD18-4433-875E-85AA14007C9C}" dt="2022-06-25T21:37:51.039" v="8770" actId="478"/>
          <ac:spMkLst>
            <pc:docMk/>
            <pc:sldMk cId="541422214" sldId="268"/>
            <ac:spMk id="12" creationId="{A21ABFE2-4E34-4114-98A4-9F742493D38C}"/>
          </ac:spMkLst>
        </pc:spChg>
        <pc:spChg chg="del">
          <ac:chgData name="Richard Watson" userId="e5e577014c15fc33" providerId="LiveId" clId="{D300E15C-AD18-4433-875E-85AA14007C9C}" dt="2022-06-25T21:37:52.910" v="8771" actId="478"/>
          <ac:spMkLst>
            <pc:docMk/>
            <pc:sldMk cId="541422214" sldId="268"/>
            <ac:spMk id="14" creationId="{FD8D316C-2158-45B5-9C24-32B96C964123}"/>
          </ac:spMkLst>
        </pc:spChg>
        <pc:spChg chg="del mod">
          <ac:chgData name="Richard Watson" userId="e5e577014c15fc33" providerId="LiveId" clId="{D300E15C-AD18-4433-875E-85AA14007C9C}" dt="2022-06-28T23:51:35.627" v="8843" actId="478"/>
          <ac:spMkLst>
            <pc:docMk/>
            <pc:sldMk cId="541422214" sldId="268"/>
            <ac:spMk id="15" creationId="{745C0499-F086-4B45-8686-2C0A71754BDE}"/>
          </ac:spMkLst>
        </pc:spChg>
        <pc:graphicFrameChg chg="add mod">
          <ac:chgData name="Richard Watson" userId="e5e577014c15fc33" providerId="LiveId" clId="{D300E15C-AD18-4433-875E-85AA14007C9C}" dt="2022-06-28T23:51:34.173" v="8842"/>
          <ac:graphicFrameMkLst>
            <pc:docMk/>
            <pc:sldMk cId="541422214" sldId="268"/>
            <ac:graphicFrameMk id="2" creationId="{1967F7EF-2627-60B5-9DD6-6436B5B414AA}"/>
          </ac:graphicFrameMkLst>
        </pc:graphicFrameChg>
        <pc:graphicFrameChg chg="add mod modGraphic">
          <ac:chgData name="Richard Watson" userId="e5e577014c15fc33" providerId="LiveId" clId="{D300E15C-AD18-4433-875E-85AA14007C9C}" dt="2022-06-28T23:54:22.518" v="8855" actId="14734"/>
          <ac:graphicFrameMkLst>
            <pc:docMk/>
            <pc:sldMk cId="541422214" sldId="268"/>
            <ac:graphicFrameMk id="3" creationId="{33BEDB6B-99B5-FCAF-3D00-F094D95B0EC4}"/>
          </ac:graphicFrameMkLst>
        </pc:graphicFrameChg>
      </pc:sldChg>
      <pc:sldChg chg="addSp delSp modSp add mod modNotesTx">
        <pc:chgData name="Richard Watson" userId="e5e577014c15fc33" providerId="LiveId" clId="{D300E15C-AD18-4433-875E-85AA14007C9C}" dt="2022-08-23T18:48:37.703" v="24214" actId="20577"/>
        <pc:sldMkLst>
          <pc:docMk/>
          <pc:sldMk cId="1552242328" sldId="269"/>
        </pc:sldMkLst>
        <pc:graphicFrameChg chg="del">
          <ac:chgData name="Richard Watson" userId="e5e577014c15fc33" providerId="LiveId" clId="{D300E15C-AD18-4433-875E-85AA14007C9C}" dt="2022-06-28T23:54:47.814" v="8857" actId="478"/>
          <ac:graphicFrameMkLst>
            <pc:docMk/>
            <pc:sldMk cId="1552242328" sldId="269"/>
            <ac:graphicFrameMk id="3" creationId="{33BEDB6B-99B5-FCAF-3D00-F094D95B0EC4}"/>
          </ac:graphicFrameMkLst>
        </pc:graphicFrameChg>
        <pc:graphicFrameChg chg="add mod modGraphic">
          <ac:chgData name="Richard Watson" userId="e5e577014c15fc33" providerId="LiveId" clId="{D300E15C-AD18-4433-875E-85AA14007C9C}" dt="2022-06-29T16:27:38.768" v="10026" actId="2085"/>
          <ac:graphicFrameMkLst>
            <pc:docMk/>
            <pc:sldMk cId="1552242328" sldId="269"/>
            <ac:graphicFrameMk id="4" creationId="{8E20DDB0-6B48-D7C0-780A-AAE92F9D1A89}"/>
          </ac:graphicFrameMkLst>
        </pc:graphicFrameChg>
      </pc:sldChg>
      <pc:sldChg chg="addSp delSp modSp add mod modNotesTx">
        <pc:chgData name="Richard Watson" userId="e5e577014c15fc33" providerId="LiveId" clId="{D300E15C-AD18-4433-875E-85AA14007C9C}" dt="2022-08-23T18:49:38.324" v="24221" actId="20577"/>
        <pc:sldMkLst>
          <pc:docMk/>
          <pc:sldMk cId="819528088" sldId="270"/>
        </pc:sldMkLst>
        <pc:graphicFrameChg chg="add del mod modGraphic">
          <ac:chgData name="Richard Watson" userId="e5e577014c15fc33" providerId="LiveId" clId="{D300E15C-AD18-4433-875E-85AA14007C9C}" dt="2022-06-28T23:57:50.112" v="8869" actId="478"/>
          <ac:graphicFrameMkLst>
            <pc:docMk/>
            <pc:sldMk cId="819528088" sldId="270"/>
            <ac:graphicFrameMk id="3" creationId="{12D4758C-15C1-26F1-6AAA-1605CA58D041}"/>
          </ac:graphicFrameMkLst>
        </pc:graphicFrameChg>
        <pc:graphicFrameChg chg="add mod modGraphic">
          <ac:chgData name="Richard Watson" userId="e5e577014c15fc33" providerId="LiveId" clId="{D300E15C-AD18-4433-875E-85AA14007C9C}" dt="2022-08-19T19:40:35.840" v="16734" actId="20577"/>
          <ac:graphicFrameMkLst>
            <pc:docMk/>
            <pc:sldMk cId="819528088" sldId="270"/>
            <ac:graphicFrameMk id="4" creationId="{44AD5595-5663-B56D-5A07-203594B6CAE0}"/>
          </ac:graphicFrameMkLst>
        </pc:graphicFrameChg>
        <pc:picChg chg="add mod">
          <ac:chgData name="Richard Watson" userId="e5e577014c15fc33" providerId="LiveId" clId="{D300E15C-AD18-4433-875E-85AA14007C9C}" dt="2022-06-28T23:56:49.826" v="8862" actId="1076"/>
          <ac:picMkLst>
            <pc:docMk/>
            <pc:sldMk cId="819528088" sldId="270"/>
            <ac:picMk id="6" creationId="{0BFEA960-A68D-E727-FA7F-036FC9B0FD64}"/>
          </ac:picMkLst>
        </pc:picChg>
      </pc:sldChg>
      <pc:sldChg chg="addSp delSp modSp add mod addAnim delAnim modAnim modNotesTx">
        <pc:chgData name="Richard Watson" userId="e5e577014c15fc33" providerId="LiveId" clId="{D300E15C-AD18-4433-875E-85AA14007C9C}" dt="2022-08-23T17:29:21.215" v="24185" actId="6549"/>
        <pc:sldMkLst>
          <pc:docMk/>
          <pc:sldMk cId="495922917" sldId="271"/>
        </pc:sldMkLst>
        <pc:spChg chg="add del mod">
          <ac:chgData name="Richard Watson" userId="e5e577014c15fc33" providerId="LiveId" clId="{D300E15C-AD18-4433-875E-85AA14007C9C}" dt="2022-06-29T18:18:08.283" v="16425" actId="767"/>
          <ac:spMkLst>
            <pc:docMk/>
            <pc:sldMk cId="495922917" sldId="271"/>
            <ac:spMk id="3" creationId="{BA737A5C-BB2E-F557-E856-B09CABE61B69}"/>
          </ac:spMkLst>
        </pc:spChg>
        <pc:spChg chg="mod">
          <ac:chgData name="Richard Watson" userId="e5e577014c15fc33" providerId="LiveId" clId="{D300E15C-AD18-4433-875E-85AA14007C9C}" dt="2022-06-29T18:22:34.731" v="16626" actId="20577"/>
          <ac:spMkLst>
            <pc:docMk/>
            <pc:sldMk cId="495922917" sldId="271"/>
            <ac:spMk id="6" creationId="{4358882F-D04D-4968-876D-21CE5751D147}"/>
          </ac:spMkLst>
        </pc:spChg>
        <pc:spChg chg="del mod">
          <ac:chgData name="Richard Watson" userId="e5e577014c15fc33" providerId="LiveId" clId="{D300E15C-AD18-4433-875E-85AA14007C9C}" dt="2022-06-29T17:28:29.287" v="13092" actId="478"/>
          <ac:spMkLst>
            <pc:docMk/>
            <pc:sldMk cId="495922917" sldId="271"/>
            <ac:spMk id="9" creationId="{BBCBC602-053A-BD48-1CE3-A2D9A9AA78F4}"/>
          </ac:spMkLst>
        </pc:spChg>
        <pc:spChg chg="del mod">
          <ac:chgData name="Richard Watson" userId="e5e577014c15fc33" providerId="LiveId" clId="{D300E15C-AD18-4433-875E-85AA14007C9C}" dt="2022-06-29T17:44:08.698" v="13540" actId="478"/>
          <ac:spMkLst>
            <pc:docMk/>
            <pc:sldMk cId="495922917" sldId="271"/>
            <ac:spMk id="11" creationId="{D8144219-FC8E-6EC0-0002-85D77270A576}"/>
          </ac:spMkLst>
        </pc:spChg>
        <pc:spChg chg="del mod">
          <ac:chgData name="Richard Watson" userId="e5e577014c15fc33" providerId="LiveId" clId="{D300E15C-AD18-4433-875E-85AA14007C9C}" dt="2022-06-29T17:28:26.927" v="13091" actId="478"/>
          <ac:spMkLst>
            <pc:docMk/>
            <pc:sldMk cId="495922917" sldId="271"/>
            <ac:spMk id="12" creationId="{A21ABFE2-4E34-4114-98A4-9F742493D38C}"/>
          </ac:spMkLst>
        </pc:spChg>
        <pc:spChg chg="del mod">
          <ac:chgData name="Richard Watson" userId="e5e577014c15fc33" providerId="LiveId" clId="{D300E15C-AD18-4433-875E-85AA14007C9C}" dt="2022-06-29T17:28:31.283" v="13093" actId="478"/>
          <ac:spMkLst>
            <pc:docMk/>
            <pc:sldMk cId="495922917" sldId="271"/>
            <ac:spMk id="14" creationId="{FD8D316C-2158-45B5-9C24-32B96C964123}"/>
          </ac:spMkLst>
        </pc:spChg>
        <pc:spChg chg="mod">
          <ac:chgData name="Richard Watson" userId="e5e577014c15fc33" providerId="LiveId" clId="{D300E15C-AD18-4433-875E-85AA14007C9C}" dt="2022-06-29T18:22:23.887" v="16624" actId="1076"/>
          <ac:spMkLst>
            <pc:docMk/>
            <pc:sldMk cId="495922917" sldId="271"/>
            <ac:spMk id="15" creationId="{745C0499-F086-4B45-8686-2C0A71754BDE}"/>
          </ac:spMkLst>
        </pc:spChg>
        <pc:spChg chg="add mod">
          <ac:chgData name="Richard Watson" userId="e5e577014c15fc33" providerId="LiveId" clId="{D300E15C-AD18-4433-875E-85AA14007C9C}" dt="2022-06-29T18:21:48.747" v="16620" actId="1076"/>
          <ac:spMkLst>
            <pc:docMk/>
            <pc:sldMk cId="495922917" sldId="271"/>
            <ac:spMk id="16" creationId="{E2DB3E2B-3A1F-989A-9584-16310B7173FC}"/>
          </ac:spMkLst>
        </pc:spChg>
        <pc:spChg chg="add mod">
          <ac:chgData name="Richard Watson" userId="e5e577014c15fc33" providerId="LiveId" clId="{D300E15C-AD18-4433-875E-85AA14007C9C}" dt="2022-06-29T18:21:51.167" v="16621" actId="1076"/>
          <ac:spMkLst>
            <pc:docMk/>
            <pc:sldMk cId="495922917" sldId="271"/>
            <ac:spMk id="17" creationId="{883EF4F6-65ED-7584-3485-F02D40B39FFA}"/>
          </ac:spMkLst>
        </pc:spChg>
        <pc:spChg chg="add mod">
          <ac:chgData name="Richard Watson" userId="e5e577014c15fc33" providerId="LiveId" clId="{D300E15C-AD18-4433-875E-85AA14007C9C}" dt="2022-06-29T18:21:16.147" v="16578" actId="1076"/>
          <ac:spMkLst>
            <pc:docMk/>
            <pc:sldMk cId="495922917" sldId="271"/>
            <ac:spMk id="18" creationId="{A6873A57-4AC6-A21B-62EC-154FA9ADFDE6}"/>
          </ac:spMkLst>
        </pc:spChg>
        <pc:spChg chg="add del mod">
          <ac:chgData name="Richard Watson" userId="e5e577014c15fc33" providerId="LiveId" clId="{D300E15C-AD18-4433-875E-85AA14007C9C}" dt="2022-06-29T18:22:16.483" v="16623" actId="478"/>
          <ac:spMkLst>
            <pc:docMk/>
            <pc:sldMk cId="495922917" sldId="271"/>
            <ac:spMk id="19" creationId="{E36E4498-434D-A79A-6128-488FB6B6FF40}"/>
          </ac:spMkLst>
        </pc:spChg>
        <pc:graphicFrameChg chg="add del mod">
          <ac:chgData name="Richard Watson" userId="e5e577014c15fc33" providerId="LiveId" clId="{D300E15C-AD18-4433-875E-85AA14007C9C}" dt="2022-06-29T17:12:02.032" v="12822" actId="478"/>
          <ac:graphicFrameMkLst>
            <pc:docMk/>
            <pc:sldMk cId="495922917" sldId="271"/>
            <ac:graphicFrameMk id="2" creationId="{84207348-5EE7-3718-6219-FCA8A7D1B486}"/>
          </ac:graphicFrameMkLst>
        </pc:graphicFrameChg>
        <pc:picChg chg="mod">
          <ac:chgData name="Richard Watson" userId="e5e577014c15fc33" providerId="LiveId" clId="{D300E15C-AD18-4433-875E-85AA14007C9C}" dt="2022-06-29T18:18:10.139" v="16426" actId="1076"/>
          <ac:picMkLst>
            <pc:docMk/>
            <pc:sldMk cId="495922917" sldId="271"/>
            <ac:picMk id="5" creationId="{B3A6395D-8615-4F81-9DA4-A7BFF4D0007C}"/>
          </ac:picMkLst>
        </pc:picChg>
      </pc:sldChg>
      <pc:sldChg chg="modSp mod modNotesTx">
        <pc:chgData name="Richard Watson" userId="e5e577014c15fc33" providerId="LiveId" clId="{D300E15C-AD18-4433-875E-85AA14007C9C}" dt="2022-08-23T17:26:21.892" v="24144" actId="255"/>
        <pc:sldMkLst>
          <pc:docMk/>
          <pc:sldMk cId="908790942" sldId="288"/>
        </pc:sldMkLst>
        <pc:graphicFrameChg chg="modGraphic">
          <ac:chgData name="Richard Watson" userId="e5e577014c15fc33" providerId="LiveId" clId="{D300E15C-AD18-4433-875E-85AA14007C9C}" dt="2022-08-22T18:08:16.288" v="24142" actId="20577"/>
          <ac:graphicFrameMkLst>
            <pc:docMk/>
            <pc:sldMk cId="908790942" sldId="288"/>
            <ac:graphicFrameMk id="2" creationId="{EBDC290F-66AB-8BD6-39B0-D867F3763857}"/>
          </ac:graphicFrameMkLst>
        </pc:graphicFrameChg>
      </pc:sldChg>
      <pc:sldChg chg="addSp delSp modSp add mod delAnim modAnim modNotesTx">
        <pc:chgData name="Richard Watson" userId="e5e577014c15fc33" providerId="LiveId" clId="{D300E15C-AD18-4433-875E-85AA14007C9C}" dt="2022-08-23T18:54:15.443" v="24430" actId="33524"/>
        <pc:sldMkLst>
          <pc:docMk/>
          <pc:sldMk cId="2615727731" sldId="289"/>
        </pc:sldMkLst>
        <pc:spChg chg="add mod">
          <ac:chgData name="Richard Watson" userId="e5e577014c15fc33" providerId="LiveId" clId="{D300E15C-AD18-4433-875E-85AA14007C9C}" dt="2022-08-20T20:37:32.761" v="23442" actId="20577"/>
          <ac:spMkLst>
            <pc:docMk/>
            <pc:sldMk cId="2615727731" sldId="289"/>
            <ac:spMk id="2" creationId="{D93CD004-E655-BFD3-31ED-2398C0489A47}"/>
          </ac:spMkLst>
        </pc:spChg>
        <pc:spChg chg="add mod">
          <ac:chgData name="Richard Watson" userId="e5e577014c15fc33" providerId="LiveId" clId="{D300E15C-AD18-4433-875E-85AA14007C9C}" dt="2022-08-20T14:25:44.011" v="23406" actId="1076"/>
          <ac:spMkLst>
            <pc:docMk/>
            <pc:sldMk cId="2615727731" sldId="289"/>
            <ac:spMk id="3" creationId="{F094FEDC-E0E0-4C27-74E4-6CB89492EE1B}"/>
          </ac:spMkLst>
        </pc:spChg>
        <pc:spChg chg="del">
          <ac:chgData name="Richard Watson" userId="e5e577014c15fc33" providerId="LiveId" clId="{D300E15C-AD18-4433-875E-85AA14007C9C}" dt="2022-08-20T14:04:04.583" v="22636" actId="478"/>
          <ac:spMkLst>
            <pc:docMk/>
            <pc:sldMk cId="2615727731" sldId="289"/>
            <ac:spMk id="6" creationId="{4358882F-D04D-4968-876D-21CE5751D147}"/>
          </ac:spMkLst>
        </pc:spChg>
        <pc:spChg chg="del mod">
          <ac:chgData name="Richard Watson" userId="e5e577014c15fc33" providerId="LiveId" clId="{D300E15C-AD18-4433-875E-85AA14007C9C}" dt="2022-08-20T14:23:32.211" v="23231" actId="478"/>
          <ac:spMkLst>
            <pc:docMk/>
            <pc:sldMk cId="2615727731" sldId="289"/>
            <ac:spMk id="9" creationId="{BBCBC602-053A-BD48-1CE3-A2D9A9AA78F4}"/>
          </ac:spMkLst>
        </pc:spChg>
        <pc:spChg chg="del">
          <ac:chgData name="Richard Watson" userId="e5e577014c15fc33" providerId="LiveId" clId="{D300E15C-AD18-4433-875E-85AA14007C9C}" dt="2022-08-20T14:13:38.775" v="22936" actId="478"/>
          <ac:spMkLst>
            <pc:docMk/>
            <pc:sldMk cId="2615727731" sldId="289"/>
            <ac:spMk id="11" creationId="{D8144219-FC8E-6EC0-0002-85D77270A576}"/>
          </ac:spMkLst>
        </pc:spChg>
        <pc:spChg chg="mod">
          <ac:chgData name="Richard Watson" userId="e5e577014c15fc33" providerId="LiveId" clId="{D300E15C-AD18-4433-875E-85AA14007C9C}" dt="2022-08-20T14:22:11.321" v="23174" actId="20577"/>
          <ac:spMkLst>
            <pc:docMk/>
            <pc:sldMk cId="2615727731" sldId="289"/>
            <ac:spMk id="12" creationId="{A21ABFE2-4E34-4114-98A4-9F742493D38C}"/>
          </ac:spMkLst>
        </pc:spChg>
        <pc:spChg chg="del mod">
          <ac:chgData name="Richard Watson" userId="e5e577014c15fc33" providerId="LiveId" clId="{D300E15C-AD18-4433-875E-85AA14007C9C}" dt="2022-08-20T14:17:04.444" v="23083" actId="478"/>
          <ac:spMkLst>
            <pc:docMk/>
            <pc:sldMk cId="2615727731" sldId="289"/>
            <ac:spMk id="14" creationId="{FD8D316C-2158-45B5-9C24-32B96C964123}"/>
          </ac:spMkLst>
        </pc:spChg>
        <pc:picChg chg="mod">
          <ac:chgData name="Richard Watson" userId="e5e577014c15fc33" providerId="LiveId" clId="{D300E15C-AD18-4433-875E-85AA14007C9C}" dt="2022-08-20T14:22:39.632" v="23176" actId="1076"/>
          <ac:picMkLst>
            <pc:docMk/>
            <pc:sldMk cId="2615727731" sldId="289"/>
            <ac:picMk id="5" creationId="{B3A6395D-8615-4F81-9DA4-A7BFF4D0007C}"/>
          </ac:picMkLst>
        </pc:picChg>
      </pc:sldChg>
      <pc:sldChg chg="addSp delSp modSp add mod modNotesTx">
        <pc:chgData name="Richard Watson" userId="e5e577014c15fc33" providerId="LiveId" clId="{D300E15C-AD18-4433-875E-85AA14007C9C}" dt="2022-08-23T18:53:49.074" v="24427" actId="115"/>
        <pc:sldMkLst>
          <pc:docMk/>
          <pc:sldMk cId="1270642513" sldId="290"/>
        </pc:sldMkLst>
        <pc:graphicFrameChg chg="del">
          <ac:chgData name="Richard Watson" userId="e5e577014c15fc33" providerId="LiveId" clId="{D300E15C-AD18-4433-875E-85AA14007C9C}" dt="2022-08-20T12:14:01.834" v="18786" actId="478"/>
          <ac:graphicFrameMkLst>
            <pc:docMk/>
            <pc:sldMk cId="1270642513" sldId="290"/>
            <ac:graphicFrameMk id="4" creationId="{44AD5595-5663-B56D-5A07-203594B6CAE0}"/>
          </ac:graphicFrameMkLst>
        </pc:graphicFrameChg>
        <pc:picChg chg="add mod">
          <ac:chgData name="Richard Watson" userId="e5e577014c15fc33" providerId="LiveId" clId="{D300E15C-AD18-4433-875E-85AA14007C9C}" dt="2022-08-20T13:14:32.137" v="20110" actId="14100"/>
          <ac:picMkLst>
            <pc:docMk/>
            <pc:sldMk cId="1270642513" sldId="290"/>
            <ac:picMk id="7" creationId="{97168FF8-5272-68F0-7B75-4F52447EAB0B}"/>
          </ac:picMkLst>
        </pc:picChg>
      </pc:sldChg>
      <pc:sldChg chg="addSp delSp modSp add del mod modNotesTx">
        <pc:chgData name="Richard Watson" userId="e5e577014c15fc33" providerId="LiveId" clId="{D300E15C-AD18-4433-875E-85AA14007C9C}" dt="2022-08-20T13:16:07.616" v="20121" actId="2696"/>
        <pc:sldMkLst>
          <pc:docMk/>
          <pc:sldMk cId="3227704970" sldId="291"/>
        </pc:sldMkLst>
        <pc:picChg chg="add mod">
          <ac:chgData name="Richard Watson" userId="e5e577014c15fc33" providerId="LiveId" clId="{D300E15C-AD18-4433-875E-85AA14007C9C}" dt="2022-08-20T13:15:35.217" v="20120" actId="14100"/>
          <ac:picMkLst>
            <pc:docMk/>
            <pc:sldMk cId="3227704970" sldId="291"/>
            <ac:picMk id="4" creationId="{5A141697-203B-8E9F-84B4-DFA9D5C543EC}"/>
          </ac:picMkLst>
        </pc:picChg>
        <pc:picChg chg="del">
          <ac:chgData name="Richard Watson" userId="e5e577014c15fc33" providerId="LiveId" clId="{D300E15C-AD18-4433-875E-85AA14007C9C}" dt="2022-08-20T13:15:04.596" v="20113" actId="478"/>
          <ac:picMkLst>
            <pc:docMk/>
            <pc:sldMk cId="3227704970" sldId="291"/>
            <ac:picMk id="7" creationId="{97168FF8-5272-68F0-7B75-4F52447EAB0B}"/>
          </ac:picMkLst>
        </pc:picChg>
      </pc:sldChg>
      <pc:sldChg chg="add modAnim modNotesTx">
        <pc:chgData name="Richard Watson" userId="e5e577014c15fc33" providerId="LiveId" clId="{D300E15C-AD18-4433-875E-85AA14007C9C}" dt="2022-08-23T17:27:40.431" v="24151" actId="255"/>
        <pc:sldMkLst>
          <pc:docMk/>
          <pc:sldMk cId="3451434003" sldId="291"/>
        </pc:sldMkLst>
      </pc:sldChg>
      <pc:sldChg chg="modSp add del mod">
        <pc:chgData name="Richard Watson" userId="e5e577014c15fc33" providerId="LiveId" clId="{D300E15C-AD18-4433-875E-85AA14007C9C}" dt="2022-08-20T14:28:50.233" v="23418" actId="2696"/>
        <pc:sldMkLst>
          <pc:docMk/>
          <pc:sldMk cId="2315930907" sldId="292"/>
        </pc:sldMkLst>
        <pc:spChg chg="mod">
          <ac:chgData name="Richard Watson" userId="e5e577014c15fc33" providerId="LiveId" clId="{D300E15C-AD18-4433-875E-85AA14007C9C}" dt="2022-08-20T14:20:58.494" v="23126" actId="6549"/>
          <ac:spMkLst>
            <pc:docMk/>
            <pc:sldMk cId="2315930907" sldId="292"/>
            <ac:spMk id="9" creationId="{BBCBC602-053A-BD48-1CE3-A2D9A9AA78F4}"/>
          </ac:spMkLst>
        </pc:spChg>
        <pc:spChg chg="mod">
          <ac:chgData name="Richard Watson" userId="e5e577014c15fc33" providerId="LiveId" clId="{D300E15C-AD18-4433-875E-85AA14007C9C}" dt="2022-08-20T14:18:54.234" v="23111" actId="207"/>
          <ac:spMkLst>
            <pc:docMk/>
            <pc:sldMk cId="2315930907" sldId="292"/>
            <ac:spMk id="12" creationId="{A21ABFE2-4E34-4114-98A4-9F742493D38C}"/>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1968" cy="466912"/>
          </a:xfrm>
          <a:prstGeom prst="rect">
            <a:avLst/>
          </a:prstGeom>
        </p:spPr>
        <p:txBody>
          <a:bodyPr vert="horz" lIns="93287" tIns="46644" rIns="93287" bIns="46644" rtlCol="0"/>
          <a:lstStyle>
            <a:lvl1pPr algn="l">
              <a:defRPr sz="1200"/>
            </a:lvl1pPr>
          </a:lstStyle>
          <a:p>
            <a:endParaRPr lang="en-US"/>
          </a:p>
        </p:txBody>
      </p:sp>
      <p:sp>
        <p:nvSpPr>
          <p:cNvPr id="3" name="Date Placeholder 2"/>
          <p:cNvSpPr>
            <a:spLocks noGrp="1"/>
          </p:cNvSpPr>
          <p:nvPr>
            <p:ph type="dt" idx="1"/>
          </p:nvPr>
        </p:nvSpPr>
        <p:spPr>
          <a:xfrm>
            <a:off x="3976333" y="0"/>
            <a:ext cx="3041968" cy="466912"/>
          </a:xfrm>
          <a:prstGeom prst="rect">
            <a:avLst/>
          </a:prstGeom>
        </p:spPr>
        <p:txBody>
          <a:bodyPr vert="horz" lIns="93287" tIns="46644" rIns="93287" bIns="46644" rtlCol="0"/>
          <a:lstStyle>
            <a:lvl1pPr algn="r">
              <a:defRPr sz="1200"/>
            </a:lvl1pPr>
          </a:lstStyle>
          <a:p>
            <a:fld id="{49B56B74-7BC6-4294-BEF7-3BB8054ECFB9}" type="datetimeFigureOut">
              <a:rPr lang="en-US" smtClean="0"/>
              <a:t>8/23/2022</a:t>
            </a:fld>
            <a:endParaRPr lang="en-US"/>
          </a:p>
        </p:txBody>
      </p:sp>
      <p:sp>
        <p:nvSpPr>
          <p:cNvPr id="4" name="Slide Image Placeholder 3"/>
          <p:cNvSpPr>
            <a:spLocks noGrp="1" noRot="1" noChangeAspect="1"/>
          </p:cNvSpPr>
          <p:nvPr>
            <p:ph type="sldImg" idx="2"/>
          </p:nvPr>
        </p:nvSpPr>
        <p:spPr>
          <a:xfrm>
            <a:off x="719138" y="1163638"/>
            <a:ext cx="5581650" cy="3140075"/>
          </a:xfrm>
          <a:prstGeom prst="rect">
            <a:avLst/>
          </a:prstGeom>
          <a:noFill/>
          <a:ln w="12700">
            <a:solidFill>
              <a:prstClr val="black"/>
            </a:solidFill>
          </a:ln>
        </p:spPr>
        <p:txBody>
          <a:bodyPr vert="horz" lIns="93287" tIns="46644" rIns="93287" bIns="46644" rtlCol="0" anchor="ctr"/>
          <a:lstStyle/>
          <a:p>
            <a:endParaRPr lang="en-US"/>
          </a:p>
        </p:txBody>
      </p:sp>
      <p:sp>
        <p:nvSpPr>
          <p:cNvPr id="5" name="Notes Placeholder 4"/>
          <p:cNvSpPr>
            <a:spLocks noGrp="1"/>
          </p:cNvSpPr>
          <p:nvPr>
            <p:ph type="body" sz="quarter" idx="3"/>
          </p:nvPr>
        </p:nvSpPr>
        <p:spPr>
          <a:xfrm>
            <a:off x="701993" y="4478476"/>
            <a:ext cx="5615940" cy="3664208"/>
          </a:xfrm>
          <a:prstGeom prst="rect">
            <a:avLst/>
          </a:prstGeom>
        </p:spPr>
        <p:txBody>
          <a:bodyPr vert="horz" lIns="93287" tIns="46644" rIns="93287" bIns="46644"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39014"/>
            <a:ext cx="3041968" cy="466911"/>
          </a:xfrm>
          <a:prstGeom prst="rect">
            <a:avLst/>
          </a:prstGeom>
        </p:spPr>
        <p:txBody>
          <a:bodyPr vert="horz" lIns="93287" tIns="46644" rIns="93287" bIns="46644" rtlCol="0" anchor="b"/>
          <a:lstStyle>
            <a:lvl1pPr algn="l">
              <a:defRPr sz="1200"/>
            </a:lvl1pPr>
          </a:lstStyle>
          <a:p>
            <a:endParaRPr lang="en-US"/>
          </a:p>
        </p:txBody>
      </p:sp>
      <p:sp>
        <p:nvSpPr>
          <p:cNvPr id="7" name="Slide Number Placeholder 6"/>
          <p:cNvSpPr>
            <a:spLocks noGrp="1"/>
          </p:cNvSpPr>
          <p:nvPr>
            <p:ph type="sldNum" sz="quarter" idx="5"/>
          </p:nvPr>
        </p:nvSpPr>
        <p:spPr>
          <a:xfrm>
            <a:off x="3976333" y="8839014"/>
            <a:ext cx="3041968" cy="466911"/>
          </a:xfrm>
          <a:prstGeom prst="rect">
            <a:avLst/>
          </a:prstGeom>
        </p:spPr>
        <p:txBody>
          <a:bodyPr vert="horz" lIns="93287" tIns="46644" rIns="93287" bIns="46644" rtlCol="0" anchor="b"/>
          <a:lstStyle>
            <a:lvl1pPr algn="r">
              <a:defRPr sz="1200"/>
            </a:lvl1pPr>
          </a:lstStyle>
          <a:p>
            <a:fld id="{C5EBC563-1D06-4253-B465-09F4F20724B5}" type="slidenum">
              <a:rPr lang="en-US" smtClean="0"/>
              <a:t>‹#›</a:t>
            </a:fld>
            <a:endParaRPr lang="en-US"/>
          </a:p>
        </p:txBody>
      </p:sp>
    </p:spTree>
    <p:extLst>
      <p:ext uri="{BB962C8B-B14F-4D97-AF65-F5344CB8AC3E}">
        <p14:creationId xmlns:p14="http://schemas.microsoft.com/office/powerpoint/2010/main" val="9065422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5EBC563-1D06-4253-B465-09F4F20724B5}" type="slidenum">
              <a:rPr lang="en-US" smtClean="0"/>
              <a:t>1</a:t>
            </a:fld>
            <a:endParaRPr lang="en-US"/>
          </a:p>
        </p:txBody>
      </p:sp>
    </p:spTree>
    <p:extLst>
      <p:ext uri="{BB962C8B-B14F-4D97-AF65-F5344CB8AC3E}">
        <p14:creationId xmlns:p14="http://schemas.microsoft.com/office/powerpoint/2010/main" val="324769539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800" b="1" dirty="0">
              <a:solidFill>
                <a:srgbClr val="292F33"/>
              </a:solidFill>
              <a:latin typeface="Verdana" panose="020B0604030504040204" pitchFamily="34" charset="0"/>
            </a:endParaRPr>
          </a:p>
          <a:p>
            <a:endParaRPr lang="en-US" sz="1800" dirty="0">
              <a:solidFill>
                <a:srgbClr val="292F33"/>
              </a:solidFill>
              <a:latin typeface="Verdana" panose="020B0604030504040204" pitchFamily="34" charset="0"/>
            </a:endParaRPr>
          </a:p>
          <a:p>
            <a:r>
              <a:rPr lang="en-US" sz="1400" dirty="0">
                <a:latin typeface="Verdana" panose="020B0604030504040204" pitchFamily="34" charset="0"/>
                <a:ea typeface="Verdana" panose="020B0604030504040204" pitchFamily="34" charset="0"/>
              </a:rPr>
              <a:t>Strictly to answer a question I got after the class last week,</a:t>
            </a:r>
          </a:p>
          <a:p>
            <a:endParaRPr lang="en-US" sz="1400" dirty="0">
              <a:latin typeface="Verdana" panose="020B0604030504040204" pitchFamily="34" charset="0"/>
              <a:ea typeface="Verdana" panose="020B0604030504040204" pitchFamily="34" charset="0"/>
            </a:endParaRPr>
          </a:p>
          <a:p>
            <a:r>
              <a:rPr lang="en-US" sz="1400" dirty="0">
                <a:latin typeface="Verdana" panose="020B0604030504040204" pitchFamily="34" charset="0"/>
                <a:ea typeface="Verdana" panose="020B0604030504040204" pitchFamily="34" charset="0"/>
              </a:rPr>
              <a:t>Explain the combined items in the “who” and the “what” columns under “sin” and “guilt” offerings</a:t>
            </a:r>
          </a:p>
          <a:p>
            <a:endParaRPr lang="en-US" sz="1400" b="1" dirty="0">
              <a:solidFill>
                <a:srgbClr val="292F33"/>
              </a:solidFill>
              <a:latin typeface="Verdana" panose="020B0604030504040204" pitchFamily="34" charset="0"/>
              <a:ea typeface="Verdana" panose="020B0604030504040204" pitchFamily="34" charset="0"/>
            </a:endParaRPr>
          </a:p>
          <a:p>
            <a:endParaRPr lang="en-US" sz="1400" b="1" dirty="0">
              <a:solidFill>
                <a:srgbClr val="292F33"/>
              </a:solidFill>
              <a:latin typeface="Verdana" panose="020B0604030504040204" pitchFamily="34" charset="0"/>
              <a:ea typeface="Verdana" panose="020B0604030504040204" pitchFamily="34" charset="0"/>
            </a:endParaRPr>
          </a:p>
          <a:p>
            <a:pPr marL="233218" indent="-233218">
              <a:buAutoNum type="arabicPeriod"/>
            </a:pPr>
            <a:r>
              <a:rPr lang="en-US" sz="1400" dirty="0">
                <a:latin typeface="Verdana" panose="020B0604030504040204" pitchFamily="34" charset="0"/>
                <a:ea typeface="Verdana" panose="020B0604030504040204" pitchFamily="34" charset="0"/>
              </a:rPr>
              <a:t>Anointed priest = young bull</a:t>
            </a:r>
          </a:p>
          <a:p>
            <a:pPr marL="233218" indent="-233218">
              <a:buAutoNum type="arabicPeriod"/>
            </a:pPr>
            <a:r>
              <a:rPr lang="en-US" sz="1400" dirty="0">
                <a:latin typeface="Verdana" panose="020B0604030504040204" pitchFamily="34" charset="0"/>
                <a:ea typeface="Verdana" panose="020B0604030504040204" pitchFamily="34" charset="0"/>
              </a:rPr>
              <a:t>Whole congregation = young bull</a:t>
            </a:r>
          </a:p>
          <a:p>
            <a:pPr marL="233218" indent="-233218">
              <a:buAutoNum type="arabicPeriod"/>
            </a:pPr>
            <a:r>
              <a:rPr lang="en-US" sz="1400" dirty="0">
                <a:latin typeface="Verdana" panose="020B0604030504040204" pitchFamily="34" charset="0"/>
                <a:ea typeface="Verdana" panose="020B0604030504040204" pitchFamily="34" charset="0"/>
              </a:rPr>
              <a:t>Leader of the people = kid goat, male</a:t>
            </a:r>
          </a:p>
          <a:p>
            <a:pPr marL="233218" indent="-233218">
              <a:buAutoNum type="arabicPeriod"/>
            </a:pPr>
            <a:r>
              <a:rPr lang="en-US" sz="1400" dirty="0">
                <a:latin typeface="Verdana" panose="020B0604030504040204" pitchFamily="34" charset="0"/>
                <a:ea typeface="Verdana" panose="020B0604030504040204" pitchFamily="34" charset="0"/>
              </a:rPr>
              <a:t>People = Kid goat, female or female lamb</a:t>
            </a:r>
          </a:p>
        </p:txBody>
      </p:sp>
      <p:sp>
        <p:nvSpPr>
          <p:cNvPr id="4" name="Slide Number Placeholder 3"/>
          <p:cNvSpPr>
            <a:spLocks noGrp="1"/>
          </p:cNvSpPr>
          <p:nvPr>
            <p:ph type="sldNum" sz="quarter" idx="5"/>
          </p:nvPr>
        </p:nvSpPr>
        <p:spPr/>
        <p:txBody>
          <a:bodyPr/>
          <a:lstStyle/>
          <a:p>
            <a:fld id="{C5EBC563-1D06-4253-B465-09F4F20724B5}" type="slidenum">
              <a:rPr lang="en-US" smtClean="0"/>
              <a:t>2</a:t>
            </a:fld>
            <a:endParaRPr lang="en-US"/>
          </a:p>
        </p:txBody>
      </p:sp>
    </p:spTree>
    <p:extLst>
      <p:ext uri="{BB962C8B-B14F-4D97-AF65-F5344CB8AC3E}">
        <p14:creationId xmlns:p14="http://schemas.microsoft.com/office/powerpoint/2010/main" val="233419917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800" dirty="0">
              <a:solidFill>
                <a:srgbClr val="292F33"/>
              </a:solidFill>
              <a:latin typeface="Verdana" panose="020B0604030504040204" pitchFamily="34" charset="0"/>
              <a:ea typeface="Verdana" panose="020B0604030504040204" pitchFamily="34" charset="0"/>
            </a:endParaRPr>
          </a:p>
          <a:p>
            <a:r>
              <a:rPr lang="en-US" sz="1400" dirty="0">
                <a:solidFill>
                  <a:srgbClr val="292F33"/>
                </a:solidFill>
                <a:latin typeface="Verdana" panose="020B0604030504040204" pitchFamily="34" charset="0"/>
                <a:ea typeface="Verdana" panose="020B0604030504040204" pitchFamily="34" charset="0"/>
              </a:rPr>
              <a:t>CHAPTER 24</a:t>
            </a:r>
          </a:p>
          <a:p>
            <a:endParaRPr lang="en-US" sz="1400" dirty="0">
              <a:solidFill>
                <a:srgbClr val="292F33"/>
              </a:solidFill>
              <a:latin typeface="Verdana" panose="020B0604030504040204" pitchFamily="34" charset="0"/>
              <a:ea typeface="Verdana" panose="020B0604030504040204" pitchFamily="34" charset="0"/>
            </a:endParaRPr>
          </a:p>
          <a:p>
            <a:r>
              <a:rPr lang="en-US" sz="1400" dirty="0">
                <a:solidFill>
                  <a:srgbClr val="292F33"/>
                </a:solidFill>
                <a:latin typeface="Verdana" panose="020B0604030504040204" pitchFamily="34" charset="0"/>
                <a:ea typeface="Verdana" panose="020B0604030504040204" pitchFamily="34" charset="0"/>
              </a:rPr>
              <a:t>God calls Moses, Nadab, Abihu and the 70 elders to the mountain but specified that only Moses shall come near to the LORD.</a:t>
            </a:r>
          </a:p>
          <a:p>
            <a:endParaRPr lang="en-US" sz="1400" dirty="0">
              <a:solidFill>
                <a:srgbClr val="292F33"/>
              </a:solidFill>
              <a:latin typeface="Verdana" panose="020B0604030504040204" pitchFamily="34" charset="0"/>
              <a:ea typeface="Verdana" panose="020B0604030504040204" pitchFamily="34" charset="0"/>
            </a:endParaRPr>
          </a:p>
          <a:p>
            <a:r>
              <a:rPr lang="en-US" sz="1400" dirty="0">
                <a:solidFill>
                  <a:srgbClr val="292F33"/>
                </a:solidFill>
                <a:latin typeface="Verdana" panose="020B0604030504040204" pitchFamily="34" charset="0"/>
                <a:ea typeface="Verdana" panose="020B0604030504040204" pitchFamily="34" charset="0"/>
              </a:rPr>
              <a:t>Moses told the people all the words of the LORD.  Remember the words spoken to Moses were not only the 10 words (Commandments) but also the explanation of the book of the covenant.</a:t>
            </a:r>
          </a:p>
          <a:p>
            <a:endParaRPr lang="en-US" sz="1400" dirty="0">
              <a:solidFill>
                <a:srgbClr val="292F33"/>
              </a:solidFill>
              <a:latin typeface="Verdana" panose="020B0604030504040204" pitchFamily="34" charset="0"/>
              <a:ea typeface="Verdana" panose="020B0604030504040204" pitchFamily="34" charset="0"/>
            </a:endParaRPr>
          </a:p>
          <a:p>
            <a:r>
              <a:rPr lang="en-US" sz="1400" dirty="0">
                <a:solidFill>
                  <a:srgbClr val="292F33"/>
                </a:solidFill>
                <a:latin typeface="Verdana" panose="020B0604030504040204" pitchFamily="34" charset="0"/>
                <a:ea typeface="Verdana" panose="020B0604030504040204" pitchFamily="34" charset="0"/>
              </a:rPr>
              <a:t>There are 7 events that take place in chapter 24</a:t>
            </a:r>
          </a:p>
          <a:p>
            <a:endParaRPr lang="en-US" sz="1400" dirty="0">
              <a:solidFill>
                <a:srgbClr val="292F33"/>
              </a:solidFill>
              <a:latin typeface="Verdana" panose="020B0604030504040204" pitchFamily="34" charset="0"/>
              <a:ea typeface="Verdana" panose="020B0604030504040204" pitchFamily="34" charset="0"/>
            </a:endParaRPr>
          </a:p>
          <a:p>
            <a:pPr marL="342900" indent="-342900">
              <a:buAutoNum type="arabicPeriod"/>
            </a:pPr>
            <a:r>
              <a:rPr lang="en-US" sz="1400" dirty="0">
                <a:solidFill>
                  <a:srgbClr val="292F33"/>
                </a:solidFill>
                <a:latin typeface="Verdana" panose="020B0604030504040204" pitchFamily="34" charset="0"/>
                <a:ea typeface="Verdana" panose="020B0604030504040204" pitchFamily="34" charset="0"/>
              </a:rPr>
              <a:t>Moses orally told the people the words of God and all the judgments.  Israel answered with one voice that they would do what the LORD has commanded.</a:t>
            </a:r>
          </a:p>
          <a:p>
            <a:pPr marL="342900" indent="-342900">
              <a:buAutoNum type="arabicPeriod"/>
            </a:pPr>
            <a:r>
              <a:rPr lang="en-US" sz="1400" dirty="0">
                <a:solidFill>
                  <a:srgbClr val="292F33"/>
                </a:solidFill>
                <a:latin typeface="Verdana" panose="020B0604030504040204" pitchFamily="34" charset="0"/>
                <a:ea typeface="Verdana" panose="020B0604030504040204" pitchFamily="34" charset="0"/>
              </a:rPr>
              <a:t>Moses then wrote down all the LORD had communicated to him, either now after coming down or upon the mountain previously, it matters not when. This is the book of the covenant.</a:t>
            </a:r>
          </a:p>
          <a:p>
            <a:pPr marL="342900" indent="-342900">
              <a:buAutoNum type="arabicPeriod"/>
            </a:pPr>
            <a:r>
              <a:rPr lang="en-US" sz="1400" dirty="0">
                <a:solidFill>
                  <a:srgbClr val="292F33"/>
                </a:solidFill>
                <a:latin typeface="Verdana" panose="020B0604030504040204" pitchFamily="34" charset="0"/>
                <a:ea typeface="Verdana" panose="020B0604030504040204" pitchFamily="34" charset="0"/>
              </a:rPr>
              <a:t>Moses built an altar at the foot of Mt Sinai, 12 pillars, 12 tribes</a:t>
            </a:r>
          </a:p>
          <a:p>
            <a:pPr marL="342900" indent="-342900">
              <a:buAutoNum type="arabicPeriod"/>
            </a:pPr>
            <a:r>
              <a:rPr lang="en-US" sz="1400" dirty="0">
                <a:solidFill>
                  <a:srgbClr val="292F33"/>
                </a:solidFill>
                <a:latin typeface="Verdana" panose="020B0604030504040204" pitchFamily="34" charset="0"/>
                <a:ea typeface="Verdana" panose="020B0604030504040204" pitchFamily="34" charset="0"/>
              </a:rPr>
              <a:t>Burnt offerings and peace offerings were made (remember the chart - Burnt offerings were to signify complete surrender to God and for forgiveness, peace offerings were to ask God to look favorably upon the worshipper)</a:t>
            </a:r>
          </a:p>
          <a:p>
            <a:pPr marL="342900" indent="-342900">
              <a:buAutoNum type="arabicPeriod"/>
            </a:pPr>
            <a:r>
              <a:rPr lang="en-US" sz="1400" dirty="0">
                <a:solidFill>
                  <a:srgbClr val="292F33"/>
                </a:solidFill>
                <a:latin typeface="Verdana" panose="020B0604030504040204" pitchFamily="34" charset="0"/>
                <a:ea typeface="Verdana" panose="020B0604030504040204" pitchFamily="34" charset="0"/>
              </a:rPr>
              <a:t>Moses read the law. Moses had previously orally recited the law and now an official reading  of the law and the people renewed their vow to God to be compliant in all facets</a:t>
            </a:r>
          </a:p>
          <a:p>
            <a:pPr marL="342900" indent="-342900">
              <a:buAutoNum type="arabicPeriod"/>
            </a:pPr>
            <a:r>
              <a:rPr lang="en-US" sz="1400" dirty="0">
                <a:solidFill>
                  <a:srgbClr val="292F33"/>
                </a:solidFill>
                <a:latin typeface="Verdana" panose="020B0604030504040204" pitchFamily="34" charset="0"/>
                <a:ea typeface="Verdana" panose="020B0604030504040204" pitchFamily="34" charset="0"/>
              </a:rPr>
              <a:t>Moses took the blood from the sacrifices and sprinkled some upon the alter and the remainder upon the people.  More on the blood as we go along, but the blood sacrifice not only upon the altar but also upon the people needs to register in our minds as the importance of the oath that Israel had just taken.</a:t>
            </a:r>
            <a:br>
              <a:rPr lang="en-US" sz="1400" dirty="0">
                <a:solidFill>
                  <a:srgbClr val="292F33"/>
                </a:solidFill>
                <a:latin typeface="Verdana" panose="020B0604030504040204" pitchFamily="34" charset="0"/>
                <a:ea typeface="Verdana" panose="020B0604030504040204" pitchFamily="34" charset="0"/>
              </a:rPr>
            </a:br>
            <a:br>
              <a:rPr lang="en-US" sz="1400" dirty="0">
                <a:solidFill>
                  <a:srgbClr val="292F33"/>
                </a:solidFill>
                <a:latin typeface="Verdana" panose="020B0604030504040204" pitchFamily="34" charset="0"/>
                <a:ea typeface="Verdana" panose="020B0604030504040204" pitchFamily="34" charset="0"/>
              </a:rPr>
            </a:br>
            <a:r>
              <a:rPr lang="en-US" sz="1400" dirty="0">
                <a:solidFill>
                  <a:srgbClr val="292F33"/>
                </a:solidFill>
                <a:latin typeface="Verdana" panose="020B0604030504040204" pitchFamily="34" charset="0"/>
                <a:ea typeface="Verdana" panose="020B0604030504040204" pitchFamily="34" charset="0"/>
              </a:rPr>
              <a:t>A blood brother oath.  Those of us at a certain age grew up watching westerns on what television we had back in the day and remember vividly the blood oath that was made at times between Clint Eastwood and the Indian warrior where they took a knife and cut their hands and then grasped one another's hand as their blood came together between the 2.  How much more so, is the importance of the blood bond between God and us?</a:t>
            </a:r>
            <a:br>
              <a:rPr lang="en-US" sz="1400" dirty="0">
                <a:solidFill>
                  <a:srgbClr val="292F33"/>
                </a:solidFill>
                <a:latin typeface="Verdana" panose="020B0604030504040204" pitchFamily="34" charset="0"/>
                <a:ea typeface="Verdana" panose="020B0604030504040204" pitchFamily="34" charset="0"/>
              </a:rPr>
            </a:br>
            <a:endParaRPr lang="en-US" sz="1400" dirty="0">
              <a:solidFill>
                <a:srgbClr val="292F33"/>
              </a:solidFill>
              <a:latin typeface="Verdana" panose="020B0604030504040204" pitchFamily="34" charset="0"/>
              <a:ea typeface="Verdana" panose="020B0604030504040204" pitchFamily="34" charset="0"/>
            </a:endParaRPr>
          </a:p>
          <a:p>
            <a:pPr marL="342900" indent="-342900">
              <a:buAutoNum type="arabicPeriod"/>
            </a:pPr>
            <a:r>
              <a:rPr lang="en-US" sz="1400" dirty="0">
                <a:solidFill>
                  <a:srgbClr val="292F33"/>
                </a:solidFill>
                <a:latin typeface="Verdana" panose="020B0604030504040204" pitchFamily="34" charset="0"/>
                <a:ea typeface="Verdana" panose="020B0604030504040204" pitchFamily="34" charset="0"/>
              </a:rPr>
              <a:t>A covenant meal was eaten</a:t>
            </a:r>
            <a:br>
              <a:rPr lang="en-US" sz="1400" dirty="0">
                <a:solidFill>
                  <a:srgbClr val="292F33"/>
                </a:solidFill>
                <a:latin typeface="Verdana" panose="020B0604030504040204" pitchFamily="34" charset="0"/>
                <a:ea typeface="Verdana" panose="020B0604030504040204" pitchFamily="34" charset="0"/>
              </a:rPr>
            </a:br>
            <a:br>
              <a:rPr lang="en-US" sz="1400" dirty="0">
                <a:solidFill>
                  <a:srgbClr val="292F33"/>
                </a:solidFill>
                <a:latin typeface="Verdana" panose="020B0604030504040204" pitchFamily="34" charset="0"/>
                <a:ea typeface="Verdana" panose="020B0604030504040204" pitchFamily="34" charset="0"/>
              </a:rPr>
            </a:br>
            <a:r>
              <a:rPr lang="en-US" sz="1400" dirty="0">
                <a:solidFill>
                  <a:srgbClr val="292F33"/>
                </a:solidFill>
                <a:latin typeface="Verdana" panose="020B0604030504040204" pitchFamily="34" charset="0"/>
                <a:ea typeface="Verdana" panose="020B0604030504040204" pitchFamily="34" charset="0"/>
              </a:rPr>
              <a:t>Why as Christians do we fellowship?  In what ways do we fellowship?  We take the Lord’s Supper. We eat meals together as both a biological family and a Christian family.  Question – if it was important for all of Israel to see Moses, Aaron, Nadab, Abihu and the 70 elders of the tribe of Israel sealing the covenant with God through a meal, might it also be important for us today treat meal time together as a family as time with God?</a:t>
            </a:r>
          </a:p>
          <a:p>
            <a:pPr marL="342900" indent="-342900">
              <a:buAutoNum type="arabicPeriod"/>
            </a:pPr>
            <a:endParaRPr lang="en-US" sz="1400" dirty="0">
              <a:solidFill>
                <a:srgbClr val="292F33"/>
              </a:solidFill>
              <a:latin typeface="Verdana" panose="020B0604030504040204" pitchFamily="34" charset="0"/>
              <a:ea typeface="Verdana" panose="020B0604030504040204" pitchFamily="34" charset="0"/>
            </a:endParaRPr>
          </a:p>
          <a:p>
            <a:pPr marL="0" indent="0">
              <a:buNone/>
            </a:pPr>
            <a:r>
              <a:rPr lang="en-US" sz="1400" dirty="0">
                <a:solidFill>
                  <a:srgbClr val="292F33"/>
                </a:solidFill>
                <a:latin typeface="Verdana" panose="020B0604030504040204" pitchFamily="34" charset="0"/>
                <a:ea typeface="Verdana" panose="020B0604030504040204" pitchFamily="34" charset="0"/>
              </a:rPr>
              <a:t>Moses and the others saw God in the sense that they were in the presence of God and saw a sapphire pathway under his feet.  Moses was then called further up the mountain alone with Joshua and the scripture says he went up into the cloud and stayed 6 days and then was called up closer.  Moses was on the mountain with God 40 days and forty nights.</a:t>
            </a:r>
          </a:p>
          <a:p>
            <a:pPr marL="0" indent="0">
              <a:buNone/>
            </a:pPr>
            <a:endParaRPr lang="en-US" sz="1400" dirty="0">
              <a:solidFill>
                <a:srgbClr val="292F33"/>
              </a:solidFill>
              <a:latin typeface="Verdana" panose="020B0604030504040204" pitchFamily="34" charset="0"/>
              <a:ea typeface="Verdana" panose="020B0604030504040204" pitchFamily="34" charset="0"/>
            </a:endParaRPr>
          </a:p>
          <a:p>
            <a:pPr marL="0" indent="0">
              <a:buNone/>
            </a:pPr>
            <a:r>
              <a:rPr lang="en-US" sz="1400" dirty="0">
                <a:solidFill>
                  <a:srgbClr val="292F33"/>
                </a:solidFill>
                <a:latin typeface="Verdana" panose="020B0604030504040204" pitchFamily="34" charset="0"/>
                <a:ea typeface="Verdana" panose="020B0604030504040204" pitchFamily="34" charset="0"/>
              </a:rPr>
              <a:t>Moses was called up to God for the express purpose of receiving tablets of stone, written by God</a:t>
            </a:r>
          </a:p>
          <a:p>
            <a:pPr marL="0" indent="0">
              <a:buNone/>
            </a:pPr>
            <a:endParaRPr lang="en-US" sz="1400" dirty="0">
              <a:solidFill>
                <a:srgbClr val="292F33"/>
              </a:solidFill>
              <a:latin typeface="Verdana" panose="020B0604030504040204" pitchFamily="34" charset="0"/>
              <a:ea typeface="Verdana" panose="020B0604030504040204" pitchFamily="34" charset="0"/>
            </a:endParaRPr>
          </a:p>
          <a:p>
            <a:pPr marL="0" indent="0">
              <a:buNone/>
            </a:pPr>
            <a:r>
              <a:rPr lang="en-US" sz="1400" dirty="0">
                <a:solidFill>
                  <a:srgbClr val="292F33"/>
                </a:solidFill>
                <a:latin typeface="Verdana" panose="020B0604030504040204" pitchFamily="34" charset="0"/>
                <a:ea typeface="Verdana" panose="020B0604030504040204" pitchFamily="34" charset="0"/>
              </a:rPr>
              <a:t>Moses had already written the book of the covenant – why did he need God’s stone tablets?  Is there significance to the law being written by God on tablets of stone?  </a:t>
            </a:r>
          </a:p>
          <a:p>
            <a:pPr marL="0" indent="0">
              <a:buNone/>
            </a:pPr>
            <a:endParaRPr lang="en-US" sz="1400" dirty="0">
              <a:solidFill>
                <a:srgbClr val="292F33"/>
              </a:solidFill>
              <a:latin typeface="Verdana" panose="020B0604030504040204" pitchFamily="34" charset="0"/>
              <a:ea typeface="Verdana" panose="020B0604030504040204" pitchFamily="34" charset="0"/>
            </a:endParaRPr>
          </a:p>
          <a:p>
            <a:pPr marL="0" indent="0">
              <a:buNone/>
            </a:pPr>
            <a:r>
              <a:rPr lang="en-US" sz="1400" dirty="0">
                <a:solidFill>
                  <a:srgbClr val="292F33"/>
                </a:solidFill>
                <a:latin typeface="Verdana" panose="020B0604030504040204" pitchFamily="34" charset="0"/>
                <a:ea typeface="Verdana" panose="020B0604030504040204" pitchFamily="34" charset="0"/>
              </a:rPr>
              <a:t>Permanence?  For the Ark?</a:t>
            </a:r>
          </a:p>
          <a:p>
            <a:pPr marL="0" indent="0">
              <a:buNone/>
            </a:pPr>
            <a:endParaRPr lang="en-US" sz="1400" dirty="0">
              <a:solidFill>
                <a:srgbClr val="292F33"/>
              </a:solidFill>
              <a:latin typeface="Verdana" panose="020B0604030504040204" pitchFamily="34" charset="0"/>
              <a:ea typeface="Verdana" panose="020B0604030504040204" pitchFamily="34" charset="0"/>
            </a:endParaRPr>
          </a:p>
          <a:p>
            <a:pPr marL="0" indent="0">
              <a:buNone/>
            </a:pPr>
            <a:endParaRPr lang="en-US" sz="1400" dirty="0">
              <a:solidFill>
                <a:srgbClr val="292F33"/>
              </a:solidFill>
              <a:latin typeface="Verdana" panose="020B0604030504040204" pitchFamily="34" charset="0"/>
              <a:ea typeface="Verdana" panose="020B0604030504040204" pitchFamily="34" charset="0"/>
            </a:endParaRPr>
          </a:p>
          <a:p>
            <a:pPr marL="0" indent="0">
              <a:buNone/>
            </a:pPr>
            <a:r>
              <a:rPr lang="en-US" sz="1400" dirty="0">
                <a:solidFill>
                  <a:srgbClr val="292F33"/>
                </a:solidFill>
                <a:latin typeface="Verdana" panose="020B0604030504040204" pitchFamily="34" charset="0"/>
                <a:ea typeface="Verdana" panose="020B0604030504040204" pitchFamily="34" charset="0"/>
              </a:rPr>
              <a:t>CHAPTER 25-31 &amp; 35-39 Instructions for and completion of the tabernacle and all things related to worship</a:t>
            </a:r>
          </a:p>
          <a:p>
            <a:pPr marL="0" indent="0">
              <a:buNone/>
            </a:pPr>
            <a:endParaRPr lang="en-US" sz="1400" dirty="0">
              <a:solidFill>
                <a:srgbClr val="292F33"/>
              </a:solidFill>
              <a:latin typeface="Verdana" panose="020B0604030504040204" pitchFamily="34" charset="0"/>
              <a:ea typeface="Verdana" panose="020B0604030504040204" pitchFamily="34" charset="0"/>
            </a:endParaRPr>
          </a:p>
          <a:p>
            <a:pPr marL="0" indent="0">
              <a:buNone/>
            </a:pPr>
            <a:r>
              <a:rPr lang="en-US" sz="1400" dirty="0">
                <a:solidFill>
                  <a:srgbClr val="292F33"/>
                </a:solidFill>
                <a:latin typeface="Verdana" panose="020B0604030504040204" pitchFamily="34" charset="0"/>
                <a:ea typeface="Verdana" panose="020B0604030504040204" pitchFamily="34" charset="0"/>
              </a:rPr>
              <a:t>Chapter 25 – Freewill Offerings, the Ark, the Table and the Lampstand</a:t>
            </a:r>
          </a:p>
          <a:p>
            <a:pPr marL="0" indent="0">
              <a:buNone/>
            </a:pPr>
            <a:r>
              <a:rPr lang="en-US" sz="1400" dirty="0">
                <a:solidFill>
                  <a:srgbClr val="292F33"/>
                </a:solidFill>
                <a:latin typeface="Verdana" panose="020B0604030504040204" pitchFamily="34" charset="0"/>
                <a:ea typeface="Verdana" panose="020B0604030504040204" pitchFamily="34" charset="0"/>
              </a:rPr>
              <a:t>Chapter 26 – The Tabernacle</a:t>
            </a:r>
          </a:p>
          <a:p>
            <a:pPr marL="0" indent="0">
              <a:buNone/>
            </a:pPr>
            <a:r>
              <a:rPr lang="en-US" sz="1400" dirty="0">
                <a:solidFill>
                  <a:srgbClr val="292F33"/>
                </a:solidFill>
                <a:latin typeface="Verdana" panose="020B0604030504040204" pitchFamily="34" charset="0"/>
                <a:ea typeface="Verdana" panose="020B0604030504040204" pitchFamily="34" charset="0"/>
              </a:rPr>
              <a:t>Chapter 27 – The Altar</a:t>
            </a:r>
          </a:p>
          <a:p>
            <a:pPr marL="0" indent="0">
              <a:buNone/>
            </a:pPr>
            <a:r>
              <a:rPr lang="en-US" sz="1400" dirty="0">
                <a:solidFill>
                  <a:srgbClr val="292F33"/>
                </a:solidFill>
                <a:latin typeface="Verdana" panose="020B0604030504040204" pitchFamily="34" charset="0"/>
                <a:ea typeface="Verdana" panose="020B0604030504040204" pitchFamily="34" charset="0"/>
              </a:rPr>
              <a:t>Chapter 28 – Priestly Garments</a:t>
            </a:r>
          </a:p>
          <a:p>
            <a:pPr marL="0" indent="0">
              <a:buNone/>
            </a:pPr>
            <a:r>
              <a:rPr lang="en-US" sz="1400" dirty="0">
                <a:solidFill>
                  <a:srgbClr val="292F33"/>
                </a:solidFill>
                <a:latin typeface="Verdana" panose="020B0604030504040204" pitchFamily="34" charset="0"/>
                <a:ea typeface="Verdana" panose="020B0604030504040204" pitchFamily="34" charset="0"/>
              </a:rPr>
              <a:t>Chapter 29 – Aaron and sons are consecrated</a:t>
            </a:r>
          </a:p>
          <a:p>
            <a:pPr marL="0" indent="0">
              <a:buNone/>
            </a:pPr>
            <a:r>
              <a:rPr lang="en-US" sz="1400" dirty="0">
                <a:solidFill>
                  <a:srgbClr val="292F33"/>
                </a:solidFill>
                <a:latin typeface="Verdana" panose="020B0604030504040204" pitchFamily="34" charset="0"/>
                <a:ea typeface="Verdana" panose="020B0604030504040204" pitchFamily="34" charset="0"/>
              </a:rPr>
              <a:t>Chapter 30 – More Tabernacle instructions</a:t>
            </a:r>
          </a:p>
          <a:p>
            <a:pPr marL="0" indent="0">
              <a:buNone/>
            </a:pPr>
            <a:r>
              <a:rPr lang="en-US" sz="1400" dirty="0">
                <a:solidFill>
                  <a:srgbClr val="292F33"/>
                </a:solidFill>
                <a:latin typeface="Verdana" panose="020B0604030504040204" pitchFamily="34" charset="0"/>
                <a:ea typeface="Verdana" panose="020B0604030504040204" pitchFamily="34" charset="0"/>
              </a:rPr>
              <a:t>Chapter 31 – A Summary</a:t>
            </a:r>
          </a:p>
          <a:p>
            <a:pPr marL="0" indent="0">
              <a:buNone/>
            </a:pPr>
            <a:endParaRPr lang="en-US" sz="1400" dirty="0">
              <a:solidFill>
                <a:srgbClr val="292F33"/>
              </a:solidFill>
              <a:latin typeface="Verdana" panose="020B0604030504040204" pitchFamily="34" charset="0"/>
              <a:ea typeface="Verdana" panose="020B0604030504040204" pitchFamily="34" charset="0"/>
            </a:endParaRPr>
          </a:p>
          <a:p>
            <a:pPr marL="0" indent="0">
              <a:buNone/>
            </a:pPr>
            <a:endParaRPr lang="en-US" sz="1400" dirty="0">
              <a:solidFill>
                <a:srgbClr val="292F33"/>
              </a:solidFill>
              <a:latin typeface="Verdana" panose="020B0604030504040204" pitchFamily="34" charset="0"/>
              <a:ea typeface="Verdana" panose="020B0604030504040204" pitchFamily="34" charset="0"/>
            </a:endParaRPr>
          </a:p>
          <a:p>
            <a:pPr marL="0" indent="0">
              <a:buNone/>
            </a:pPr>
            <a:endParaRPr lang="en-US" sz="1400" dirty="0">
              <a:solidFill>
                <a:srgbClr val="292F33"/>
              </a:solidFill>
              <a:latin typeface="Verdana" panose="020B0604030504040204" pitchFamily="34" charset="0"/>
              <a:ea typeface="Verdana" panose="020B0604030504040204" pitchFamily="34" charset="0"/>
            </a:endParaRPr>
          </a:p>
          <a:p>
            <a:pPr marL="0" indent="0">
              <a:buNone/>
            </a:pPr>
            <a:endParaRPr lang="en-US" sz="1800" dirty="0">
              <a:solidFill>
                <a:srgbClr val="292F33"/>
              </a:solidFill>
              <a:latin typeface="Verdana" panose="020B0604030504040204" pitchFamily="34" charset="0"/>
              <a:ea typeface="Verdana" panose="020B0604030504040204" pitchFamily="34" charset="0"/>
            </a:endParaRPr>
          </a:p>
        </p:txBody>
      </p:sp>
      <p:sp>
        <p:nvSpPr>
          <p:cNvPr id="4" name="Slide Number Placeholder 3"/>
          <p:cNvSpPr>
            <a:spLocks noGrp="1"/>
          </p:cNvSpPr>
          <p:nvPr>
            <p:ph type="sldNum" sz="quarter" idx="5"/>
          </p:nvPr>
        </p:nvSpPr>
        <p:spPr/>
        <p:txBody>
          <a:bodyPr/>
          <a:lstStyle/>
          <a:p>
            <a:fld id="{C5EBC563-1D06-4253-B465-09F4F20724B5}" type="slidenum">
              <a:rPr lang="en-US" smtClean="0"/>
              <a:t>3</a:t>
            </a:fld>
            <a:endParaRPr lang="en-US"/>
          </a:p>
        </p:txBody>
      </p:sp>
    </p:spTree>
    <p:extLst>
      <p:ext uri="{BB962C8B-B14F-4D97-AF65-F5344CB8AC3E}">
        <p14:creationId xmlns:p14="http://schemas.microsoft.com/office/powerpoint/2010/main" val="328229460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800" dirty="0">
              <a:solidFill>
                <a:srgbClr val="292F33"/>
              </a:solidFill>
              <a:latin typeface="Verdana" panose="020B0604030504040204" pitchFamily="34" charset="0"/>
              <a:ea typeface="Verdana" panose="020B0604030504040204" pitchFamily="34" charset="0"/>
            </a:endParaRPr>
          </a:p>
          <a:p>
            <a:pPr marL="0" indent="0">
              <a:buNone/>
            </a:pPr>
            <a:endParaRPr lang="en-US" sz="1800" dirty="0">
              <a:solidFill>
                <a:srgbClr val="292F33"/>
              </a:solidFill>
              <a:latin typeface="Verdana" panose="020B0604030504040204" pitchFamily="34" charset="0"/>
              <a:ea typeface="Verdana" panose="020B0604030504040204" pitchFamily="34" charset="0"/>
            </a:endParaRPr>
          </a:p>
          <a:p>
            <a:pPr marL="0" indent="0">
              <a:buNone/>
            </a:pPr>
            <a:r>
              <a:rPr lang="en-US" sz="1400" dirty="0">
                <a:solidFill>
                  <a:srgbClr val="292F33"/>
                </a:solidFill>
                <a:latin typeface="Verdana" panose="020B0604030504040204" pitchFamily="34" charset="0"/>
                <a:ea typeface="Verdana" panose="020B0604030504040204" pitchFamily="34" charset="0"/>
              </a:rPr>
              <a:t>CHAPTER 25-31 &amp; 35-39 Instructions for and completion of the tabernacle and all things related to worship</a:t>
            </a:r>
          </a:p>
          <a:p>
            <a:pPr marL="0" indent="0">
              <a:buNone/>
            </a:pPr>
            <a:endParaRPr lang="en-US" sz="1400" dirty="0">
              <a:solidFill>
                <a:srgbClr val="292F33"/>
              </a:solidFill>
              <a:latin typeface="Verdana" panose="020B0604030504040204" pitchFamily="34" charset="0"/>
              <a:ea typeface="Verdana" panose="020B0604030504040204" pitchFamily="34" charset="0"/>
            </a:endParaRPr>
          </a:p>
          <a:p>
            <a:pPr marL="0" indent="0">
              <a:buNone/>
            </a:pPr>
            <a:r>
              <a:rPr lang="en-US" sz="1400" dirty="0">
                <a:solidFill>
                  <a:srgbClr val="292F33"/>
                </a:solidFill>
                <a:latin typeface="Verdana" panose="020B0604030504040204" pitchFamily="34" charset="0"/>
                <a:ea typeface="Verdana" panose="020B0604030504040204" pitchFamily="34" charset="0"/>
              </a:rPr>
              <a:t>Chapter 25 – Freewill Offerings, the Ark, the Table and the Lampstand</a:t>
            </a:r>
          </a:p>
          <a:p>
            <a:pPr marL="0" indent="0">
              <a:buNone/>
            </a:pPr>
            <a:r>
              <a:rPr lang="en-US" sz="1400" dirty="0">
                <a:solidFill>
                  <a:srgbClr val="292F33"/>
                </a:solidFill>
                <a:latin typeface="Verdana" panose="020B0604030504040204" pitchFamily="34" charset="0"/>
                <a:ea typeface="Verdana" panose="020B0604030504040204" pitchFamily="34" charset="0"/>
              </a:rPr>
              <a:t>Chapter 26 – The Tabernacle</a:t>
            </a:r>
          </a:p>
          <a:p>
            <a:pPr marL="0" indent="0">
              <a:buNone/>
            </a:pPr>
            <a:r>
              <a:rPr lang="en-US" sz="1400" dirty="0">
                <a:solidFill>
                  <a:srgbClr val="292F33"/>
                </a:solidFill>
                <a:latin typeface="Verdana" panose="020B0604030504040204" pitchFamily="34" charset="0"/>
                <a:ea typeface="Verdana" panose="020B0604030504040204" pitchFamily="34" charset="0"/>
              </a:rPr>
              <a:t>Chapter 27 – The Altar</a:t>
            </a:r>
          </a:p>
          <a:p>
            <a:pPr marL="0" indent="0">
              <a:buNone/>
            </a:pPr>
            <a:r>
              <a:rPr lang="en-US" sz="1400" dirty="0">
                <a:solidFill>
                  <a:srgbClr val="292F33"/>
                </a:solidFill>
                <a:latin typeface="Verdana" panose="020B0604030504040204" pitchFamily="34" charset="0"/>
                <a:ea typeface="Verdana" panose="020B0604030504040204" pitchFamily="34" charset="0"/>
              </a:rPr>
              <a:t>Chapter 28 – Priestly Garments</a:t>
            </a:r>
          </a:p>
          <a:p>
            <a:pPr marL="0" indent="0">
              <a:buNone/>
            </a:pPr>
            <a:r>
              <a:rPr lang="en-US" sz="1400" dirty="0">
                <a:solidFill>
                  <a:srgbClr val="292F33"/>
                </a:solidFill>
                <a:latin typeface="Verdana" panose="020B0604030504040204" pitchFamily="34" charset="0"/>
                <a:ea typeface="Verdana" panose="020B0604030504040204" pitchFamily="34" charset="0"/>
              </a:rPr>
              <a:t>Chapter 29 – Aaron and sons are consecrated</a:t>
            </a:r>
          </a:p>
          <a:p>
            <a:pPr marL="0" indent="0">
              <a:buNone/>
            </a:pPr>
            <a:r>
              <a:rPr lang="en-US" sz="1400" dirty="0">
                <a:solidFill>
                  <a:srgbClr val="292F33"/>
                </a:solidFill>
                <a:latin typeface="Verdana" panose="020B0604030504040204" pitchFamily="34" charset="0"/>
                <a:ea typeface="Verdana" panose="020B0604030504040204" pitchFamily="34" charset="0"/>
              </a:rPr>
              <a:t>Chapter 30 – More Tabernacle instructions</a:t>
            </a:r>
          </a:p>
          <a:p>
            <a:pPr marL="0" indent="0">
              <a:buNone/>
            </a:pPr>
            <a:r>
              <a:rPr lang="en-US" sz="1400" dirty="0">
                <a:solidFill>
                  <a:srgbClr val="292F33"/>
                </a:solidFill>
                <a:latin typeface="Verdana" panose="020B0604030504040204" pitchFamily="34" charset="0"/>
                <a:ea typeface="Verdana" panose="020B0604030504040204" pitchFamily="34" charset="0"/>
              </a:rPr>
              <a:t>Chapter 31 – A Summary</a:t>
            </a:r>
          </a:p>
          <a:p>
            <a:pPr marL="0" indent="0">
              <a:buNone/>
            </a:pPr>
            <a:endParaRPr lang="en-US" sz="1400" dirty="0">
              <a:solidFill>
                <a:srgbClr val="292F33"/>
              </a:solidFill>
              <a:latin typeface="Verdana" panose="020B0604030504040204" pitchFamily="34" charset="0"/>
              <a:ea typeface="Verdana" panose="020B0604030504040204" pitchFamily="34" charset="0"/>
            </a:endParaRPr>
          </a:p>
          <a:p>
            <a:pPr marR="0" algn="l" rtl="0"/>
            <a:r>
              <a:rPr lang="en-US" sz="1400" b="0" i="0" u="none" strike="noStrike" baseline="0" dirty="0">
                <a:solidFill>
                  <a:srgbClr val="292F33"/>
                </a:solidFill>
                <a:latin typeface="Verdana" panose="020B0604030504040204" pitchFamily="34" charset="0"/>
                <a:ea typeface="Verdana" panose="020B0604030504040204" pitchFamily="34" charset="0"/>
              </a:rPr>
              <a:t>Summarize the items on this slide and the next</a:t>
            </a:r>
            <a:endParaRPr lang="en-US" sz="1400" dirty="0">
              <a:solidFill>
                <a:srgbClr val="292F33"/>
              </a:solidFill>
              <a:latin typeface="Verdana" panose="020B0604030504040204" pitchFamily="34" charset="0"/>
              <a:ea typeface="Verdana" panose="020B0604030504040204" pitchFamily="34" charset="0"/>
            </a:endParaRPr>
          </a:p>
          <a:p>
            <a:pPr marR="0" algn="l" rtl="0"/>
            <a:endParaRPr lang="en-US" sz="1800" dirty="0">
              <a:solidFill>
                <a:srgbClr val="292F33"/>
              </a:solidFill>
              <a:latin typeface="Verdana" panose="020B0604030504040204" pitchFamily="34" charset="0"/>
              <a:ea typeface="Verdana" panose="020B0604030504040204" pitchFamily="34" charset="0"/>
            </a:endParaRPr>
          </a:p>
        </p:txBody>
      </p:sp>
      <p:sp>
        <p:nvSpPr>
          <p:cNvPr id="4" name="Slide Number Placeholder 3"/>
          <p:cNvSpPr>
            <a:spLocks noGrp="1"/>
          </p:cNvSpPr>
          <p:nvPr>
            <p:ph type="sldNum" sz="quarter" idx="5"/>
          </p:nvPr>
        </p:nvSpPr>
        <p:spPr/>
        <p:txBody>
          <a:bodyPr/>
          <a:lstStyle/>
          <a:p>
            <a:fld id="{C5EBC563-1D06-4253-B465-09F4F20724B5}" type="slidenum">
              <a:rPr lang="en-US" smtClean="0"/>
              <a:t>4</a:t>
            </a:fld>
            <a:endParaRPr lang="en-US"/>
          </a:p>
        </p:txBody>
      </p:sp>
    </p:spTree>
    <p:extLst>
      <p:ext uri="{BB962C8B-B14F-4D97-AF65-F5344CB8AC3E}">
        <p14:creationId xmlns:p14="http://schemas.microsoft.com/office/powerpoint/2010/main" val="2106130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US" sz="1400" dirty="0">
                <a:solidFill>
                  <a:srgbClr val="292F33"/>
                </a:solidFill>
                <a:latin typeface="Verdana" panose="020B0604030504040204" pitchFamily="34" charset="0"/>
                <a:ea typeface="Verdana" panose="020B0604030504040204" pitchFamily="34" charset="0"/>
              </a:rPr>
              <a:t>13 of the last 16 chapters of the Book of Exodus are dedicated to the tabernacle.  Only the story of the golden Calf and the subsequent return trip up the mountain break the narrative about the tabernacle.  Seems like a lot perhaps, especially for us today as we are not worshipping in the physical offering and tabernacle setting.  Why study it then?  What can it tell us?</a:t>
            </a:r>
          </a:p>
          <a:p>
            <a:pPr marL="0" indent="0">
              <a:buNone/>
            </a:pPr>
            <a:endParaRPr lang="en-US" sz="1400" dirty="0">
              <a:solidFill>
                <a:srgbClr val="292F33"/>
              </a:solidFill>
              <a:latin typeface="Verdana" panose="020B0604030504040204" pitchFamily="34" charset="0"/>
              <a:ea typeface="Verdana" panose="020B0604030504040204" pitchFamily="34" charset="0"/>
            </a:endParaRPr>
          </a:p>
          <a:p>
            <a:pPr marL="0" indent="0">
              <a:buNone/>
            </a:pPr>
            <a:r>
              <a:rPr lang="en-US" sz="1400" dirty="0">
                <a:solidFill>
                  <a:srgbClr val="292F33"/>
                </a:solidFill>
                <a:latin typeface="Verdana" panose="020B0604030504040204" pitchFamily="34" charset="0"/>
                <a:ea typeface="Verdana" panose="020B0604030504040204" pitchFamily="34" charset="0"/>
              </a:rPr>
              <a:t>What was the tabernacle to the Jews?  It was the symbol of God’s presence.</a:t>
            </a:r>
          </a:p>
          <a:p>
            <a:pPr marL="0" indent="0">
              <a:buNone/>
            </a:pPr>
            <a:endParaRPr lang="en-US" sz="1400" dirty="0">
              <a:solidFill>
                <a:srgbClr val="292F33"/>
              </a:solidFill>
              <a:latin typeface="Verdana" panose="020B0604030504040204" pitchFamily="34" charset="0"/>
              <a:ea typeface="Verdana" panose="020B0604030504040204" pitchFamily="34" charset="0"/>
            </a:endParaRPr>
          </a:p>
          <a:p>
            <a:pPr marL="0" indent="0">
              <a:buNone/>
            </a:pPr>
            <a:r>
              <a:rPr lang="en-US" sz="1400" dirty="0">
                <a:solidFill>
                  <a:srgbClr val="292F33"/>
                </a:solidFill>
                <a:latin typeface="Verdana" panose="020B0604030504040204" pitchFamily="34" charset="0"/>
                <a:ea typeface="Verdana" panose="020B0604030504040204" pitchFamily="34" charset="0"/>
              </a:rPr>
              <a:t>The importance of the tabernacle for Christians was especially pointed out by the Hebrew writer (10:1) when he called the law “a shadow of good things to come”</a:t>
            </a:r>
          </a:p>
          <a:p>
            <a:pPr marL="0" indent="0">
              <a:buNone/>
            </a:pPr>
            <a:endParaRPr lang="en-US" sz="1400" dirty="0">
              <a:solidFill>
                <a:srgbClr val="292F33"/>
              </a:solidFill>
              <a:latin typeface="Verdana" panose="020B0604030504040204" pitchFamily="34" charset="0"/>
              <a:ea typeface="Verdana" panose="020B0604030504040204" pitchFamily="34" charset="0"/>
            </a:endParaRPr>
          </a:p>
          <a:p>
            <a:pPr marR="0" algn="l" rtl="0"/>
            <a:r>
              <a:rPr lang="en-US" sz="1400" b="0" i="0" u="none" strike="noStrike" baseline="0" dirty="0">
                <a:solidFill>
                  <a:srgbClr val="292F33"/>
                </a:solidFill>
                <a:latin typeface="Verdana" panose="020B0604030504040204" pitchFamily="34" charset="0"/>
                <a:ea typeface="Verdana" panose="020B0604030504040204" pitchFamily="34" charset="0"/>
              </a:rPr>
              <a:t>In chapters 25-31 God lays out for the Israelites how to build the tabernacle, what to put in the tabernacle and how to utilize the tabernacle</a:t>
            </a:r>
          </a:p>
          <a:p>
            <a:pPr marR="0" algn="l" rtl="0"/>
            <a:endParaRPr lang="en-US" sz="1400" b="0" i="0" u="none" strike="noStrike" baseline="0" dirty="0">
              <a:solidFill>
                <a:srgbClr val="292F33"/>
              </a:solidFill>
              <a:latin typeface="Verdana" panose="020B0604030504040204" pitchFamily="34" charset="0"/>
              <a:ea typeface="Verdana" panose="020B0604030504040204" pitchFamily="34" charset="0"/>
            </a:endParaRPr>
          </a:p>
          <a:p>
            <a:pPr marR="0" algn="l" rtl="0"/>
            <a:r>
              <a:rPr lang="en-US" sz="1400" b="0" i="0" u="none" strike="noStrike" baseline="0" dirty="0">
                <a:solidFill>
                  <a:srgbClr val="292F33"/>
                </a:solidFill>
                <a:latin typeface="Verdana" panose="020B0604030504040204" pitchFamily="34" charset="0"/>
                <a:ea typeface="Verdana" panose="020B0604030504040204" pitchFamily="34" charset="0"/>
              </a:rPr>
              <a:t>In chapters 35-40, in many times, identical wording, God confirms that his instructions were carried out.  Why the repeat?  Emphasis?</a:t>
            </a:r>
          </a:p>
          <a:p>
            <a:pPr marR="0" algn="l" rtl="0"/>
            <a:endParaRPr lang="en-US" sz="1400" b="0" i="0" u="none" strike="noStrike" baseline="0" dirty="0">
              <a:solidFill>
                <a:srgbClr val="292F33"/>
              </a:solidFill>
              <a:latin typeface="Verdana" panose="020B0604030504040204" pitchFamily="34" charset="0"/>
              <a:ea typeface="Verdana" panose="020B0604030504040204" pitchFamily="34" charset="0"/>
            </a:endParaRPr>
          </a:p>
          <a:p>
            <a:pPr marR="0" algn="l" rtl="0"/>
            <a:r>
              <a:rPr lang="en-US" sz="1400" b="0" i="0" u="none" strike="noStrike" baseline="0" dirty="0">
                <a:solidFill>
                  <a:srgbClr val="292F33"/>
                </a:solidFill>
                <a:latin typeface="Verdana" panose="020B0604030504040204" pitchFamily="34" charset="0"/>
                <a:ea typeface="Verdana" panose="020B0604030504040204" pitchFamily="34" charset="0"/>
              </a:rPr>
              <a:t>Do you think God is giving Israel the detail he is giving them just to hear himself talk?  If God said do this – is it important?</a:t>
            </a:r>
          </a:p>
          <a:p>
            <a:pPr marR="0" algn="l" rtl="0"/>
            <a:endParaRPr lang="en-US" sz="1400" b="0" i="0" u="none" strike="noStrike" baseline="0" dirty="0">
              <a:solidFill>
                <a:srgbClr val="292F33"/>
              </a:solidFill>
              <a:latin typeface="Verdana" panose="020B0604030504040204" pitchFamily="34" charset="0"/>
              <a:ea typeface="Verdana" panose="020B0604030504040204" pitchFamily="34" charset="0"/>
            </a:endParaRPr>
          </a:p>
          <a:p>
            <a:endParaRPr lang="en-US" sz="1400" dirty="0">
              <a:solidFill>
                <a:srgbClr val="292F33"/>
              </a:solidFill>
              <a:latin typeface="Verdana" panose="020B0604030504040204" pitchFamily="34" charset="0"/>
              <a:ea typeface="Verdana" panose="020B0604030504040204" pitchFamily="34" charset="0"/>
            </a:endParaRPr>
          </a:p>
          <a:p>
            <a:endParaRPr lang="en-US" sz="1400" dirty="0">
              <a:solidFill>
                <a:srgbClr val="292F33"/>
              </a:solidFill>
              <a:latin typeface="Verdana" panose="020B0604030504040204" pitchFamily="34" charset="0"/>
              <a:ea typeface="Verdana" panose="020B0604030504040204" pitchFamily="34" charset="0"/>
            </a:endParaRPr>
          </a:p>
          <a:p>
            <a:pPr marL="0" indent="0">
              <a:buNone/>
            </a:pPr>
            <a:r>
              <a:rPr lang="en-US" sz="1400" dirty="0">
                <a:solidFill>
                  <a:srgbClr val="292F33"/>
                </a:solidFill>
                <a:latin typeface="Verdana" panose="020B0604030504040204" pitchFamily="34" charset="0"/>
                <a:ea typeface="Verdana" panose="020B0604030504040204" pitchFamily="34" charset="0"/>
              </a:rPr>
              <a:t>And so we have the explicit instructions of God in building it and in that very point we should take a moment to reflect that if God went to that much trouble to lay out the plans for helping Israel be a HOLY NATION through this worship place of the tabernacle do you think he intends for his plans to be followed explicitly?  Certainly, we don’t have the right to assume otherwise do we?  Ask Nadab and Abihu and we will get to that lesson later in the series.</a:t>
            </a:r>
          </a:p>
          <a:p>
            <a:pPr marL="0" indent="0">
              <a:buNone/>
            </a:pPr>
            <a:endParaRPr lang="en-US" sz="1400" dirty="0">
              <a:solidFill>
                <a:srgbClr val="292F33"/>
              </a:solidFill>
              <a:latin typeface="Verdana" panose="020B0604030504040204" pitchFamily="34" charset="0"/>
              <a:ea typeface="Verdana" panose="020B0604030504040204" pitchFamily="34" charset="0"/>
            </a:endParaRPr>
          </a:p>
          <a:p>
            <a:pPr marL="0" indent="0">
              <a:buNone/>
            </a:pPr>
            <a:r>
              <a:rPr lang="en-US" sz="1400" dirty="0">
                <a:solidFill>
                  <a:srgbClr val="292F33"/>
                </a:solidFill>
                <a:latin typeface="Verdana" panose="020B0604030504040204" pitchFamily="34" charset="0"/>
                <a:ea typeface="Verdana" panose="020B0604030504040204" pitchFamily="34" charset="0"/>
              </a:rPr>
              <a:t>We live in a world that is OK with 90% correct or 60% correct or doing the best we can because that is all that God wants.  It is true that God does want us to do the best we can but he sets a standard to follow that is not within our right to change.  Again, ask Nadab and Abihu, Ask Uzzah (2</a:t>
            </a:r>
            <a:r>
              <a:rPr lang="en-US" sz="1400" baseline="30000" dirty="0">
                <a:solidFill>
                  <a:srgbClr val="292F33"/>
                </a:solidFill>
                <a:latin typeface="Verdana" panose="020B0604030504040204" pitchFamily="34" charset="0"/>
                <a:ea typeface="Verdana" panose="020B0604030504040204" pitchFamily="34" charset="0"/>
              </a:rPr>
              <a:t>nd</a:t>
            </a:r>
            <a:r>
              <a:rPr lang="en-US" sz="1400" dirty="0">
                <a:solidFill>
                  <a:srgbClr val="292F33"/>
                </a:solidFill>
                <a:latin typeface="Verdana" panose="020B0604030504040204" pitchFamily="34" charset="0"/>
                <a:ea typeface="Verdana" panose="020B0604030504040204" pitchFamily="34" charset="0"/>
              </a:rPr>
              <a:t> Samuel 6)  Why did Jesus say in the 14</a:t>
            </a:r>
            <a:r>
              <a:rPr lang="en-US" sz="1400" baseline="30000" dirty="0">
                <a:solidFill>
                  <a:srgbClr val="292F33"/>
                </a:solidFill>
                <a:latin typeface="Verdana" panose="020B0604030504040204" pitchFamily="34" charset="0"/>
                <a:ea typeface="Verdana" panose="020B0604030504040204" pitchFamily="34" charset="0"/>
              </a:rPr>
              <a:t>th</a:t>
            </a:r>
            <a:r>
              <a:rPr lang="en-US" sz="1400" dirty="0">
                <a:solidFill>
                  <a:srgbClr val="292F33"/>
                </a:solidFill>
                <a:latin typeface="Verdana" panose="020B0604030504040204" pitchFamily="34" charset="0"/>
                <a:ea typeface="Verdana" panose="020B0604030504040204" pitchFamily="34" charset="0"/>
              </a:rPr>
              <a:t> chapter of John’s gospel – “If you love Me, keep My commandments”</a:t>
            </a:r>
          </a:p>
          <a:p>
            <a:pPr marL="0" indent="0">
              <a:buNone/>
            </a:pPr>
            <a:endParaRPr lang="en-US" sz="1400" dirty="0">
              <a:solidFill>
                <a:srgbClr val="292F33"/>
              </a:solidFill>
              <a:latin typeface="Verdana" panose="020B0604030504040204" pitchFamily="34" charset="0"/>
              <a:ea typeface="Verdana" panose="020B0604030504040204" pitchFamily="34" charset="0"/>
            </a:endParaRPr>
          </a:p>
          <a:p>
            <a:pPr marR="0" algn="l" rtl="0"/>
            <a:r>
              <a:rPr lang="en-US" sz="1400" b="0" i="0" u="none" strike="noStrike" baseline="0" dirty="0">
                <a:solidFill>
                  <a:srgbClr val="292F33"/>
                </a:solidFill>
                <a:latin typeface="Verdana" panose="020B0604030504040204" pitchFamily="34" charset="0"/>
                <a:ea typeface="Verdana" panose="020B0604030504040204" pitchFamily="34" charset="0"/>
              </a:rPr>
              <a:t>There were a lot of rules and specifics weren’t there?  Do details matter?</a:t>
            </a:r>
          </a:p>
          <a:p>
            <a:pPr marR="0" algn="l" rtl="0"/>
            <a:endParaRPr lang="en-US" sz="1400" b="0" i="0" u="none" strike="noStrike" baseline="0" dirty="0">
              <a:solidFill>
                <a:srgbClr val="292F33"/>
              </a:solidFill>
              <a:latin typeface="Verdana" panose="020B0604030504040204" pitchFamily="34" charset="0"/>
              <a:ea typeface="Verdana" panose="020B0604030504040204" pitchFamily="34" charset="0"/>
            </a:endParaRPr>
          </a:p>
          <a:p>
            <a:pPr marR="0" algn="l" rtl="0"/>
            <a:r>
              <a:rPr lang="en-US" sz="1400" b="0" i="0" u="none" strike="noStrike" baseline="0" dirty="0">
                <a:solidFill>
                  <a:srgbClr val="292F33"/>
                </a:solidFill>
                <a:latin typeface="Verdana" panose="020B0604030504040204" pitchFamily="34" charset="0"/>
                <a:ea typeface="Verdana" panose="020B0604030504040204" pitchFamily="34" charset="0"/>
              </a:rPr>
              <a:t>18 times in the 39</a:t>
            </a:r>
            <a:r>
              <a:rPr lang="en-US" sz="1400" b="0" i="0" u="none" strike="noStrike" baseline="30000" dirty="0">
                <a:solidFill>
                  <a:srgbClr val="292F33"/>
                </a:solidFill>
                <a:latin typeface="Verdana" panose="020B0604030504040204" pitchFamily="34" charset="0"/>
                <a:ea typeface="Verdana" panose="020B0604030504040204" pitchFamily="34" charset="0"/>
              </a:rPr>
              <a:t>th</a:t>
            </a:r>
            <a:r>
              <a:rPr lang="en-US" sz="1400" b="0" i="0" u="none" strike="noStrike" baseline="0" dirty="0">
                <a:solidFill>
                  <a:srgbClr val="292F33"/>
                </a:solidFill>
                <a:latin typeface="Verdana" panose="020B0604030504040204" pitchFamily="34" charset="0"/>
                <a:ea typeface="Verdana" panose="020B0604030504040204" pitchFamily="34" charset="0"/>
              </a:rPr>
              <a:t> and 40</a:t>
            </a:r>
            <a:r>
              <a:rPr lang="en-US" sz="1400" b="0" i="0" u="none" strike="noStrike" baseline="30000" dirty="0">
                <a:solidFill>
                  <a:srgbClr val="292F33"/>
                </a:solidFill>
                <a:latin typeface="Verdana" panose="020B0604030504040204" pitchFamily="34" charset="0"/>
                <a:ea typeface="Verdana" panose="020B0604030504040204" pitchFamily="34" charset="0"/>
              </a:rPr>
              <a:t>th</a:t>
            </a:r>
            <a:r>
              <a:rPr lang="en-US" sz="1400" b="0" i="0" u="none" strike="noStrike" baseline="0" dirty="0">
                <a:solidFill>
                  <a:srgbClr val="292F33"/>
                </a:solidFill>
                <a:latin typeface="Verdana" panose="020B0604030504040204" pitchFamily="34" charset="0"/>
                <a:ea typeface="Verdana" panose="020B0604030504040204" pitchFamily="34" charset="0"/>
              </a:rPr>
              <a:t> chapters the phrase “as the Lord had commanded Moses”  </a:t>
            </a:r>
          </a:p>
          <a:p>
            <a:pPr marR="0" algn="l" rtl="0"/>
            <a:endParaRPr lang="en-US" sz="1400" b="0" i="0" u="none" strike="noStrike" baseline="0" dirty="0">
              <a:solidFill>
                <a:srgbClr val="292F33"/>
              </a:solidFill>
              <a:latin typeface="Verdana" panose="020B0604030504040204" pitchFamily="34" charset="0"/>
              <a:ea typeface="Verdana" panose="020B0604030504040204" pitchFamily="34" charset="0"/>
            </a:endParaRPr>
          </a:p>
          <a:p>
            <a:pPr marR="0" algn="l" rtl="0"/>
            <a:r>
              <a:rPr lang="en-US" sz="1400" b="0" i="0" u="none" strike="noStrike" baseline="0" dirty="0">
                <a:solidFill>
                  <a:srgbClr val="292F33"/>
                </a:solidFill>
                <a:latin typeface="Verdana" panose="020B0604030504040204" pitchFamily="34" charset="0"/>
                <a:ea typeface="Verdana" panose="020B0604030504040204" pitchFamily="34" charset="0"/>
              </a:rPr>
              <a:t>Commanded Moses</a:t>
            </a:r>
          </a:p>
          <a:p>
            <a:pPr marR="0" algn="l" rtl="0"/>
            <a:endParaRPr lang="en-US" sz="1400" b="0" i="0" u="none" strike="noStrike" baseline="0" dirty="0">
              <a:solidFill>
                <a:srgbClr val="292F33"/>
              </a:solidFill>
              <a:latin typeface="Verdana" panose="020B0604030504040204" pitchFamily="34" charset="0"/>
              <a:ea typeface="Verdana" panose="020B0604030504040204" pitchFamily="34" charset="0"/>
            </a:endParaRPr>
          </a:p>
          <a:p>
            <a:pPr marL="0" indent="0">
              <a:buNone/>
            </a:pPr>
            <a:r>
              <a:rPr lang="en-US" sz="1400" b="0" i="0" u="none" strike="noStrike" baseline="0" dirty="0">
                <a:solidFill>
                  <a:srgbClr val="292F33"/>
                </a:solidFill>
                <a:latin typeface="Verdana" panose="020B0604030504040204" pitchFamily="34" charset="0"/>
                <a:ea typeface="Verdana" panose="020B0604030504040204" pitchFamily="34" charset="0"/>
              </a:rPr>
              <a:t>Do details matter </a:t>
            </a:r>
            <a:r>
              <a:rPr lang="en-US" sz="1400" dirty="0">
                <a:solidFill>
                  <a:srgbClr val="292F33"/>
                </a:solidFill>
                <a:latin typeface="Verdana" panose="020B0604030504040204" pitchFamily="34" charset="0"/>
                <a:ea typeface="Verdana" panose="020B0604030504040204" pitchFamily="34" charset="0"/>
              </a:rPr>
              <a:t>Why did Jesus say that not everyone who says to Me, Lord, Lord shall enter the kingdom of Heaven if detail doesn’t matter.  And forget that discussion for just a minute and answer the question that even if detail doesn’t matter, who of us has the right to change the detail that God put into place?</a:t>
            </a:r>
          </a:p>
          <a:p>
            <a:pPr marL="0" indent="0">
              <a:buNone/>
            </a:pPr>
            <a:endParaRPr lang="en-US" sz="1400" dirty="0">
              <a:solidFill>
                <a:srgbClr val="292F33"/>
              </a:solidFill>
              <a:latin typeface="Verdana" panose="020B0604030504040204" pitchFamily="34" charset="0"/>
              <a:ea typeface="Verdana" panose="020B0604030504040204" pitchFamily="34" charset="0"/>
            </a:endParaRPr>
          </a:p>
          <a:p>
            <a:pPr marR="0" algn="l" rtl="0"/>
            <a:r>
              <a:rPr lang="en-US" sz="1400" b="0" i="0" u="none" strike="noStrike" baseline="0" dirty="0">
                <a:solidFill>
                  <a:srgbClr val="218282"/>
                </a:solidFill>
                <a:latin typeface="Verdana" panose="020B0604030504040204" pitchFamily="34" charset="0"/>
              </a:rPr>
              <a:t>Mat 7:21</a:t>
            </a:r>
            <a:r>
              <a:rPr lang="en-US" sz="1400" b="0" i="0" u="none" strike="noStrike" baseline="0" dirty="0">
                <a:solidFill>
                  <a:srgbClr val="292F33"/>
                </a:solidFill>
                <a:latin typeface="Verdana" panose="020B0604030504040204" pitchFamily="34" charset="0"/>
              </a:rPr>
              <a:t>  </a:t>
            </a:r>
            <a:r>
              <a:rPr lang="en-US" sz="1400" b="0" i="0" u="none" strike="noStrike" baseline="0" dirty="0">
                <a:solidFill>
                  <a:srgbClr val="DA3737"/>
                </a:solidFill>
                <a:latin typeface="Verdana" panose="020B0604030504040204" pitchFamily="34" charset="0"/>
              </a:rPr>
              <a:t>"Not everyone who says to Me, 'Lord, Lord,' shall enter the kingdom of heaven, but he who does the will of My Father in heaven.</a:t>
            </a:r>
            <a:r>
              <a:rPr lang="en-US" sz="1400" b="0" i="0" u="none" strike="noStrike" baseline="0" dirty="0">
                <a:solidFill>
                  <a:srgbClr val="292F33"/>
                </a:solidFill>
                <a:latin typeface="Verdana" panose="020B0604030504040204" pitchFamily="34" charset="0"/>
              </a:rPr>
              <a:t> </a:t>
            </a:r>
          </a:p>
          <a:p>
            <a:pPr marR="0" algn="l" rtl="0"/>
            <a:r>
              <a:rPr lang="en-US" sz="1400" b="0" i="0" u="none" strike="noStrike" baseline="0" dirty="0">
                <a:solidFill>
                  <a:srgbClr val="218282"/>
                </a:solidFill>
                <a:latin typeface="Verdana" panose="020B0604030504040204" pitchFamily="34" charset="0"/>
              </a:rPr>
              <a:t>Mat 7:22</a:t>
            </a:r>
            <a:r>
              <a:rPr lang="en-US" sz="1400" b="0" i="0" u="none" strike="noStrike" baseline="0" dirty="0">
                <a:solidFill>
                  <a:srgbClr val="292F33"/>
                </a:solidFill>
                <a:latin typeface="Verdana" panose="020B0604030504040204" pitchFamily="34" charset="0"/>
              </a:rPr>
              <a:t>  </a:t>
            </a:r>
            <a:r>
              <a:rPr lang="en-US" sz="1400" b="0" i="0" u="none" strike="noStrike" baseline="0" dirty="0">
                <a:solidFill>
                  <a:srgbClr val="DA3737"/>
                </a:solidFill>
                <a:latin typeface="Verdana" panose="020B0604030504040204" pitchFamily="34" charset="0"/>
              </a:rPr>
              <a:t>Many will say to Me in that day, 'Lord, Lord, have we not prophesied in Your name, cast out demons in Your name, and done many wonders in Your name?'</a:t>
            </a:r>
            <a:r>
              <a:rPr lang="en-US" sz="1400" b="0" i="0" u="none" strike="noStrike" baseline="0" dirty="0">
                <a:solidFill>
                  <a:srgbClr val="292F33"/>
                </a:solidFill>
                <a:latin typeface="Verdana" panose="020B0604030504040204" pitchFamily="34" charset="0"/>
              </a:rPr>
              <a:t> </a:t>
            </a:r>
          </a:p>
          <a:p>
            <a:pPr marR="0" algn="l" rtl="0"/>
            <a:r>
              <a:rPr lang="en-US" sz="1400" b="1" i="0" u="none" strike="noStrike" baseline="0" dirty="0">
                <a:solidFill>
                  <a:srgbClr val="8D7221"/>
                </a:solidFill>
                <a:latin typeface="Verdana" panose="020B0604030504040204" pitchFamily="34" charset="0"/>
              </a:rPr>
              <a:t>Mat 7:23</a:t>
            </a:r>
            <a:r>
              <a:rPr lang="en-US" sz="1400" b="0" i="0" u="none" strike="noStrike" baseline="0" dirty="0">
                <a:solidFill>
                  <a:srgbClr val="292F33"/>
                </a:solidFill>
                <a:latin typeface="Verdana" panose="020B0604030504040204" pitchFamily="34" charset="0"/>
              </a:rPr>
              <a:t>  </a:t>
            </a:r>
            <a:r>
              <a:rPr lang="en-US" sz="1400" b="0" i="0" u="none" strike="noStrike" baseline="0" dirty="0">
                <a:solidFill>
                  <a:srgbClr val="DA3737"/>
                </a:solidFill>
                <a:latin typeface="Verdana" panose="020B0604030504040204" pitchFamily="34" charset="0"/>
              </a:rPr>
              <a:t>And then I will declare to them, 'I never knew you; depart from Me, you who practice lawlessness!’</a:t>
            </a:r>
            <a:r>
              <a:rPr lang="en-US" sz="1400" b="0" i="0" u="none" strike="noStrike" baseline="0" dirty="0">
                <a:solidFill>
                  <a:srgbClr val="292F33"/>
                </a:solidFill>
                <a:latin typeface="Verdana" panose="020B0604030504040204" pitchFamily="34" charset="0"/>
              </a:rPr>
              <a:t> </a:t>
            </a:r>
          </a:p>
          <a:p>
            <a:pPr marR="0" algn="l" rtl="0"/>
            <a:endParaRPr lang="en-US" sz="1400" b="0" i="0" u="none" strike="noStrike" baseline="0" dirty="0">
              <a:solidFill>
                <a:srgbClr val="292F33"/>
              </a:solidFill>
              <a:latin typeface="Verdana" panose="020B0604030504040204" pitchFamily="34" charset="0"/>
              <a:ea typeface="Verdana" panose="020B0604030504040204" pitchFamily="34" charset="0"/>
            </a:endParaRPr>
          </a:p>
          <a:p>
            <a:pPr marR="0" algn="l" rtl="0"/>
            <a:endParaRPr lang="en-US" sz="1400" b="0" i="0" u="none" strike="noStrike" baseline="0" dirty="0">
              <a:solidFill>
                <a:srgbClr val="292F33"/>
              </a:solidFill>
              <a:latin typeface="Verdana" panose="020B0604030504040204" pitchFamily="34" charset="0"/>
              <a:ea typeface="Verdana" panose="020B0604030504040204" pitchFamily="34" charset="0"/>
            </a:endParaRPr>
          </a:p>
          <a:p>
            <a:pPr marR="0" algn="l" rtl="0"/>
            <a:r>
              <a:rPr lang="en-US" sz="1400" b="0" i="0" u="none" strike="noStrike" baseline="0" dirty="0">
                <a:solidFill>
                  <a:srgbClr val="292F33"/>
                </a:solidFill>
                <a:latin typeface="Verdana" panose="020B0604030504040204" pitchFamily="34" charset="0"/>
                <a:ea typeface="Verdana" panose="020B0604030504040204" pitchFamily="34" charset="0"/>
              </a:rPr>
              <a:t>And so back to the concept of “God’s Presence”</a:t>
            </a:r>
          </a:p>
          <a:p>
            <a:pPr marR="0" algn="l" rtl="0"/>
            <a:endParaRPr lang="en-US" sz="1400" b="0" i="0" u="none" strike="noStrike" baseline="0" dirty="0">
              <a:solidFill>
                <a:srgbClr val="292F33"/>
              </a:solidFill>
              <a:latin typeface="Verdana" panose="020B0604030504040204" pitchFamily="34" charset="0"/>
              <a:ea typeface="Verdana" panose="020B0604030504040204" pitchFamily="34" charset="0"/>
            </a:endParaRPr>
          </a:p>
          <a:p>
            <a:pPr marR="0" algn="l" rtl="0"/>
            <a:r>
              <a:rPr lang="en-US" sz="1400" b="0" i="0" u="none" strike="noStrike" baseline="0" dirty="0">
                <a:solidFill>
                  <a:srgbClr val="292F33"/>
                </a:solidFill>
                <a:latin typeface="Verdana" panose="020B0604030504040204" pitchFamily="34" charset="0"/>
                <a:ea typeface="Verdana" panose="020B0604030504040204" pitchFamily="34" charset="0"/>
              </a:rPr>
              <a:t>Within the tabernacle as a whole – where specifically did God reside</a:t>
            </a:r>
          </a:p>
        </p:txBody>
      </p:sp>
      <p:sp>
        <p:nvSpPr>
          <p:cNvPr id="4" name="Slide Number Placeholder 3"/>
          <p:cNvSpPr>
            <a:spLocks noGrp="1"/>
          </p:cNvSpPr>
          <p:nvPr>
            <p:ph type="sldNum" sz="quarter" idx="5"/>
          </p:nvPr>
        </p:nvSpPr>
        <p:spPr/>
        <p:txBody>
          <a:bodyPr/>
          <a:lstStyle/>
          <a:p>
            <a:fld id="{C5EBC563-1D06-4253-B465-09F4F20724B5}" type="slidenum">
              <a:rPr lang="en-US" smtClean="0"/>
              <a:t>5</a:t>
            </a:fld>
            <a:endParaRPr lang="en-US"/>
          </a:p>
        </p:txBody>
      </p:sp>
    </p:spTree>
    <p:extLst>
      <p:ext uri="{BB962C8B-B14F-4D97-AF65-F5344CB8AC3E}">
        <p14:creationId xmlns:p14="http://schemas.microsoft.com/office/powerpoint/2010/main" val="259793887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800" dirty="0">
              <a:solidFill>
                <a:srgbClr val="292F33"/>
              </a:solidFill>
              <a:latin typeface="Verdana" panose="020B0604030504040204" pitchFamily="34" charset="0"/>
              <a:ea typeface="Verdana" panose="020B0604030504040204" pitchFamily="34" charset="0"/>
            </a:endParaRPr>
          </a:p>
          <a:p>
            <a:pPr marR="0" algn="l" rtl="0"/>
            <a:endParaRPr lang="en-US" sz="1800" b="0" i="0" u="none" strike="noStrike" baseline="0" dirty="0">
              <a:solidFill>
                <a:srgbClr val="292F33"/>
              </a:solidFill>
              <a:latin typeface="Verdana" panose="020B0604030504040204" pitchFamily="34" charset="0"/>
              <a:ea typeface="Verdana" panose="020B0604030504040204" pitchFamily="34" charset="0"/>
            </a:endParaRPr>
          </a:p>
          <a:p>
            <a:pPr marR="0" algn="l" rtl="0"/>
            <a:r>
              <a:rPr lang="en-US" sz="1400" b="0" i="0" u="none" strike="noStrike" baseline="0" dirty="0">
                <a:solidFill>
                  <a:srgbClr val="292F33"/>
                </a:solidFill>
                <a:latin typeface="Verdana" panose="020B0604030504040204" pitchFamily="34" charset="0"/>
                <a:ea typeface="Verdana" panose="020B0604030504040204" pitchFamily="34" charset="0"/>
              </a:rPr>
              <a:t>And so back to the concept of “God’s Presence”</a:t>
            </a:r>
          </a:p>
          <a:p>
            <a:pPr marR="0" algn="l" rtl="0"/>
            <a:endParaRPr lang="en-US" sz="1400" b="0" i="0" u="none" strike="noStrike" baseline="0" dirty="0">
              <a:solidFill>
                <a:srgbClr val="292F33"/>
              </a:solidFill>
              <a:latin typeface="Verdana" panose="020B0604030504040204" pitchFamily="34" charset="0"/>
              <a:ea typeface="Verdana" panose="020B0604030504040204" pitchFamily="34" charset="0"/>
            </a:endParaRPr>
          </a:p>
          <a:p>
            <a:pPr marR="0" algn="l" rtl="0"/>
            <a:r>
              <a:rPr lang="en-US" sz="1400" b="0" i="0" u="none" strike="noStrike" baseline="0" dirty="0">
                <a:solidFill>
                  <a:srgbClr val="292F33"/>
                </a:solidFill>
                <a:latin typeface="Verdana" panose="020B0604030504040204" pitchFamily="34" charset="0"/>
                <a:ea typeface="Verdana" panose="020B0604030504040204" pitchFamily="34" charset="0"/>
              </a:rPr>
              <a:t>Within the tabernacle as a whole – where specifically did God reside</a:t>
            </a:r>
          </a:p>
          <a:p>
            <a:pPr marR="0" algn="l" rtl="0"/>
            <a:endParaRPr lang="en-US" sz="1400" b="0" i="0" u="none" strike="noStrike" baseline="0" dirty="0">
              <a:solidFill>
                <a:srgbClr val="292F33"/>
              </a:solidFill>
              <a:latin typeface="Verdana" panose="020B0604030504040204" pitchFamily="34" charset="0"/>
              <a:ea typeface="Verdana" panose="020B0604030504040204" pitchFamily="34" charset="0"/>
            </a:endParaRPr>
          </a:p>
          <a:p>
            <a:pPr marR="0" algn="l" rtl="0"/>
            <a:r>
              <a:rPr lang="en-US" sz="1400" b="0" i="0" u="none" strike="noStrike" baseline="0" dirty="0">
                <a:solidFill>
                  <a:srgbClr val="292F33"/>
                </a:solidFill>
                <a:latin typeface="Verdana" panose="020B0604030504040204" pitchFamily="34" charset="0"/>
                <a:ea typeface="Verdana" panose="020B0604030504040204" pitchFamily="34" charset="0"/>
              </a:rPr>
              <a:t>In the Holy of Holies, the Most Holy Place</a:t>
            </a:r>
          </a:p>
          <a:p>
            <a:pPr marR="0" algn="l" rtl="0"/>
            <a:r>
              <a:rPr lang="en-US" sz="1400" b="0" i="0" u="none" strike="noStrike" baseline="0" dirty="0">
                <a:solidFill>
                  <a:srgbClr val="292F33"/>
                </a:solidFill>
                <a:latin typeface="Verdana" panose="020B0604030504040204" pitchFamily="34" charset="0"/>
                <a:ea typeface="Verdana" panose="020B0604030504040204" pitchFamily="34" charset="0"/>
              </a:rPr>
              <a:t>What was in the Most Holy Place</a:t>
            </a:r>
          </a:p>
          <a:p>
            <a:pPr marR="0" algn="l" rtl="0"/>
            <a:endParaRPr lang="en-US" sz="1400" b="0" i="0" u="none" strike="noStrike" baseline="0" dirty="0">
              <a:solidFill>
                <a:srgbClr val="292F33"/>
              </a:solidFill>
              <a:latin typeface="Verdana" panose="020B0604030504040204" pitchFamily="34" charset="0"/>
              <a:ea typeface="Verdana" panose="020B0604030504040204" pitchFamily="34" charset="0"/>
            </a:endParaRPr>
          </a:p>
          <a:p>
            <a:pPr marR="0" algn="l" rtl="0"/>
            <a:r>
              <a:rPr lang="en-US" sz="1400" b="0" i="0" u="none" strike="noStrike" baseline="0" dirty="0">
                <a:solidFill>
                  <a:srgbClr val="292F33"/>
                </a:solidFill>
                <a:latin typeface="Verdana" panose="020B0604030504040204" pitchFamily="34" charset="0"/>
                <a:ea typeface="Verdana" panose="020B0604030504040204" pitchFamily="34" charset="0"/>
              </a:rPr>
              <a:t>The Ark of the Covenant</a:t>
            </a:r>
          </a:p>
          <a:p>
            <a:pPr marR="0" algn="l" rtl="0"/>
            <a:endParaRPr lang="en-US" sz="1400" b="0" i="0" u="none" strike="noStrike" baseline="0" dirty="0">
              <a:solidFill>
                <a:srgbClr val="292F33"/>
              </a:solidFill>
              <a:latin typeface="Verdana" panose="020B0604030504040204" pitchFamily="34" charset="0"/>
              <a:ea typeface="Verdana" panose="020B0604030504040204" pitchFamily="34" charset="0"/>
            </a:endParaRPr>
          </a:p>
          <a:p>
            <a:pPr marR="0" algn="l" rtl="0"/>
            <a:r>
              <a:rPr lang="en-US" sz="1400" b="0" i="0" u="none" strike="noStrike" baseline="0" dirty="0">
                <a:solidFill>
                  <a:srgbClr val="292F33"/>
                </a:solidFill>
                <a:latin typeface="Verdana" panose="020B0604030504040204" pitchFamily="34" charset="0"/>
                <a:ea typeface="Verdana" panose="020B0604030504040204" pitchFamily="34" charset="0"/>
              </a:rPr>
              <a:t>What was in the Ark of the Covenant?  Hebrews 9:4</a:t>
            </a:r>
          </a:p>
          <a:p>
            <a:pPr marR="0" algn="l" rtl="0"/>
            <a:endParaRPr lang="en-US" sz="1400" b="0" i="0" u="none" strike="noStrike" baseline="0" dirty="0">
              <a:solidFill>
                <a:srgbClr val="292F33"/>
              </a:solidFill>
              <a:latin typeface="Verdana" panose="020B0604030504040204" pitchFamily="34" charset="0"/>
              <a:ea typeface="Verdana" panose="020B0604030504040204" pitchFamily="34" charset="0"/>
            </a:endParaRPr>
          </a:p>
          <a:p>
            <a:pPr marR="0" algn="l" rtl="0"/>
            <a:r>
              <a:rPr lang="en-US" sz="1400" b="0" i="0" u="none" strike="noStrike" baseline="0" dirty="0">
                <a:solidFill>
                  <a:srgbClr val="292F33"/>
                </a:solidFill>
                <a:latin typeface="Verdana" panose="020B0604030504040204" pitchFamily="34" charset="0"/>
                <a:ea typeface="Verdana" panose="020B0604030504040204" pitchFamily="34" charset="0"/>
              </a:rPr>
              <a:t>The golden pot that had the manna</a:t>
            </a:r>
          </a:p>
          <a:p>
            <a:pPr marR="0" algn="l" rtl="0"/>
            <a:r>
              <a:rPr lang="en-US" sz="1400" b="0" i="0" u="none" strike="noStrike" baseline="0" dirty="0">
                <a:solidFill>
                  <a:srgbClr val="292F33"/>
                </a:solidFill>
                <a:latin typeface="Verdana" panose="020B0604030504040204" pitchFamily="34" charset="0"/>
                <a:ea typeface="Verdana" panose="020B0604030504040204" pitchFamily="34" charset="0"/>
              </a:rPr>
              <a:t>Aaron’s rod that budded</a:t>
            </a:r>
          </a:p>
          <a:p>
            <a:pPr marR="0" algn="l" rtl="0"/>
            <a:r>
              <a:rPr lang="en-US" sz="1400" b="0" i="0" u="none" strike="noStrike" baseline="0" dirty="0">
                <a:solidFill>
                  <a:srgbClr val="292F33"/>
                </a:solidFill>
                <a:latin typeface="Verdana" panose="020B0604030504040204" pitchFamily="34" charset="0"/>
                <a:ea typeface="Verdana" panose="020B0604030504040204" pitchFamily="34" charset="0"/>
              </a:rPr>
              <a:t>10 commandments in stone</a:t>
            </a:r>
          </a:p>
          <a:p>
            <a:pPr marR="0" algn="l" rtl="0"/>
            <a:endParaRPr lang="en-US" sz="1400" b="0" i="0" u="none" strike="noStrike" baseline="0" dirty="0">
              <a:solidFill>
                <a:srgbClr val="292F33"/>
              </a:solidFill>
              <a:latin typeface="Verdana" panose="020B0604030504040204" pitchFamily="34" charset="0"/>
              <a:ea typeface="Verdana" panose="020B0604030504040204" pitchFamily="34" charset="0"/>
            </a:endParaRPr>
          </a:p>
          <a:p>
            <a:pPr marR="0" algn="l" rtl="0"/>
            <a:r>
              <a:rPr lang="en-US" sz="1400" b="0" i="0" u="none" strike="noStrike" baseline="0" dirty="0">
                <a:solidFill>
                  <a:srgbClr val="292F33"/>
                </a:solidFill>
                <a:latin typeface="Verdana" panose="020B0604030504040204" pitchFamily="34" charset="0"/>
                <a:ea typeface="Verdana" panose="020B0604030504040204" pitchFamily="34" charset="0"/>
              </a:rPr>
              <a:t>What covered the Ark – The Mercy Seat – where God came and sat and Judged Israel</a:t>
            </a:r>
          </a:p>
          <a:p>
            <a:pPr marR="0" algn="l" rtl="0"/>
            <a:endParaRPr lang="en-US" sz="1400" b="0" i="0" u="none" strike="noStrike" baseline="0" dirty="0">
              <a:solidFill>
                <a:srgbClr val="292F33"/>
              </a:solidFill>
              <a:latin typeface="Verdana" panose="020B0604030504040204" pitchFamily="34" charset="0"/>
              <a:ea typeface="Verdana" panose="020B0604030504040204" pitchFamily="34" charset="0"/>
            </a:endParaRPr>
          </a:p>
          <a:p>
            <a:pPr marR="0" algn="l" rtl="0"/>
            <a:r>
              <a:rPr lang="en-US" sz="1400" b="0" i="0" u="none" strike="noStrike" baseline="0" dirty="0">
                <a:solidFill>
                  <a:srgbClr val="292F33"/>
                </a:solidFill>
                <a:latin typeface="Verdana" panose="020B0604030504040204" pitchFamily="34" charset="0"/>
                <a:ea typeface="Verdana" panose="020B0604030504040204" pitchFamily="34" charset="0"/>
              </a:rPr>
              <a:t>In Exodus 25:22 God says he will speak to Israel from above the Mercy Seat.</a:t>
            </a:r>
          </a:p>
          <a:p>
            <a:pPr marR="0" algn="l" rtl="0"/>
            <a:endParaRPr lang="en-US" sz="1400" b="0" i="0" u="none" strike="noStrike" baseline="0" dirty="0">
              <a:solidFill>
                <a:srgbClr val="292F33"/>
              </a:solidFill>
              <a:latin typeface="Verdana" panose="020B0604030504040204" pitchFamily="34" charset="0"/>
              <a:ea typeface="Verdana" panose="020B0604030504040204" pitchFamily="34" charset="0"/>
            </a:endParaRPr>
          </a:p>
          <a:p>
            <a:pPr marR="0" algn="l" rtl="0"/>
            <a:r>
              <a:rPr lang="en-US" sz="1400" b="0" i="0" u="none" strike="noStrike" baseline="0" dirty="0">
                <a:solidFill>
                  <a:srgbClr val="292F33"/>
                </a:solidFill>
                <a:latin typeface="Verdana" panose="020B0604030504040204" pitchFamily="34" charset="0"/>
                <a:ea typeface="Verdana" panose="020B0604030504040204" pitchFamily="34" charset="0"/>
              </a:rPr>
              <a:t>God’s Dwelling Place</a:t>
            </a:r>
          </a:p>
          <a:p>
            <a:pPr marR="0" algn="l" rtl="0"/>
            <a:endParaRPr lang="en-US" sz="1400" b="0" i="0" u="none" strike="noStrike" baseline="0" dirty="0">
              <a:solidFill>
                <a:srgbClr val="292F33"/>
              </a:solidFill>
              <a:latin typeface="Verdana" panose="020B0604030504040204" pitchFamily="34" charset="0"/>
              <a:ea typeface="Verdana" panose="020B0604030504040204" pitchFamily="34" charset="0"/>
            </a:endParaRPr>
          </a:p>
          <a:p>
            <a:pPr marR="0" algn="l" rtl="0"/>
            <a:endParaRPr lang="en-US" sz="1400" b="0" i="0" u="none" strike="noStrike" baseline="0" dirty="0">
              <a:solidFill>
                <a:srgbClr val="292F33"/>
              </a:solidFill>
              <a:latin typeface="Verdana" panose="020B0604030504040204" pitchFamily="34" charset="0"/>
              <a:ea typeface="Verdana" panose="020B0604030504040204" pitchFamily="34" charset="0"/>
            </a:endParaRPr>
          </a:p>
          <a:p>
            <a:pPr marR="0" algn="l" rtl="0"/>
            <a:r>
              <a:rPr lang="en-US" sz="1400" b="0" i="0" u="none" strike="noStrike" baseline="0" dirty="0">
                <a:solidFill>
                  <a:srgbClr val="292F33"/>
                </a:solidFill>
                <a:latin typeface="Verdana" panose="020B0604030504040204" pitchFamily="34" charset="0"/>
                <a:ea typeface="Verdana" panose="020B0604030504040204" pitchFamily="34" charset="0"/>
              </a:rPr>
              <a:t>Where Does God reside today</a:t>
            </a:r>
          </a:p>
          <a:p>
            <a:pPr marR="0" algn="l" rtl="0"/>
            <a:endParaRPr lang="en-US" sz="1400" b="0" i="0" u="none" strike="noStrike" baseline="0" dirty="0">
              <a:solidFill>
                <a:srgbClr val="292F33"/>
              </a:solidFill>
              <a:latin typeface="Verdana" panose="020B0604030504040204" pitchFamily="34" charset="0"/>
              <a:ea typeface="Verdana" panose="020B0604030504040204" pitchFamily="34" charset="0"/>
            </a:endParaRPr>
          </a:p>
          <a:p>
            <a:pPr marR="0" algn="l" rtl="0"/>
            <a:endParaRPr lang="en-US" sz="1400" b="0" i="0" u="none" strike="noStrike" baseline="0" dirty="0">
              <a:solidFill>
                <a:srgbClr val="292F33"/>
              </a:solidFill>
              <a:latin typeface="Verdana" panose="020B0604030504040204" pitchFamily="34" charset="0"/>
              <a:ea typeface="Verdana" panose="020B0604030504040204" pitchFamily="34" charset="0"/>
            </a:endParaRPr>
          </a:p>
          <a:p>
            <a:pPr marR="0" algn="l" rtl="0"/>
            <a:endParaRPr lang="en-US" sz="1400" b="0" i="0" u="none" strike="noStrike" baseline="0" dirty="0">
              <a:solidFill>
                <a:srgbClr val="292F33"/>
              </a:solidFill>
              <a:latin typeface="Verdana" panose="020B0604030504040204" pitchFamily="34" charset="0"/>
              <a:ea typeface="Verdana" panose="020B0604030504040204" pitchFamily="34" charset="0"/>
            </a:endParaRPr>
          </a:p>
          <a:p>
            <a:pPr marR="0" algn="l" rtl="0"/>
            <a:r>
              <a:rPr lang="en-US" sz="1400" b="1" i="1" u="sng" strike="noStrike" baseline="0" dirty="0">
                <a:solidFill>
                  <a:srgbClr val="292F33"/>
                </a:solidFill>
                <a:latin typeface="Verdana" panose="020B0604030504040204" pitchFamily="34" charset="0"/>
                <a:ea typeface="Verdana" panose="020B0604030504040204" pitchFamily="34" charset="0"/>
              </a:rPr>
              <a:t>Contradictions re: the Holy of Holies (if it comes up)</a:t>
            </a:r>
          </a:p>
          <a:p>
            <a:pPr marR="0" algn="l" rtl="0"/>
            <a:endParaRPr lang="en-US" sz="1400" b="1" i="1" u="none" strike="noStrike" baseline="0" dirty="0">
              <a:solidFill>
                <a:srgbClr val="292F33"/>
              </a:solidFill>
              <a:latin typeface="Verdana" panose="020B0604030504040204" pitchFamily="34" charset="0"/>
              <a:ea typeface="Verdana" panose="020B0604030504040204" pitchFamily="34" charset="0"/>
            </a:endParaRPr>
          </a:p>
          <a:p>
            <a:pPr marR="0" algn="l" rtl="0"/>
            <a:r>
              <a:rPr lang="en-US" sz="1400" b="1" i="1" u="none" strike="noStrike" baseline="0" dirty="0">
                <a:solidFill>
                  <a:srgbClr val="292F33"/>
                </a:solidFill>
                <a:latin typeface="Verdana" panose="020B0604030504040204" pitchFamily="34" charset="0"/>
                <a:ea typeface="Verdana" panose="020B0604030504040204" pitchFamily="34" charset="0"/>
              </a:rPr>
              <a:t>Exodus 26:33-35 does not mention the Altar of Incense as being in the Holy Place – so some will argue that it must have been in the Most Holy Place.</a:t>
            </a:r>
          </a:p>
          <a:p>
            <a:pPr marR="0" algn="l" rtl="0"/>
            <a:endParaRPr lang="en-US" sz="1400" b="1" i="1" u="none" strike="noStrike" baseline="0" dirty="0">
              <a:solidFill>
                <a:srgbClr val="292F33"/>
              </a:solidFill>
              <a:latin typeface="Verdana" panose="020B0604030504040204" pitchFamily="34" charset="0"/>
              <a:ea typeface="Verdana" panose="020B0604030504040204" pitchFamily="34" charset="0"/>
            </a:endParaRPr>
          </a:p>
          <a:p>
            <a:pPr marR="0" algn="l" rtl="0"/>
            <a:r>
              <a:rPr lang="en-US" sz="1400" b="1" i="1" u="none" strike="noStrike" baseline="0" dirty="0">
                <a:solidFill>
                  <a:srgbClr val="292F33"/>
                </a:solidFill>
                <a:latin typeface="Verdana" panose="020B0604030504040204" pitchFamily="34" charset="0"/>
                <a:ea typeface="Verdana" panose="020B0604030504040204" pitchFamily="34" charset="0"/>
              </a:rPr>
              <a:t>But ... Absence of presence in the Holy Place does not equal presence in the Most Holy Place </a:t>
            </a:r>
          </a:p>
          <a:p>
            <a:pPr marR="0" algn="l" rtl="0"/>
            <a:endParaRPr lang="en-US" sz="1400" b="1" i="1" u="none" strike="noStrike" baseline="0" dirty="0">
              <a:solidFill>
                <a:srgbClr val="292F33"/>
              </a:solidFill>
              <a:latin typeface="Verdana" panose="020B0604030504040204" pitchFamily="34" charset="0"/>
              <a:ea typeface="Verdana" panose="020B0604030504040204" pitchFamily="34" charset="0"/>
            </a:endParaRPr>
          </a:p>
          <a:p>
            <a:pPr marR="0" algn="l" rtl="0"/>
            <a:r>
              <a:rPr lang="en-US" sz="1400" b="1" i="1" u="none" strike="noStrike" baseline="0" dirty="0">
                <a:solidFill>
                  <a:srgbClr val="292F33"/>
                </a:solidFill>
                <a:latin typeface="Verdana" panose="020B0604030504040204" pitchFamily="34" charset="0"/>
                <a:ea typeface="Verdana" panose="020B0604030504040204" pitchFamily="34" charset="0"/>
              </a:rPr>
              <a:t>AND ... Exodus 30:6 and 40:26 positively refer to the altar of incense and place it clearly with in the Holy place and before the veil entering the Most Holy place. </a:t>
            </a:r>
          </a:p>
          <a:p>
            <a:pPr marR="0" algn="l" rtl="0"/>
            <a:endParaRPr lang="en-US" sz="1400" b="1" i="1" u="none" strike="noStrike" baseline="0" dirty="0">
              <a:solidFill>
                <a:srgbClr val="292F33"/>
              </a:solidFill>
              <a:latin typeface="Verdana" panose="020B0604030504040204" pitchFamily="34" charset="0"/>
              <a:ea typeface="Verdana" panose="020B0604030504040204" pitchFamily="34" charset="0"/>
            </a:endParaRPr>
          </a:p>
          <a:p>
            <a:pPr marR="0" algn="l" rtl="0"/>
            <a:r>
              <a:rPr lang="en-US" sz="1400" b="1" i="1" u="none" strike="noStrike" baseline="0" dirty="0">
                <a:solidFill>
                  <a:srgbClr val="292F33"/>
                </a:solidFill>
                <a:latin typeface="Verdana" panose="020B0604030504040204" pitchFamily="34" charset="0"/>
                <a:ea typeface="Verdana" panose="020B0604030504040204" pitchFamily="34" charset="0"/>
              </a:rPr>
              <a:t>If it were not located here, then the priests could not offer the daily offerings of incense in the morning and the evening (Exodus 30:7-8, Luke 1:9, a perpetual incense) because the only day of the year that the priest could enter the Holy of Holies was on the Day of Atonement and then ONLY the High Priest could enter.</a:t>
            </a:r>
          </a:p>
          <a:p>
            <a:pPr marR="0" algn="l" rtl="0"/>
            <a:endParaRPr lang="en-US" sz="1400" b="1" i="1" u="none" strike="noStrike" baseline="0" dirty="0">
              <a:solidFill>
                <a:srgbClr val="292F33"/>
              </a:solidFill>
              <a:latin typeface="Verdana" panose="020B0604030504040204" pitchFamily="34" charset="0"/>
              <a:ea typeface="Verdana" panose="020B0604030504040204" pitchFamily="34" charset="0"/>
            </a:endParaRPr>
          </a:p>
          <a:p>
            <a:pPr marR="0" algn="l" rtl="0"/>
            <a:r>
              <a:rPr lang="en-US" sz="1400" b="1" i="1" u="none" strike="noStrike" baseline="0" dirty="0">
                <a:solidFill>
                  <a:srgbClr val="292F33"/>
                </a:solidFill>
                <a:latin typeface="Verdana" panose="020B0604030504040204" pitchFamily="34" charset="0"/>
                <a:ea typeface="Verdana" panose="020B0604030504040204" pitchFamily="34" charset="0"/>
              </a:rPr>
              <a:t>Note also, the location with the Holy Place that God gives for the altar of incense (Exodus 40:26) is in the Holy Place and directly in front of the veil to the Most Holy Place.  This is important for later, so save that part somewhere in your brain.</a:t>
            </a:r>
          </a:p>
          <a:p>
            <a:pPr marR="0" algn="l" rtl="0"/>
            <a:endParaRPr lang="en-US" sz="1400" b="1" i="1" u="none" strike="noStrike" baseline="0" dirty="0">
              <a:solidFill>
                <a:srgbClr val="292F33"/>
              </a:solidFill>
              <a:latin typeface="Verdana" panose="020B0604030504040204" pitchFamily="34" charset="0"/>
              <a:ea typeface="Verdana" panose="020B0604030504040204" pitchFamily="34" charset="0"/>
            </a:endParaRPr>
          </a:p>
          <a:p>
            <a:pPr marR="0" algn="l" rtl="0"/>
            <a:r>
              <a:rPr lang="en-US" sz="1400" b="1" i="1" u="none" strike="noStrike" baseline="0" dirty="0">
                <a:solidFill>
                  <a:srgbClr val="292F33"/>
                </a:solidFill>
                <a:latin typeface="Verdana" panose="020B0604030504040204" pitchFamily="34" charset="0"/>
                <a:ea typeface="Verdana" panose="020B0604030504040204" pitchFamily="34" charset="0"/>
              </a:rPr>
              <a:t>In Leviticus 16:12-13, Once per year, on the Day of Atonement, the High Priest would take coals from the altar and a handful of incense, and he would take those into the Holy Place and use the alter of incense to create a cloud of incense that covered the Mercy Seat over the Ark ... And this is important ... LEST HE SHOULD DIE.  The logistics dictate that the high priest would have to do that from the holy Place and not from within the Most Holy Place.  The connection is clear, God appeared to the Israelites on the way out of Egypt in a cloud, around Moses’ tent before there was a tabernacle, in a cloud and on Mt Sinai, in a cloud, because no man could look upon the image of God and live.</a:t>
            </a:r>
          </a:p>
          <a:p>
            <a:pPr marR="0" algn="l" rtl="0"/>
            <a:endParaRPr lang="en-US" sz="1400" b="1" i="1" u="none" strike="noStrike" baseline="0" dirty="0">
              <a:solidFill>
                <a:srgbClr val="292F33"/>
              </a:solidFill>
              <a:latin typeface="Verdana" panose="020B0604030504040204" pitchFamily="34" charset="0"/>
              <a:ea typeface="Verdana" panose="020B0604030504040204" pitchFamily="34" charset="0"/>
            </a:endParaRPr>
          </a:p>
          <a:p>
            <a:pPr marR="0" algn="l" rtl="0"/>
            <a:r>
              <a:rPr lang="en-US" sz="1400" b="1" i="1" u="none" strike="noStrike" baseline="0" dirty="0">
                <a:solidFill>
                  <a:srgbClr val="292F33"/>
                </a:solidFill>
                <a:latin typeface="Verdana" panose="020B0604030504040204" pitchFamily="34" charset="0"/>
                <a:ea typeface="Verdana" panose="020B0604030504040204" pitchFamily="34" charset="0"/>
              </a:rPr>
              <a:t>After the cloud had filled the Most Holy Place, the High Priest would enter and sprinkle blood on the Mercy Seat.</a:t>
            </a:r>
          </a:p>
          <a:p>
            <a:pPr marR="0" algn="l" rtl="0"/>
            <a:endParaRPr lang="en-US" sz="1400" b="1" i="1" u="none" strike="noStrike" baseline="0" dirty="0">
              <a:solidFill>
                <a:srgbClr val="292F33"/>
              </a:solidFill>
              <a:latin typeface="Verdana" panose="020B0604030504040204" pitchFamily="34" charset="0"/>
              <a:ea typeface="Verdana" panose="020B0604030504040204" pitchFamily="34" charset="0"/>
            </a:endParaRPr>
          </a:p>
          <a:p>
            <a:pPr marR="0" algn="l" rtl="0"/>
            <a:r>
              <a:rPr lang="en-US" sz="1400" b="1" i="1" u="none" strike="noStrike" baseline="0" dirty="0">
                <a:solidFill>
                  <a:srgbClr val="292F33"/>
                </a:solidFill>
                <a:latin typeface="Verdana" panose="020B0604030504040204" pitchFamily="34" charset="0"/>
                <a:ea typeface="Verdana" panose="020B0604030504040204" pitchFamily="34" charset="0"/>
              </a:rPr>
              <a:t>In Hebrews 9:3-4, there is a strong argument to be made that the writer is referring to the altar of the incense and its theological connection and NOT in the absolute sense of location within the physical space.  The entire 9</a:t>
            </a:r>
            <a:r>
              <a:rPr lang="en-US" sz="1400" b="1" i="1" u="none" strike="noStrike" baseline="30000" dirty="0">
                <a:solidFill>
                  <a:srgbClr val="292F33"/>
                </a:solidFill>
                <a:latin typeface="Verdana" panose="020B0604030504040204" pitchFamily="34" charset="0"/>
                <a:ea typeface="Verdana" panose="020B0604030504040204" pitchFamily="34" charset="0"/>
              </a:rPr>
              <a:t>th</a:t>
            </a:r>
            <a:r>
              <a:rPr lang="en-US" sz="1400" b="1" i="1" u="none" strike="noStrike" baseline="0" dirty="0">
                <a:solidFill>
                  <a:srgbClr val="292F33"/>
                </a:solidFill>
                <a:latin typeface="Verdana" panose="020B0604030504040204" pitchFamily="34" charset="0"/>
                <a:ea typeface="Verdana" panose="020B0604030504040204" pitchFamily="34" charset="0"/>
              </a:rPr>
              <a:t> chapter of Hebrews is a comparison of old and new, Jesus is our high priest and the physical and spiritual, the blood of bulls and goats versus blood of Jesus</a:t>
            </a:r>
            <a:endParaRPr lang="en-US" sz="1400" b="1" i="1" dirty="0">
              <a:solidFill>
                <a:srgbClr val="292F33"/>
              </a:solidFill>
              <a:latin typeface="Verdana" panose="020B0604030504040204" pitchFamily="34" charset="0"/>
              <a:ea typeface="Verdana" panose="020B0604030504040204" pitchFamily="34" charset="0"/>
            </a:endParaRPr>
          </a:p>
        </p:txBody>
      </p:sp>
      <p:sp>
        <p:nvSpPr>
          <p:cNvPr id="4" name="Slide Number Placeholder 3"/>
          <p:cNvSpPr>
            <a:spLocks noGrp="1"/>
          </p:cNvSpPr>
          <p:nvPr>
            <p:ph type="sldNum" sz="quarter" idx="5"/>
          </p:nvPr>
        </p:nvSpPr>
        <p:spPr/>
        <p:txBody>
          <a:bodyPr/>
          <a:lstStyle/>
          <a:p>
            <a:fld id="{C5EBC563-1D06-4253-B465-09F4F20724B5}" type="slidenum">
              <a:rPr lang="en-US" smtClean="0"/>
              <a:t>6</a:t>
            </a:fld>
            <a:endParaRPr lang="en-US"/>
          </a:p>
        </p:txBody>
      </p:sp>
    </p:spTree>
    <p:extLst>
      <p:ext uri="{BB962C8B-B14F-4D97-AF65-F5344CB8AC3E}">
        <p14:creationId xmlns:p14="http://schemas.microsoft.com/office/powerpoint/2010/main" val="88631858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latin typeface="Verdana" panose="020B0604030504040204" pitchFamily="34" charset="0"/>
                <a:ea typeface="Verdana" panose="020B0604030504040204" pitchFamily="34" charset="0"/>
              </a:rPr>
              <a:t>Where does God reside today?</a:t>
            </a:r>
          </a:p>
          <a:p>
            <a:endParaRPr lang="en-US" dirty="0">
              <a:latin typeface="Verdana" panose="020B0604030504040204" pitchFamily="34" charset="0"/>
              <a:ea typeface="Verdana" panose="020B0604030504040204" pitchFamily="34" charset="0"/>
            </a:endParaRPr>
          </a:p>
          <a:p>
            <a:r>
              <a:rPr lang="en-US" dirty="0">
                <a:latin typeface="Verdana" panose="020B0604030504040204" pitchFamily="34" charset="0"/>
                <a:ea typeface="Verdana" panose="020B0604030504040204" pitchFamily="34" charset="0"/>
              </a:rPr>
              <a:t>God Dwells in the church</a:t>
            </a:r>
          </a:p>
          <a:p>
            <a:endParaRPr lang="en-US" dirty="0">
              <a:latin typeface="Verdana" panose="020B0604030504040204" pitchFamily="34" charset="0"/>
              <a:ea typeface="Verdan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i="0" u="none" strike="noStrike" baseline="0" dirty="0">
                <a:solidFill>
                  <a:srgbClr val="218282"/>
                </a:solidFill>
                <a:latin typeface="Verdana" panose="020B0604030504040204" pitchFamily="34" charset="0"/>
              </a:rPr>
              <a:t>1Co 3:16</a:t>
            </a:r>
            <a:r>
              <a:rPr lang="en-US" sz="1400" b="0" i="0" u="none" strike="noStrike" baseline="0" dirty="0">
                <a:solidFill>
                  <a:srgbClr val="292F33"/>
                </a:solidFill>
                <a:latin typeface="Verdana" panose="020B0604030504040204" pitchFamily="34" charset="0"/>
              </a:rPr>
              <a:t>  Do you not know that you are the temple of God and </a:t>
            </a:r>
            <a:r>
              <a:rPr lang="en-US" sz="1400" b="0" i="1" u="none" strike="noStrike" baseline="0" dirty="0">
                <a:solidFill>
                  <a:srgbClr val="808080"/>
                </a:solidFill>
                <a:latin typeface="Verdana" panose="020B0604030504040204" pitchFamily="34" charset="0"/>
              </a:rPr>
              <a:t>that</a:t>
            </a:r>
            <a:r>
              <a:rPr lang="en-US" sz="1400" b="0" i="0" u="none" strike="noStrike" baseline="0" dirty="0">
                <a:solidFill>
                  <a:srgbClr val="292F33"/>
                </a:solidFill>
                <a:latin typeface="Verdana" panose="020B0604030504040204" pitchFamily="34" charset="0"/>
              </a:rPr>
              <a:t> the Spirit of God dwells in you? </a:t>
            </a:r>
          </a:p>
          <a:p>
            <a:endParaRPr lang="en-US" sz="1400" dirty="0">
              <a:latin typeface="Verdana" panose="020B0604030504040204" pitchFamily="34" charset="0"/>
              <a:ea typeface="Verdana" panose="020B0604030504040204" pitchFamily="34" charset="0"/>
            </a:endParaRPr>
          </a:p>
          <a:p>
            <a:pPr marR="0" algn="l" rtl="0"/>
            <a:r>
              <a:rPr lang="en-US" sz="1400" b="0" i="0" u="none" strike="noStrike" baseline="0" dirty="0">
                <a:solidFill>
                  <a:srgbClr val="292F33"/>
                </a:solidFill>
                <a:latin typeface="Verdana" panose="020B0604030504040204" pitchFamily="34" charset="0"/>
                <a:ea typeface="Verdana" panose="020B0604030504040204" pitchFamily="34" charset="0"/>
              </a:rPr>
              <a:t>Ephesians 2:21,22</a:t>
            </a:r>
          </a:p>
          <a:p>
            <a:pPr marR="0" algn="l" rtl="0"/>
            <a:endParaRPr lang="en-US" sz="1400" b="0" i="0" u="none" strike="noStrike" baseline="0" dirty="0">
              <a:solidFill>
                <a:srgbClr val="292F33"/>
              </a:solidFill>
              <a:latin typeface="Verdana" panose="020B0604030504040204" pitchFamily="34" charset="0"/>
              <a:ea typeface="Verdana" panose="020B0604030504040204" pitchFamily="34" charset="0"/>
            </a:endParaRPr>
          </a:p>
          <a:p>
            <a:pPr marR="0" algn="l" rtl="0"/>
            <a:r>
              <a:rPr lang="en-US" sz="1400" b="0" i="0" u="none" strike="noStrike" baseline="0" dirty="0">
                <a:solidFill>
                  <a:srgbClr val="218282"/>
                </a:solidFill>
                <a:latin typeface="Verdana" panose="020B0604030504040204" pitchFamily="34" charset="0"/>
              </a:rPr>
              <a:t>Eph 2:19</a:t>
            </a:r>
            <a:r>
              <a:rPr lang="en-US" sz="1400" b="0" i="0" u="none" strike="noStrike" baseline="0" dirty="0">
                <a:solidFill>
                  <a:srgbClr val="292F33"/>
                </a:solidFill>
                <a:latin typeface="Verdana" panose="020B0604030504040204" pitchFamily="34" charset="0"/>
              </a:rPr>
              <a:t>  Now, therefore, you are no longer strangers and foreigners, but fellow citizens with the saints and members of the household of God, </a:t>
            </a:r>
          </a:p>
          <a:p>
            <a:pPr marR="0" algn="l" rtl="0"/>
            <a:r>
              <a:rPr lang="en-US" sz="1400" b="1" i="0" u="none" strike="noStrike" baseline="0" dirty="0">
                <a:solidFill>
                  <a:srgbClr val="8D7221"/>
                </a:solidFill>
                <a:latin typeface="Verdana" panose="020B0604030504040204" pitchFamily="34" charset="0"/>
              </a:rPr>
              <a:t>Eph 2:20</a:t>
            </a:r>
            <a:r>
              <a:rPr lang="en-US" sz="1400" b="0" i="0" u="none" strike="noStrike" baseline="0" dirty="0">
                <a:solidFill>
                  <a:srgbClr val="292F33"/>
                </a:solidFill>
                <a:latin typeface="Verdana" panose="020B0604030504040204" pitchFamily="34" charset="0"/>
              </a:rPr>
              <a:t>  having been built on the foundation of the apostles and prophets, Jesus Christ Himself being the chief corner</a:t>
            </a:r>
            <a:r>
              <a:rPr lang="en-US" sz="1400" b="0" i="1" u="none" strike="noStrike" baseline="0" dirty="0">
                <a:solidFill>
                  <a:srgbClr val="808080"/>
                </a:solidFill>
                <a:latin typeface="Verdana" panose="020B0604030504040204" pitchFamily="34" charset="0"/>
              </a:rPr>
              <a:t>stone,</a:t>
            </a:r>
            <a:r>
              <a:rPr lang="en-US" sz="1400" b="0" i="0" u="none" strike="noStrike" baseline="0" dirty="0">
                <a:solidFill>
                  <a:srgbClr val="292F33"/>
                </a:solidFill>
                <a:latin typeface="Verdana" panose="020B0604030504040204" pitchFamily="34" charset="0"/>
              </a:rPr>
              <a:t> </a:t>
            </a:r>
          </a:p>
          <a:p>
            <a:pPr marR="0" algn="l" rtl="0"/>
            <a:r>
              <a:rPr lang="en-US" sz="1400" b="0" i="0" u="none" strike="noStrike" baseline="0" dirty="0">
                <a:solidFill>
                  <a:srgbClr val="218282"/>
                </a:solidFill>
                <a:latin typeface="Verdana" panose="020B0604030504040204" pitchFamily="34" charset="0"/>
              </a:rPr>
              <a:t>Eph 2:21</a:t>
            </a:r>
            <a:r>
              <a:rPr lang="en-US" sz="1400" b="0" i="0" u="none" strike="noStrike" baseline="0" dirty="0">
                <a:solidFill>
                  <a:srgbClr val="292F33"/>
                </a:solidFill>
                <a:latin typeface="Verdana" panose="020B0604030504040204" pitchFamily="34" charset="0"/>
              </a:rPr>
              <a:t>  in whom the whole building, being fitted together, grows into a holy temple in the Lord, </a:t>
            </a:r>
          </a:p>
          <a:p>
            <a:pPr marR="0" algn="l" rtl="0"/>
            <a:r>
              <a:rPr lang="en-US" sz="1400" b="0" i="0" u="none" strike="noStrike" baseline="0" dirty="0">
                <a:solidFill>
                  <a:srgbClr val="218282"/>
                </a:solidFill>
                <a:latin typeface="Verdana" panose="020B0604030504040204" pitchFamily="34" charset="0"/>
              </a:rPr>
              <a:t>Eph 2:22</a:t>
            </a:r>
            <a:r>
              <a:rPr lang="en-US" sz="1400" b="0" i="0" u="none" strike="noStrike" baseline="0" dirty="0">
                <a:solidFill>
                  <a:srgbClr val="292F33"/>
                </a:solidFill>
                <a:latin typeface="Verdana" panose="020B0604030504040204" pitchFamily="34" charset="0"/>
              </a:rPr>
              <a:t>  in whom you also are being built together for a dwelling place of God in the Spirit. </a:t>
            </a:r>
            <a:endParaRPr lang="en-US" sz="1400" b="0" i="0" u="none" strike="noStrike" baseline="0" dirty="0">
              <a:solidFill>
                <a:srgbClr val="292F33"/>
              </a:solidFill>
              <a:latin typeface="Verdana" panose="020B0604030504040204" pitchFamily="34" charset="0"/>
              <a:ea typeface="Verdana" panose="020B0604030504040204" pitchFamily="34" charset="0"/>
            </a:endParaRPr>
          </a:p>
          <a:p>
            <a:pPr marR="0" algn="l" rtl="0"/>
            <a:endParaRPr lang="en-US" sz="1400" b="0" i="0" u="none" strike="noStrike" baseline="0" dirty="0">
              <a:solidFill>
                <a:srgbClr val="292F33"/>
              </a:solidFill>
              <a:latin typeface="Verdana" panose="020B0604030504040204" pitchFamily="34" charset="0"/>
              <a:ea typeface="Verdana" panose="020B0604030504040204" pitchFamily="34" charset="0"/>
            </a:endParaRPr>
          </a:p>
          <a:p>
            <a:pPr marR="0" algn="l" rtl="0"/>
            <a:r>
              <a:rPr lang="en-US" sz="1400" b="0" i="0" u="none" strike="noStrike" baseline="0" dirty="0">
                <a:solidFill>
                  <a:srgbClr val="292F33"/>
                </a:solidFill>
                <a:latin typeface="Verdana" panose="020B0604030504040204" pitchFamily="34" charset="0"/>
                <a:ea typeface="Verdana" panose="020B0604030504040204" pitchFamily="34" charset="0"/>
              </a:rPr>
              <a:t>Gpd dwells in us all</a:t>
            </a:r>
          </a:p>
          <a:p>
            <a:pPr marR="0" algn="l" rtl="0"/>
            <a:endParaRPr lang="en-US" sz="1400" b="0" i="0" u="none" strike="noStrike" baseline="0" dirty="0">
              <a:solidFill>
                <a:srgbClr val="292F33"/>
              </a:solidFill>
              <a:latin typeface="Verdana" panose="020B0604030504040204" pitchFamily="34" charset="0"/>
              <a:ea typeface="Verdana" panose="020B0604030504040204" pitchFamily="34" charset="0"/>
            </a:endParaRPr>
          </a:p>
          <a:p>
            <a:pPr marR="0" algn="l" rtl="0"/>
            <a:r>
              <a:rPr lang="en-US" sz="1400" b="0" i="0" u="none" strike="noStrike" baseline="0" dirty="0">
                <a:solidFill>
                  <a:srgbClr val="292F33"/>
                </a:solidFill>
                <a:latin typeface="Verdana" panose="020B0604030504040204" pitchFamily="34" charset="0"/>
                <a:ea typeface="Verdana" panose="020B0604030504040204" pitchFamily="34" charset="0"/>
              </a:rPr>
              <a:t>Romans 8:9</a:t>
            </a:r>
          </a:p>
          <a:p>
            <a:pPr marR="0" algn="l" rtl="0"/>
            <a:r>
              <a:rPr lang="en-US" sz="1400" b="0" i="0" u="none" strike="noStrike" baseline="0" dirty="0">
                <a:solidFill>
                  <a:srgbClr val="218282"/>
                </a:solidFill>
                <a:latin typeface="Verdana" panose="020B0604030504040204" pitchFamily="34" charset="0"/>
              </a:rPr>
              <a:t>Rom 8:9</a:t>
            </a:r>
            <a:r>
              <a:rPr lang="en-US" sz="1400" b="0" i="0" u="none" strike="noStrike" baseline="0" dirty="0">
                <a:solidFill>
                  <a:srgbClr val="292F33"/>
                </a:solidFill>
                <a:latin typeface="Verdana" panose="020B0604030504040204" pitchFamily="34" charset="0"/>
              </a:rPr>
              <a:t>  But you are not in the flesh but in the Spirit, if indeed the Spirit of God dwells in you. Now if anyone does not have the Spirit of Christ, he is not His. </a:t>
            </a:r>
            <a:endParaRPr lang="en-US" sz="1400" b="0" i="0" u="none" strike="noStrike" baseline="0" dirty="0">
              <a:solidFill>
                <a:srgbClr val="292F33"/>
              </a:solidFill>
              <a:latin typeface="Verdana" panose="020B0604030504040204" pitchFamily="34" charset="0"/>
              <a:ea typeface="Verdana" panose="020B0604030504040204" pitchFamily="34" charset="0"/>
            </a:endParaRPr>
          </a:p>
          <a:p>
            <a:pPr marR="0" algn="l" rtl="0"/>
            <a:endParaRPr lang="en-US" sz="1400" b="0" i="0" u="none" strike="noStrike" baseline="0" dirty="0">
              <a:solidFill>
                <a:srgbClr val="292F33"/>
              </a:solidFill>
              <a:latin typeface="Verdana" panose="020B0604030504040204" pitchFamily="34" charset="0"/>
              <a:ea typeface="Verdana" panose="020B0604030504040204" pitchFamily="34" charset="0"/>
            </a:endParaRPr>
          </a:p>
          <a:p>
            <a:pPr marR="0" algn="l" rtl="0"/>
            <a:r>
              <a:rPr lang="en-US" sz="1400" b="0" i="0" u="none" strike="noStrike" baseline="0" dirty="0">
                <a:solidFill>
                  <a:srgbClr val="292F33"/>
                </a:solidFill>
                <a:latin typeface="Verdana" panose="020B0604030504040204" pitchFamily="34" charset="0"/>
                <a:ea typeface="Verdana" panose="020B0604030504040204" pitchFamily="34" charset="0"/>
              </a:rPr>
              <a:t>1 Corinthians 6:15-18,20</a:t>
            </a:r>
          </a:p>
          <a:p>
            <a:pPr marR="0" algn="l" rtl="0"/>
            <a:r>
              <a:rPr lang="en-US" sz="1400" b="1" i="0" u="none" strike="noStrike" baseline="0" dirty="0">
                <a:solidFill>
                  <a:srgbClr val="8D7221"/>
                </a:solidFill>
                <a:latin typeface="Verdana" panose="020B0604030504040204" pitchFamily="34" charset="0"/>
              </a:rPr>
              <a:t>1Co 6:15</a:t>
            </a:r>
            <a:r>
              <a:rPr lang="en-US" sz="1400" b="0" i="0" u="none" strike="noStrike" baseline="0" dirty="0">
                <a:solidFill>
                  <a:srgbClr val="292F33"/>
                </a:solidFill>
                <a:latin typeface="Verdana" panose="020B0604030504040204" pitchFamily="34" charset="0"/>
              </a:rPr>
              <a:t>  Do you not know that your bodies are members of Christ? Shall I then take the members of Christ and make </a:t>
            </a:r>
            <a:r>
              <a:rPr lang="en-US" sz="1400" b="0" i="1" u="none" strike="noStrike" baseline="0" dirty="0">
                <a:solidFill>
                  <a:srgbClr val="808080"/>
                </a:solidFill>
                <a:latin typeface="Verdana" panose="020B0604030504040204" pitchFamily="34" charset="0"/>
              </a:rPr>
              <a:t>them</a:t>
            </a:r>
            <a:r>
              <a:rPr lang="en-US" sz="1400" b="0" i="0" u="none" strike="noStrike" baseline="0" dirty="0">
                <a:solidFill>
                  <a:srgbClr val="292F33"/>
                </a:solidFill>
                <a:latin typeface="Verdana" panose="020B0604030504040204" pitchFamily="34" charset="0"/>
              </a:rPr>
              <a:t> members of a harlot? Certainly not! </a:t>
            </a:r>
          </a:p>
          <a:p>
            <a:pPr marR="0" algn="l" rtl="0"/>
            <a:r>
              <a:rPr lang="en-US" sz="1400" b="0" i="0" u="none" strike="noStrike" baseline="0" dirty="0">
                <a:solidFill>
                  <a:srgbClr val="218282"/>
                </a:solidFill>
                <a:latin typeface="Verdana" panose="020B0604030504040204" pitchFamily="34" charset="0"/>
              </a:rPr>
              <a:t>1Co 6:16</a:t>
            </a:r>
            <a:r>
              <a:rPr lang="en-US" sz="1400" b="0" i="0" u="none" strike="noStrike" baseline="0" dirty="0">
                <a:solidFill>
                  <a:srgbClr val="292F33"/>
                </a:solidFill>
                <a:latin typeface="Verdana" panose="020B0604030504040204" pitchFamily="34" charset="0"/>
              </a:rPr>
              <a:t>  Or do you not know that he who is joined to a harlot is one body </a:t>
            </a:r>
            <a:r>
              <a:rPr lang="en-US" sz="1400" b="0" i="1" u="none" strike="noStrike" baseline="0" dirty="0">
                <a:solidFill>
                  <a:srgbClr val="808080"/>
                </a:solidFill>
                <a:latin typeface="Verdana" panose="020B0604030504040204" pitchFamily="34" charset="0"/>
              </a:rPr>
              <a:t>with her?</a:t>
            </a:r>
            <a:r>
              <a:rPr lang="en-US" sz="1400" b="0" i="0" u="none" strike="noStrike" baseline="0" dirty="0">
                <a:solidFill>
                  <a:srgbClr val="292F33"/>
                </a:solidFill>
                <a:latin typeface="Verdana" panose="020B0604030504040204" pitchFamily="34" charset="0"/>
              </a:rPr>
              <a:t> For "THE TWO," He says, "SHALL BECOME ONE FLESH." </a:t>
            </a:r>
          </a:p>
          <a:p>
            <a:pPr marR="0" algn="l" rtl="0"/>
            <a:r>
              <a:rPr lang="en-US" sz="1400" b="0" i="0" u="none" strike="noStrike" baseline="0" dirty="0">
                <a:solidFill>
                  <a:srgbClr val="218282"/>
                </a:solidFill>
                <a:latin typeface="Verdana" panose="020B0604030504040204" pitchFamily="34" charset="0"/>
              </a:rPr>
              <a:t>1Co 6:17</a:t>
            </a:r>
            <a:r>
              <a:rPr lang="en-US" sz="1400" b="0" i="0" u="none" strike="noStrike" baseline="0" dirty="0">
                <a:solidFill>
                  <a:srgbClr val="292F33"/>
                </a:solidFill>
                <a:latin typeface="Verdana" panose="020B0604030504040204" pitchFamily="34" charset="0"/>
              </a:rPr>
              <a:t>  But he who is joined to the Lord is one spirit </a:t>
            </a:r>
            <a:r>
              <a:rPr lang="en-US" sz="1400" b="0" i="1" u="none" strike="noStrike" baseline="0" dirty="0">
                <a:solidFill>
                  <a:srgbClr val="808080"/>
                </a:solidFill>
                <a:latin typeface="Verdana" panose="020B0604030504040204" pitchFamily="34" charset="0"/>
              </a:rPr>
              <a:t>with Him.</a:t>
            </a:r>
            <a:r>
              <a:rPr lang="en-US" sz="1400" b="0" i="0" u="none" strike="noStrike" baseline="0" dirty="0">
                <a:solidFill>
                  <a:srgbClr val="292F33"/>
                </a:solidFill>
                <a:latin typeface="Verdana" panose="020B0604030504040204" pitchFamily="34" charset="0"/>
              </a:rPr>
              <a:t> </a:t>
            </a:r>
          </a:p>
          <a:p>
            <a:pPr marR="0" algn="l" rtl="0"/>
            <a:r>
              <a:rPr lang="en-US" sz="1400" b="0" i="0" u="none" strike="noStrike" baseline="0" dirty="0">
                <a:solidFill>
                  <a:srgbClr val="218282"/>
                </a:solidFill>
                <a:latin typeface="Verdana" panose="020B0604030504040204" pitchFamily="34" charset="0"/>
              </a:rPr>
              <a:t>1Co 6:18</a:t>
            </a:r>
            <a:r>
              <a:rPr lang="en-US" sz="1400" b="0" i="0" u="none" strike="noStrike" baseline="0" dirty="0">
                <a:solidFill>
                  <a:srgbClr val="292F33"/>
                </a:solidFill>
                <a:latin typeface="Verdana" panose="020B0604030504040204" pitchFamily="34" charset="0"/>
              </a:rPr>
              <a:t>  Flee sexual immorality. Every sin that a man does is outside the body, but he who commits sexual immorality sins against his own body. </a:t>
            </a:r>
          </a:p>
          <a:p>
            <a:pPr marR="0" algn="l" rtl="0"/>
            <a:r>
              <a:rPr lang="en-US" sz="1400" b="0" i="0" u="none" strike="noStrike" baseline="0" dirty="0">
                <a:solidFill>
                  <a:srgbClr val="218282"/>
                </a:solidFill>
                <a:latin typeface="Verdana" panose="020B0604030504040204" pitchFamily="34" charset="0"/>
              </a:rPr>
              <a:t>1Co 6:19</a:t>
            </a:r>
            <a:r>
              <a:rPr lang="en-US" sz="1400" b="0" i="0" u="none" strike="noStrike" baseline="0" dirty="0">
                <a:solidFill>
                  <a:srgbClr val="292F33"/>
                </a:solidFill>
                <a:latin typeface="Verdana" panose="020B0604030504040204" pitchFamily="34" charset="0"/>
              </a:rPr>
              <a:t>  Or do you not know that your body is the temple of the Holy Spirit </a:t>
            </a:r>
            <a:r>
              <a:rPr lang="en-US" sz="1400" b="0" i="1" u="none" strike="noStrike" baseline="0" dirty="0">
                <a:solidFill>
                  <a:srgbClr val="808080"/>
                </a:solidFill>
                <a:latin typeface="Verdana" panose="020B0604030504040204" pitchFamily="34" charset="0"/>
              </a:rPr>
              <a:t>who is</a:t>
            </a:r>
            <a:r>
              <a:rPr lang="en-US" sz="1400" b="0" i="0" u="none" strike="noStrike" baseline="0" dirty="0">
                <a:solidFill>
                  <a:srgbClr val="292F33"/>
                </a:solidFill>
                <a:latin typeface="Verdana" panose="020B0604030504040204" pitchFamily="34" charset="0"/>
              </a:rPr>
              <a:t> in you, whom you have from God, and you are not your own? </a:t>
            </a:r>
          </a:p>
          <a:p>
            <a:pPr marR="0" algn="l" rtl="0"/>
            <a:r>
              <a:rPr lang="en-US" sz="1400" b="0" i="0" u="none" strike="noStrike" baseline="0" dirty="0">
                <a:solidFill>
                  <a:srgbClr val="218282"/>
                </a:solidFill>
                <a:latin typeface="Verdana" panose="020B0604030504040204" pitchFamily="34" charset="0"/>
              </a:rPr>
              <a:t>1Co 6:20</a:t>
            </a:r>
            <a:r>
              <a:rPr lang="en-US" sz="1400" b="0" i="0" u="none" strike="noStrike" baseline="0" dirty="0">
                <a:solidFill>
                  <a:srgbClr val="292F33"/>
                </a:solidFill>
                <a:latin typeface="Verdana" panose="020B0604030504040204" pitchFamily="34" charset="0"/>
              </a:rPr>
              <a:t>  For you were bought at a price; therefore glorify God in your body and in your spirit, which are God's. </a:t>
            </a:r>
            <a:endParaRPr lang="en-US" sz="1400" b="0" i="0" u="none" strike="noStrike" baseline="0" dirty="0">
              <a:solidFill>
                <a:srgbClr val="292F33"/>
              </a:solidFill>
              <a:latin typeface="Verdana" panose="020B0604030504040204" pitchFamily="34" charset="0"/>
              <a:ea typeface="Verdana" panose="020B0604030504040204" pitchFamily="34" charset="0"/>
            </a:endParaRPr>
          </a:p>
          <a:p>
            <a:pPr marR="0" algn="l" rtl="0"/>
            <a:endParaRPr lang="en-US" sz="1400" b="0" i="0" u="none" strike="noStrike" baseline="0" dirty="0">
              <a:solidFill>
                <a:srgbClr val="292F33"/>
              </a:solidFill>
              <a:latin typeface="Verdana" panose="020B0604030504040204" pitchFamily="34" charset="0"/>
              <a:ea typeface="Verdana" panose="020B0604030504040204" pitchFamily="34" charset="0"/>
            </a:endParaRPr>
          </a:p>
          <a:p>
            <a:pPr marR="0" algn="l" rtl="0"/>
            <a:r>
              <a:rPr lang="en-US" sz="1400" b="0" i="0" u="none" strike="noStrike" baseline="0" dirty="0">
                <a:solidFill>
                  <a:srgbClr val="292F33"/>
                </a:solidFill>
                <a:latin typeface="Verdana" panose="020B0604030504040204" pitchFamily="34" charset="0"/>
                <a:ea typeface="Verdana" panose="020B0604030504040204" pitchFamily="34" charset="0"/>
              </a:rPr>
              <a:t>God expected a clean and pure tabernacle, then and now</a:t>
            </a:r>
          </a:p>
          <a:p>
            <a:pPr marR="0" algn="l" rtl="0"/>
            <a:endParaRPr lang="en-US" sz="1400" b="0" i="0" u="none" strike="noStrike" baseline="0" dirty="0">
              <a:solidFill>
                <a:srgbClr val="292F33"/>
              </a:solidFill>
              <a:latin typeface="Verdana" panose="020B0604030504040204" pitchFamily="34" charset="0"/>
              <a:ea typeface="Verdana" panose="020B0604030504040204" pitchFamily="34" charset="0"/>
            </a:endParaRPr>
          </a:p>
          <a:p>
            <a:pPr marR="0" algn="l" rtl="0"/>
            <a:r>
              <a:rPr lang="en-US" sz="1400" b="0" i="0" u="none" strike="noStrike" baseline="0" dirty="0">
                <a:solidFill>
                  <a:srgbClr val="292F33"/>
                </a:solidFill>
                <a:latin typeface="Verdana" panose="020B0604030504040204" pitchFamily="34" charset="0"/>
                <a:ea typeface="Verdana" panose="020B0604030504040204" pitchFamily="34" charset="0"/>
              </a:rPr>
              <a:t>Romans 12:1,2</a:t>
            </a:r>
          </a:p>
          <a:p>
            <a:pPr marR="0" algn="l" rtl="0"/>
            <a:r>
              <a:rPr lang="en-US" sz="1400" b="1" i="0" u="none" strike="noStrike" baseline="0" dirty="0">
                <a:solidFill>
                  <a:srgbClr val="8D7221"/>
                </a:solidFill>
                <a:latin typeface="Verdana" panose="020B0604030504040204" pitchFamily="34" charset="0"/>
              </a:rPr>
              <a:t>Rom 12:1</a:t>
            </a:r>
            <a:r>
              <a:rPr lang="en-US" sz="1400" b="0" i="0" u="none" strike="noStrike" baseline="0" dirty="0">
                <a:solidFill>
                  <a:srgbClr val="292F33"/>
                </a:solidFill>
                <a:latin typeface="Verdana" panose="020B0604030504040204" pitchFamily="34" charset="0"/>
              </a:rPr>
              <a:t>  I beseech you therefore, brethren, by the mercies of God, that you present your bodies a living sacrifice, holy, acceptable to God, </a:t>
            </a:r>
            <a:r>
              <a:rPr lang="en-US" sz="1400" b="0" i="1" u="none" strike="noStrike" baseline="0" dirty="0">
                <a:solidFill>
                  <a:srgbClr val="808080"/>
                </a:solidFill>
                <a:latin typeface="Verdana" panose="020B0604030504040204" pitchFamily="34" charset="0"/>
              </a:rPr>
              <a:t>which is</a:t>
            </a:r>
            <a:r>
              <a:rPr lang="en-US" sz="1400" b="0" i="0" u="none" strike="noStrike" baseline="0" dirty="0">
                <a:solidFill>
                  <a:srgbClr val="292F33"/>
                </a:solidFill>
                <a:latin typeface="Verdana" panose="020B0604030504040204" pitchFamily="34" charset="0"/>
              </a:rPr>
              <a:t> your reasonable service. </a:t>
            </a:r>
          </a:p>
          <a:p>
            <a:pPr marR="0" algn="l" rtl="0"/>
            <a:r>
              <a:rPr lang="en-US" sz="1400" b="0" i="0" u="none" strike="noStrike" baseline="0" dirty="0">
                <a:solidFill>
                  <a:srgbClr val="218282"/>
                </a:solidFill>
                <a:latin typeface="Verdana" panose="020B0604030504040204" pitchFamily="34" charset="0"/>
              </a:rPr>
              <a:t>Rom 12:2</a:t>
            </a:r>
            <a:r>
              <a:rPr lang="en-US" sz="1400" b="0" i="0" u="none" strike="noStrike" baseline="0" dirty="0">
                <a:solidFill>
                  <a:srgbClr val="292F33"/>
                </a:solidFill>
                <a:latin typeface="Verdana" panose="020B0604030504040204" pitchFamily="34" charset="0"/>
              </a:rPr>
              <a:t>  And do not be conformed to this world, but be transformed by the renewing of your mind, that you may prove what </a:t>
            </a:r>
            <a:r>
              <a:rPr lang="en-US" sz="1400" b="0" i="1" u="none" strike="noStrike" baseline="0" dirty="0">
                <a:solidFill>
                  <a:srgbClr val="808080"/>
                </a:solidFill>
                <a:latin typeface="Verdana" panose="020B0604030504040204" pitchFamily="34" charset="0"/>
              </a:rPr>
              <a:t>is</a:t>
            </a:r>
            <a:r>
              <a:rPr lang="en-US" sz="1400" b="0" i="0" u="none" strike="noStrike" baseline="0" dirty="0">
                <a:solidFill>
                  <a:srgbClr val="292F33"/>
                </a:solidFill>
                <a:latin typeface="Verdana" panose="020B0604030504040204" pitchFamily="34" charset="0"/>
              </a:rPr>
              <a:t> that good and acceptable and perfect will of God. </a:t>
            </a:r>
            <a:endParaRPr lang="en-US" sz="1400" b="0" i="0" u="none" strike="noStrike" baseline="0" dirty="0">
              <a:solidFill>
                <a:srgbClr val="292F33"/>
              </a:solidFill>
              <a:latin typeface="Verdana" panose="020B0604030504040204" pitchFamily="34" charset="0"/>
              <a:ea typeface="Verdana" panose="020B0604030504040204" pitchFamily="34" charset="0"/>
            </a:endParaRPr>
          </a:p>
          <a:p>
            <a:pPr marR="0" algn="l" rtl="0"/>
            <a:endParaRPr lang="en-US" sz="1400" b="0" i="0" u="none" strike="noStrike" baseline="0" dirty="0">
              <a:solidFill>
                <a:srgbClr val="292F33"/>
              </a:solidFill>
              <a:latin typeface="Verdana" panose="020B0604030504040204" pitchFamily="34" charset="0"/>
              <a:ea typeface="Verdana" panose="020B0604030504040204" pitchFamily="34" charset="0"/>
            </a:endParaRPr>
          </a:p>
          <a:p>
            <a:pPr marR="0" algn="l" rtl="0"/>
            <a:endParaRPr lang="en-US" sz="1400" b="0" i="0" u="none" strike="noStrike" baseline="0" dirty="0">
              <a:solidFill>
                <a:srgbClr val="292F33"/>
              </a:solidFill>
              <a:latin typeface="Verdana" panose="020B0604030504040204" pitchFamily="34" charset="0"/>
              <a:ea typeface="Verdana" panose="020B0604030504040204" pitchFamily="34" charset="0"/>
            </a:endParaRPr>
          </a:p>
          <a:p>
            <a:pPr marR="0" algn="l" rtl="0"/>
            <a:r>
              <a:rPr lang="en-US" sz="1400" b="0" i="0" u="none" strike="noStrike" baseline="0" dirty="0">
                <a:solidFill>
                  <a:srgbClr val="292F33"/>
                </a:solidFill>
                <a:latin typeface="Verdana" panose="020B0604030504040204" pitchFamily="34" charset="0"/>
                <a:ea typeface="Verdana" panose="020B0604030504040204" pitchFamily="34" charset="0"/>
              </a:rPr>
              <a:t>When God put together the laws of the Covenant with the Israelites, He placed into effect things that would take them to the goal of being a kingdom of priests and a Holy Nation.  In Chapter 29 Aaron and his sons were consecrated to lead Israel in worship to God.  </a:t>
            </a:r>
          </a:p>
          <a:p>
            <a:pPr marR="0" algn="l" rtl="0"/>
            <a:endParaRPr lang="en-US" sz="1400" b="0" i="0" u="none" strike="noStrike" baseline="0" dirty="0">
              <a:solidFill>
                <a:srgbClr val="292F33"/>
              </a:solidFill>
              <a:latin typeface="Verdana" panose="020B0604030504040204" pitchFamily="34" charset="0"/>
              <a:ea typeface="Verdana" panose="020B0604030504040204" pitchFamily="34" charset="0"/>
            </a:endParaRPr>
          </a:p>
          <a:p>
            <a:pPr marR="0" algn="l" rtl="0"/>
            <a:r>
              <a:rPr lang="en-US" sz="1400" b="0" i="0" u="none" strike="noStrike" baseline="0" dirty="0">
                <a:solidFill>
                  <a:srgbClr val="292F33"/>
                </a:solidFill>
                <a:latin typeface="Verdana" panose="020B0604030504040204" pitchFamily="34" charset="0"/>
                <a:ea typeface="Verdana" panose="020B0604030504040204" pitchFamily="34" charset="0"/>
              </a:rPr>
              <a:t>In chapter 29:38-46, we see what God expected of his </a:t>
            </a:r>
            <a:r>
              <a:rPr lang="en-US" sz="1400" b="0" i="0" u="none" strike="noStrike" baseline="0">
                <a:solidFill>
                  <a:srgbClr val="292F33"/>
                </a:solidFill>
                <a:latin typeface="Verdana" panose="020B0604030504040204" pitchFamily="34" charset="0"/>
                <a:ea typeface="Verdana" panose="020B0604030504040204" pitchFamily="34" charset="0"/>
              </a:rPr>
              <a:t>priests and </a:t>
            </a:r>
            <a:r>
              <a:rPr lang="en-US" sz="1400" b="0" i="0" u="none" strike="noStrike" baseline="0" dirty="0">
                <a:solidFill>
                  <a:srgbClr val="292F33"/>
                </a:solidFill>
                <a:latin typeface="Verdana" panose="020B0604030504040204" pitchFamily="34" charset="0"/>
                <a:ea typeface="Verdana" panose="020B0604030504040204" pitchFamily="34" charset="0"/>
              </a:rPr>
              <a:t>of the people.</a:t>
            </a:r>
          </a:p>
          <a:p>
            <a:pPr marR="0" algn="l" rtl="0"/>
            <a:endParaRPr lang="en-US" sz="1400" b="0" i="0" u="none" strike="noStrike" baseline="0" dirty="0">
              <a:solidFill>
                <a:srgbClr val="292F33"/>
              </a:solidFill>
              <a:latin typeface="Verdana" panose="020B0604030504040204" pitchFamily="34" charset="0"/>
              <a:ea typeface="Verdana" panose="020B0604030504040204" pitchFamily="34" charset="0"/>
            </a:endParaRPr>
          </a:p>
          <a:p>
            <a:pPr marR="0" algn="l" rtl="0"/>
            <a:endParaRPr lang="en-US" sz="1400" b="0" i="0" u="none" strike="noStrike" baseline="0" dirty="0">
              <a:solidFill>
                <a:srgbClr val="292F33"/>
              </a:solidFill>
              <a:latin typeface="Verdana" panose="020B0604030504040204" pitchFamily="34" charset="0"/>
              <a:ea typeface="Verdana" panose="020B0604030504040204" pitchFamily="34" charset="0"/>
            </a:endParaRPr>
          </a:p>
          <a:p>
            <a:pPr marR="0" algn="l" rtl="0"/>
            <a:r>
              <a:rPr lang="en-US" sz="1400" b="0" i="0" u="none" strike="noStrike" baseline="0" dirty="0">
                <a:solidFill>
                  <a:srgbClr val="218282"/>
                </a:solidFill>
                <a:latin typeface="Verdana" panose="020B0604030504040204" pitchFamily="34" charset="0"/>
              </a:rPr>
              <a:t>Exo 29:38</a:t>
            </a:r>
            <a:r>
              <a:rPr lang="en-US" sz="1400" b="0" i="0" u="none" strike="noStrike" baseline="0" dirty="0">
                <a:solidFill>
                  <a:srgbClr val="292F33"/>
                </a:solidFill>
                <a:latin typeface="Verdana" panose="020B0604030504040204" pitchFamily="34" charset="0"/>
              </a:rPr>
              <a:t>  "Now this </a:t>
            </a:r>
            <a:r>
              <a:rPr lang="en-US" sz="1400" b="0" i="1" u="none" strike="noStrike" baseline="0" dirty="0">
                <a:solidFill>
                  <a:srgbClr val="808080"/>
                </a:solidFill>
                <a:latin typeface="Verdana" panose="020B0604030504040204" pitchFamily="34" charset="0"/>
              </a:rPr>
              <a:t>is</a:t>
            </a:r>
            <a:r>
              <a:rPr lang="en-US" sz="1400" b="0" i="0" u="none" strike="noStrike" baseline="0" dirty="0">
                <a:solidFill>
                  <a:srgbClr val="292F33"/>
                </a:solidFill>
                <a:latin typeface="Verdana" panose="020B0604030504040204" pitchFamily="34" charset="0"/>
              </a:rPr>
              <a:t> what you shall offer on the altar: two lambs of the first year, day by day continually. </a:t>
            </a:r>
          </a:p>
          <a:p>
            <a:pPr marR="0" algn="l" rtl="0"/>
            <a:r>
              <a:rPr lang="en-US" sz="1400" b="0" i="0" u="none" strike="noStrike" baseline="0" dirty="0">
                <a:solidFill>
                  <a:srgbClr val="218282"/>
                </a:solidFill>
                <a:latin typeface="Verdana" panose="020B0604030504040204" pitchFamily="34" charset="0"/>
              </a:rPr>
              <a:t>Exo 29:39</a:t>
            </a:r>
            <a:r>
              <a:rPr lang="en-US" sz="1400" b="0" i="0" u="none" strike="noStrike" baseline="0" dirty="0">
                <a:solidFill>
                  <a:srgbClr val="292F33"/>
                </a:solidFill>
                <a:latin typeface="Verdana" panose="020B0604030504040204" pitchFamily="34" charset="0"/>
              </a:rPr>
              <a:t>  One lamb you shall offer in the morning, and the other lamb you shall offer at twilight. </a:t>
            </a:r>
          </a:p>
          <a:p>
            <a:pPr marR="0" algn="l" rtl="0"/>
            <a:r>
              <a:rPr lang="en-US" sz="1400" b="0" i="0" u="none" strike="noStrike" baseline="0" dirty="0">
                <a:solidFill>
                  <a:srgbClr val="218282"/>
                </a:solidFill>
                <a:latin typeface="Verdana" panose="020B0604030504040204" pitchFamily="34" charset="0"/>
              </a:rPr>
              <a:t>Exo 29:40</a:t>
            </a:r>
            <a:r>
              <a:rPr lang="en-US" sz="1400" b="0" i="0" u="none" strike="noStrike" baseline="0" dirty="0">
                <a:solidFill>
                  <a:srgbClr val="292F33"/>
                </a:solidFill>
                <a:latin typeface="Verdana" panose="020B0604030504040204" pitchFamily="34" charset="0"/>
              </a:rPr>
              <a:t>  With the one lamb shall be one-tenth </a:t>
            </a:r>
            <a:r>
              <a:rPr lang="en-US" sz="1400" b="0" i="1" u="none" strike="noStrike" baseline="0" dirty="0">
                <a:solidFill>
                  <a:srgbClr val="808080"/>
                </a:solidFill>
                <a:latin typeface="Verdana" panose="020B0604030504040204" pitchFamily="34" charset="0"/>
              </a:rPr>
              <a:t>of an ephah</a:t>
            </a:r>
            <a:r>
              <a:rPr lang="en-US" sz="1400" b="0" i="0" u="none" strike="noStrike" baseline="0" dirty="0">
                <a:solidFill>
                  <a:srgbClr val="292F33"/>
                </a:solidFill>
                <a:latin typeface="Verdana" panose="020B0604030504040204" pitchFamily="34" charset="0"/>
              </a:rPr>
              <a:t> of flour mixed with one-fourth of a </a:t>
            </a:r>
            <a:r>
              <a:rPr lang="en-US" sz="1400" b="0" i="0" u="none" strike="noStrike" baseline="0" dirty="0" err="1">
                <a:solidFill>
                  <a:srgbClr val="292F33"/>
                </a:solidFill>
                <a:latin typeface="Verdana" panose="020B0604030504040204" pitchFamily="34" charset="0"/>
              </a:rPr>
              <a:t>hin</a:t>
            </a:r>
            <a:r>
              <a:rPr lang="en-US" sz="1400" b="0" i="0" u="none" strike="noStrike" baseline="0" dirty="0">
                <a:solidFill>
                  <a:srgbClr val="292F33"/>
                </a:solidFill>
                <a:latin typeface="Verdana" panose="020B0604030504040204" pitchFamily="34" charset="0"/>
              </a:rPr>
              <a:t> of pressed oil, and one-fourth of a </a:t>
            </a:r>
            <a:r>
              <a:rPr lang="en-US" sz="1400" b="0" i="0" u="none" strike="noStrike" baseline="0" dirty="0" err="1">
                <a:solidFill>
                  <a:srgbClr val="292F33"/>
                </a:solidFill>
                <a:latin typeface="Verdana" panose="020B0604030504040204" pitchFamily="34" charset="0"/>
              </a:rPr>
              <a:t>hin</a:t>
            </a:r>
            <a:r>
              <a:rPr lang="en-US" sz="1400" b="0" i="0" u="none" strike="noStrike" baseline="0" dirty="0">
                <a:solidFill>
                  <a:srgbClr val="292F33"/>
                </a:solidFill>
                <a:latin typeface="Verdana" panose="020B0604030504040204" pitchFamily="34" charset="0"/>
              </a:rPr>
              <a:t> of wine </a:t>
            </a:r>
            <a:r>
              <a:rPr lang="en-US" sz="1400" b="0" i="1" u="none" strike="noStrike" baseline="0" dirty="0">
                <a:solidFill>
                  <a:srgbClr val="808080"/>
                </a:solidFill>
                <a:latin typeface="Verdana" panose="020B0604030504040204" pitchFamily="34" charset="0"/>
              </a:rPr>
              <a:t>as</a:t>
            </a:r>
            <a:r>
              <a:rPr lang="en-US" sz="1400" b="0" i="0" u="none" strike="noStrike" baseline="0" dirty="0">
                <a:solidFill>
                  <a:srgbClr val="292F33"/>
                </a:solidFill>
                <a:latin typeface="Verdana" panose="020B0604030504040204" pitchFamily="34" charset="0"/>
              </a:rPr>
              <a:t> a drink offering. </a:t>
            </a:r>
          </a:p>
          <a:p>
            <a:pPr marR="0" algn="l" rtl="0"/>
            <a:r>
              <a:rPr lang="en-US" sz="1400" b="0" i="0" u="none" strike="noStrike" baseline="0" dirty="0">
                <a:solidFill>
                  <a:srgbClr val="218282"/>
                </a:solidFill>
                <a:latin typeface="Verdana" panose="020B0604030504040204" pitchFamily="34" charset="0"/>
              </a:rPr>
              <a:t>Exo 29:41</a:t>
            </a:r>
            <a:r>
              <a:rPr lang="en-US" sz="1400" b="0" i="0" u="none" strike="noStrike" baseline="0" dirty="0">
                <a:solidFill>
                  <a:srgbClr val="292F33"/>
                </a:solidFill>
                <a:latin typeface="Verdana" panose="020B0604030504040204" pitchFamily="34" charset="0"/>
              </a:rPr>
              <a:t>  And the other lamb you shall offer at twilight; and you shall offer with it the grain offering and the drink offering, as in the morning, for a sweet aroma, an offering made by fire to the LORD. </a:t>
            </a:r>
          </a:p>
          <a:p>
            <a:pPr marR="0" algn="l" rtl="0"/>
            <a:r>
              <a:rPr lang="en-US" sz="1400" b="0" i="0" u="none" strike="noStrike" baseline="0" dirty="0">
                <a:solidFill>
                  <a:srgbClr val="218282"/>
                </a:solidFill>
                <a:latin typeface="Verdana" panose="020B0604030504040204" pitchFamily="34" charset="0"/>
              </a:rPr>
              <a:t>Exo 29:42</a:t>
            </a:r>
            <a:r>
              <a:rPr lang="en-US" sz="1400" b="0" i="0" u="none" strike="noStrike" baseline="0" dirty="0">
                <a:solidFill>
                  <a:srgbClr val="292F33"/>
                </a:solidFill>
                <a:latin typeface="Verdana" panose="020B0604030504040204" pitchFamily="34" charset="0"/>
              </a:rPr>
              <a:t>  This shall be a continual burnt offering throughout your generations </a:t>
            </a:r>
            <a:r>
              <a:rPr lang="en-US" sz="1400" b="0" i="1" u="none" strike="noStrike" baseline="0" dirty="0">
                <a:solidFill>
                  <a:srgbClr val="808080"/>
                </a:solidFill>
                <a:latin typeface="Verdana" panose="020B0604030504040204" pitchFamily="34" charset="0"/>
              </a:rPr>
              <a:t>at</a:t>
            </a:r>
            <a:r>
              <a:rPr lang="en-US" sz="1400" b="0" i="0" u="none" strike="noStrike" baseline="0" dirty="0">
                <a:solidFill>
                  <a:srgbClr val="292F33"/>
                </a:solidFill>
                <a:latin typeface="Verdana" panose="020B0604030504040204" pitchFamily="34" charset="0"/>
              </a:rPr>
              <a:t> the door of the tabernacle of meeting before the LORD, where I will meet you to speak with you. </a:t>
            </a:r>
          </a:p>
          <a:p>
            <a:pPr marR="0" algn="l" rtl="0"/>
            <a:r>
              <a:rPr lang="en-US" sz="1400" b="0" i="0" u="none" strike="noStrike" baseline="0" dirty="0">
                <a:solidFill>
                  <a:srgbClr val="218282"/>
                </a:solidFill>
                <a:latin typeface="Verdana" panose="020B0604030504040204" pitchFamily="34" charset="0"/>
              </a:rPr>
              <a:t>Exo 29:43</a:t>
            </a:r>
            <a:r>
              <a:rPr lang="en-US" sz="1400" b="0" i="0" u="none" strike="noStrike" baseline="0" dirty="0">
                <a:solidFill>
                  <a:srgbClr val="292F33"/>
                </a:solidFill>
                <a:latin typeface="Verdana" panose="020B0604030504040204" pitchFamily="34" charset="0"/>
              </a:rPr>
              <a:t>  And there I will meet with the children of Israel, and </a:t>
            </a:r>
            <a:r>
              <a:rPr lang="en-US" sz="1400" b="0" i="1" u="none" strike="noStrike" baseline="0" dirty="0">
                <a:solidFill>
                  <a:srgbClr val="808080"/>
                </a:solidFill>
                <a:latin typeface="Verdana" panose="020B0604030504040204" pitchFamily="34" charset="0"/>
              </a:rPr>
              <a:t>the tabernacle</a:t>
            </a:r>
            <a:r>
              <a:rPr lang="en-US" sz="1400" b="0" i="0" u="none" strike="noStrike" baseline="0" dirty="0">
                <a:solidFill>
                  <a:srgbClr val="292F33"/>
                </a:solidFill>
                <a:latin typeface="Verdana" panose="020B0604030504040204" pitchFamily="34" charset="0"/>
              </a:rPr>
              <a:t> shall be sanctified by My glory. </a:t>
            </a:r>
          </a:p>
          <a:p>
            <a:pPr marR="0" algn="l" rtl="0"/>
            <a:r>
              <a:rPr lang="en-US" sz="1400" b="0" i="0" u="none" strike="noStrike" baseline="0" dirty="0">
                <a:solidFill>
                  <a:srgbClr val="218282"/>
                </a:solidFill>
                <a:latin typeface="Verdana" panose="020B0604030504040204" pitchFamily="34" charset="0"/>
              </a:rPr>
              <a:t>Exo 29:44</a:t>
            </a:r>
            <a:r>
              <a:rPr lang="en-US" sz="1400" b="0" i="0" u="none" strike="noStrike" baseline="0" dirty="0">
                <a:solidFill>
                  <a:srgbClr val="292F33"/>
                </a:solidFill>
                <a:latin typeface="Verdana" panose="020B0604030504040204" pitchFamily="34" charset="0"/>
              </a:rPr>
              <a:t>  So I will consecrate the tabernacle of meeting and the altar. I will also consecrate both Aaron and his sons to minister to Me as priests. </a:t>
            </a:r>
          </a:p>
          <a:p>
            <a:pPr marR="0" algn="l" rtl="0"/>
            <a:r>
              <a:rPr lang="en-US" sz="1400" b="0" i="0" u="none" strike="noStrike" baseline="0" dirty="0">
                <a:solidFill>
                  <a:srgbClr val="218282"/>
                </a:solidFill>
                <a:latin typeface="Verdana" panose="020B0604030504040204" pitchFamily="34" charset="0"/>
              </a:rPr>
              <a:t>Exo 29:45</a:t>
            </a:r>
            <a:r>
              <a:rPr lang="en-US" sz="1400" b="0" i="0" u="none" strike="noStrike" baseline="0" dirty="0">
                <a:solidFill>
                  <a:srgbClr val="292F33"/>
                </a:solidFill>
                <a:latin typeface="Verdana" panose="020B0604030504040204" pitchFamily="34" charset="0"/>
              </a:rPr>
              <a:t>  I will dwell among the children of Israel and will be their God. </a:t>
            </a:r>
          </a:p>
          <a:p>
            <a:pPr marR="0" algn="l" rtl="0"/>
            <a:r>
              <a:rPr lang="en-US" sz="1400" b="0" i="0" u="none" strike="noStrike" baseline="0" dirty="0">
                <a:solidFill>
                  <a:srgbClr val="218282"/>
                </a:solidFill>
                <a:latin typeface="Verdana" panose="020B0604030504040204" pitchFamily="34" charset="0"/>
              </a:rPr>
              <a:t>Exo 29:46</a:t>
            </a:r>
            <a:r>
              <a:rPr lang="en-US" sz="1400" b="0" i="0" u="none" strike="noStrike" baseline="0" dirty="0">
                <a:solidFill>
                  <a:srgbClr val="292F33"/>
                </a:solidFill>
                <a:latin typeface="Verdana" panose="020B0604030504040204" pitchFamily="34" charset="0"/>
              </a:rPr>
              <a:t>  And they shall know that I </a:t>
            </a:r>
            <a:r>
              <a:rPr lang="en-US" sz="1400" b="0" i="1" u="none" strike="noStrike" baseline="0" dirty="0">
                <a:solidFill>
                  <a:srgbClr val="808080"/>
                </a:solidFill>
                <a:latin typeface="Verdana" panose="020B0604030504040204" pitchFamily="34" charset="0"/>
              </a:rPr>
              <a:t>am</a:t>
            </a:r>
            <a:r>
              <a:rPr lang="en-US" sz="1400" b="0" i="0" u="none" strike="noStrike" baseline="0" dirty="0">
                <a:solidFill>
                  <a:srgbClr val="292F33"/>
                </a:solidFill>
                <a:latin typeface="Verdana" panose="020B0604030504040204" pitchFamily="34" charset="0"/>
              </a:rPr>
              <a:t> the LORD their God, who brought them up out of the land of Egypt, that I may dwell among them. I </a:t>
            </a:r>
            <a:r>
              <a:rPr lang="en-US" sz="1400" b="0" i="1" u="none" strike="noStrike" baseline="0" dirty="0">
                <a:solidFill>
                  <a:srgbClr val="808080"/>
                </a:solidFill>
                <a:latin typeface="Verdana" panose="020B0604030504040204" pitchFamily="34" charset="0"/>
              </a:rPr>
              <a:t>am</a:t>
            </a:r>
            <a:r>
              <a:rPr lang="en-US" sz="1400" b="0" i="0" u="none" strike="noStrike" baseline="0" dirty="0">
                <a:solidFill>
                  <a:srgbClr val="292F33"/>
                </a:solidFill>
                <a:latin typeface="Verdana" panose="020B0604030504040204" pitchFamily="34" charset="0"/>
              </a:rPr>
              <a:t> the LORD their God. </a:t>
            </a:r>
          </a:p>
          <a:p>
            <a:pPr marR="0" algn="l" rtl="0"/>
            <a:endParaRPr lang="en-US" sz="1400" b="0" i="0" u="none" strike="noStrike" baseline="0" dirty="0">
              <a:solidFill>
                <a:srgbClr val="292F33"/>
              </a:solidFill>
              <a:latin typeface="Verdana" panose="020B0604030504040204" pitchFamily="34" charset="0"/>
              <a:ea typeface="Verdana" panose="020B0604030504040204" pitchFamily="34" charset="0"/>
            </a:endParaRPr>
          </a:p>
          <a:p>
            <a:pPr marR="0" algn="l" rtl="0"/>
            <a:endParaRPr lang="en-US" sz="1800" b="0" i="0" u="none" strike="noStrike" baseline="0" dirty="0">
              <a:solidFill>
                <a:srgbClr val="292F33"/>
              </a:solidFill>
              <a:latin typeface="Verdana" panose="020B0604030504040204" pitchFamily="34" charset="0"/>
              <a:ea typeface="Verdana" panose="020B0604030504040204" pitchFamily="34" charset="0"/>
            </a:endParaRPr>
          </a:p>
        </p:txBody>
      </p:sp>
      <p:sp>
        <p:nvSpPr>
          <p:cNvPr id="4" name="Slide Number Placeholder 3"/>
          <p:cNvSpPr>
            <a:spLocks noGrp="1"/>
          </p:cNvSpPr>
          <p:nvPr>
            <p:ph type="sldNum" sz="quarter" idx="5"/>
          </p:nvPr>
        </p:nvSpPr>
        <p:spPr/>
        <p:txBody>
          <a:bodyPr/>
          <a:lstStyle/>
          <a:p>
            <a:fld id="{C5EBC563-1D06-4253-B465-09F4F20724B5}" type="slidenum">
              <a:rPr lang="en-US" smtClean="0"/>
              <a:t>7</a:t>
            </a:fld>
            <a:endParaRPr lang="en-US"/>
          </a:p>
        </p:txBody>
      </p:sp>
    </p:spTree>
    <p:extLst>
      <p:ext uri="{BB962C8B-B14F-4D97-AF65-F5344CB8AC3E}">
        <p14:creationId xmlns:p14="http://schemas.microsoft.com/office/powerpoint/2010/main" val="180386858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latin typeface="Verdana" panose="020B0604030504040204" pitchFamily="34" charset="0"/>
              <a:ea typeface="Verdana" panose="020B0604030504040204" pitchFamily="34" charset="0"/>
            </a:endParaRPr>
          </a:p>
          <a:p>
            <a:endParaRPr lang="en-US" dirty="0">
              <a:latin typeface="Verdana" panose="020B0604030504040204" pitchFamily="34" charset="0"/>
              <a:ea typeface="Verdana" panose="020B0604030504040204" pitchFamily="34" charset="0"/>
            </a:endParaRPr>
          </a:p>
          <a:p>
            <a:r>
              <a:rPr lang="en-US" sz="1400" dirty="0">
                <a:latin typeface="Verdana" panose="020B0604030504040204" pitchFamily="34" charset="0"/>
                <a:ea typeface="Verdana" panose="020B0604030504040204" pitchFamily="34" charset="0"/>
              </a:rPr>
              <a:t>Chapter 24</a:t>
            </a:r>
          </a:p>
          <a:p>
            <a:endParaRPr lang="en-US" sz="1400" dirty="0">
              <a:latin typeface="Verdana" panose="020B0604030504040204" pitchFamily="34" charset="0"/>
              <a:ea typeface="Verdana" panose="020B0604030504040204" pitchFamily="34" charset="0"/>
            </a:endParaRPr>
          </a:p>
          <a:p>
            <a:r>
              <a:rPr lang="en-US" sz="1400" dirty="0">
                <a:latin typeface="Verdana" panose="020B0604030504040204" pitchFamily="34" charset="0"/>
                <a:ea typeface="Verdana" panose="020B0604030504040204" pitchFamily="34" charset="0"/>
              </a:rPr>
              <a:t>Doing ALL that God has said.  Moses told the people what God said do and the people responded that they would do ALL the LORD had said.  Sometimes we want to do everything, except ...</a:t>
            </a:r>
          </a:p>
          <a:p>
            <a:r>
              <a:rPr lang="en-US" sz="1400" dirty="0">
                <a:latin typeface="Verdana" panose="020B0604030504040204" pitchFamily="34" charset="0"/>
                <a:ea typeface="Verdana" panose="020B0604030504040204" pitchFamily="34" charset="0"/>
              </a:rPr>
              <a:t>God said ALL. We are either light or dark and there is no in between</a:t>
            </a:r>
          </a:p>
          <a:p>
            <a:endParaRPr lang="en-US" sz="1400" dirty="0">
              <a:latin typeface="Verdana" panose="020B0604030504040204" pitchFamily="34" charset="0"/>
              <a:ea typeface="Verdana" panose="020B0604030504040204" pitchFamily="34" charset="0"/>
            </a:endParaRPr>
          </a:p>
          <a:p>
            <a:r>
              <a:rPr lang="en-US" sz="1400" dirty="0">
                <a:latin typeface="Verdana" panose="020B0604030504040204" pitchFamily="34" charset="0"/>
                <a:ea typeface="Verdana" panose="020B0604030504040204" pitchFamily="34" charset="0"/>
              </a:rPr>
              <a:t>The covenant between God and Israel was ratified with blood.  Hebrews 9:22</a:t>
            </a:r>
          </a:p>
          <a:p>
            <a:r>
              <a:rPr lang="en-US" sz="1400" b="0" i="0" u="none" strike="noStrike" baseline="0" dirty="0">
                <a:solidFill>
                  <a:srgbClr val="218282"/>
                </a:solidFill>
                <a:latin typeface="Verdana" panose="020B0604030504040204" pitchFamily="34" charset="0"/>
                <a:ea typeface="Verdana" panose="020B0604030504040204" pitchFamily="34" charset="0"/>
              </a:rPr>
              <a:t>Heb 9:22</a:t>
            </a:r>
            <a:r>
              <a:rPr lang="en-US" sz="1400" b="0" i="0" u="none" strike="noStrike" baseline="0" dirty="0">
                <a:solidFill>
                  <a:srgbClr val="292F33"/>
                </a:solidFill>
                <a:latin typeface="Verdana" panose="020B0604030504040204" pitchFamily="34" charset="0"/>
                <a:ea typeface="Verdana" panose="020B0604030504040204" pitchFamily="34" charset="0"/>
              </a:rPr>
              <a:t>  And according to the law almost all things are purified with blood, and without shedding of blood there is no remission. </a:t>
            </a:r>
          </a:p>
          <a:p>
            <a:r>
              <a:rPr lang="en-US" sz="1400" b="0" i="0" u="none" strike="noStrike" baseline="0" dirty="0">
                <a:solidFill>
                  <a:srgbClr val="292F33"/>
                </a:solidFill>
                <a:latin typeface="Verdana" panose="020B0604030504040204" pitchFamily="34" charset="0"/>
                <a:ea typeface="Verdana" panose="020B0604030504040204" pitchFamily="34" charset="0"/>
              </a:rPr>
              <a:t>Jesus made his sacrifice only once for all mankind and for all time</a:t>
            </a:r>
          </a:p>
          <a:p>
            <a:endParaRPr lang="en-US" sz="1400" b="0" i="0" u="none" strike="noStrike" baseline="0" dirty="0">
              <a:solidFill>
                <a:srgbClr val="292F33"/>
              </a:solidFill>
              <a:latin typeface="Verdana" panose="020B0604030504040204" pitchFamily="34" charset="0"/>
              <a:ea typeface="Verdana" panose="020B0604030504040204" pitchFamily="34" charset="0"/>
            </a:endParaRPr>
          </a:p>
          <a:p>
            <a:r>
              <a:rPr lang="en-US" sz="1400" b="0" i="0" u="none" strike="noStrike" baseline="0" dirty="0">
                <a:solidFill>
                  <a:srgbClr val="292F33"/>
                </a:solidFill>
                <a:latin typeface="Verdana" panose="020B0604030504040204" pitchFamily="34" charset="0"/>
                <a:ea typeface="Verdana" panose="020B0604030504040204" pitchFamily="34" charset="0"/>
              </a:rPr>
              <a:t>Eating with God – By becoming Christians, we become partakers of a wedding feats, Matthew 22:1-14</a:t>
            </a:r>
          </a:p>
          <a:p>
            <a:r>
              <a:rPr lang="en-US" sz="1400" b="0" i="0" u="none" strike="noStrike" baseline="0" dirty="0">
                <a:solidFill>
                  <a:srgbClr val="292F33"/>
                </a:solidFill>
                <a:latin typeface="Verdana" panose="020B0604030504040204" pitchFamily="34" charset="0"/>
                <a:ea typeface="Verdana" panose="020B0604030504040204" pitchFamily="34" charset="0"/>
              </a:rPr>
              <a:t>As Christians we eat with God when we partake of the Lord’s Supper</a:t>
            </a:r>
          </a:p>
          <a:p>
            <a:r>
              <a:rPr lang="en-US" sz="1400" b="0" i="0" u="none" strike="noStrike" baseline="0" dirty="0">
                <a:solidFill>
                  <a:srgbClr val="292F33"/>
                </a:solidFill>
                <a:latin typeface="Verdana" panose="020B0604030504040204" pitchFamily="34" charset="0"/>
                <a:ea typeface="Verdana" panose="020B0604030504040204" pitchFamily="34" charset="0"/>
              </a:rPr>
              <a:t>As Christians, when we fellowship with other Christians, we are eating with God</a:t>
            </a:r>
          </a:p>
          <a:p>
            <a:r>
              <a:rPr lang="en-US" sz="1400" b="0" i="0" u="none" strike="noStrike" baseline="0" dirty="0">
                <a:solidFill>
                  <a:srgbClr val="292F33"/>
                </a:solidFill>
                <a:latin typeface="Verdana" panose="020B0604030504040204" pitchFamily="34" charset="0"/>
                <a:ea typeface="Verdana" panose="020B0604030504040204" pitchFamily="34" charset="0"/>
              </a:rPr>
              <a:t>As Christians, when we eat with our biological family, we have a wonderful opportunity to “eat with God” as An example to our children</a:t>
            </a:r>
          </a:p>
          <a:p>
            <a:endParaRPr lang="en-US" sz="1400" b="0" i="0" u="none" strike="noStrike" baseline="0" dirty="0">
              <a:solidFill>
                <a:srgbClr val="292F33"/>
              </a:solidFill>
              <a:latin typeface="Verdana" panose="020B0604030504040204" pitchFamily="34" charset="0"/>
              <a:ea typeface="Verdana" panose="020B0604030504040204" pitchFamily="34" charset="0"/>
            </a:endParaRPr>
          </a:p>
          <a:p>
            <a:r>
              <a:rPr lang="en-US" sz="1400" b="0" i="0" u="none" strike="noStrike" baseline="0" dirty="0">
                <a:solidFill>
                  <a:srgbClr val="292F33"/>
                </a:solidFill>
                <a:latin typeface="Verdana" panose="020B0604030504040204" pitchFamily="34" charset="0"/>
                <a:ea typeface="Verdana" panose="020B0604030504040204" pitchFamily="34" charset="0"/>
              </a:rPr>
              <a:t>I fear that I wasted this opportunity when our children were young.  Parents have so much to do with their children, good things but things that take us away from the table and cause us to eat at the ballpark or eat in the car.  I fear I wasted many opportunities and I beg god and my kids for forgiveness</a:t>
            </a:r>
          </a:p>
          <a:p>
            <a:endParaRPr lang="en-US" sz="1400" b="0" i="0" u="none" strike="noStrike" baseline="0" dirty="0">
              <a:solidFill>
                <a:srgbClr val="292F33"/>
              </a:solidFill>
              <a:latin typeface="Verdana" panose="020B0604030504040204" pitchFamily="34" charset="0"/>
              <a:ea typeface="Verdana" panose="020B0604030504040204" pitchFamily="34" charset="0"/>
            </a:endParaRPr>
          </a:p>
          <a:p>
            <a:pPr marR="0" algn="l" rtl="0"/>
            <a:r>
              <a:rPr lang="en-US" sz="1400" b="1" i="0" u="none" strike="noStrike" baseline="0" dirty="0">
                <a:solidFill>
                  <a:srgbClr val="8D7221"/>
                </a:solidFill>
                <a:latin typeface="Verdana" panose="020B0604030504040204" pitchFamily="34" charset="0"/>
                <a:ea typeface="Verdana" panose="020B0604030504040204" pitchFamily="34" charset="0"/>
              </a:rPr>
              <a:t>Mat 22:1</a:t>
            </a:r>
            <a:r>
              <a:rPr lang="en-US" sz="1400" b="0" i="0" u="none" strike="noStrike" baseline="0" dirty="0">
                <a:solidFill>
                  <a:srgbClr val="292F33"/>
                </a:solidFill>
                <a:latin typeface="Verdana" panose="020B0604030504040204" pitchFamily="34" charset="0"/>
                <a:ea typeface="Verdana" panose="020B0604030504040204" pitchFamily="34" charset="0"/>
              </a:rPr>
              <a:t>  And Jesus answered and spoke to them again by parables and said: </a:t>
            </a:r>
          </a:p>
          <a:p>
            <a:pPr marR="0" algn="l" rtl="0"/>
            <a:r>
              <a:rPr lang="en-US" sz="1400" b="0" i="0" u="none" strike="noStrike" baseline="0" dirty="0">
                <a:solidFill>
                  <a:srgbClr val="218282"/>
                </a:solidFill>
                <a:latin typeface="Verdana" panose="020B0604030504040204" pitchFamily="34" charset="0"/>
                <a:ea typeface="Verdana" panose="020B0604030504040204" pitchFamily="34" charset="0"/>
              </a:rPr>
              <a:t>Mat 22:2</a:t>
            </a:r>
            <a:r>
              <a:rPr lang="en-US" sz="1400" b="0" i="0" u="none" strike="noStrike" baseline="0" dirty="0">
                <a:solidFill>
                  <a:srgbClr val="292F33"/>
                </a:solidFill>
                <a:latin typeface="Verdana" panose="020B0604030504040204" pitchFamily="34" charset="0"/>
                <a:ea typeface="Verdana" panose="020B0604030504040204" pitchFamily="34" charset="0"/>
              </a:rPr>
              <a:t>  </a:t>
            </a:r>
            <a:r>
              <a:rPr lang="en-US" sz="1400" b="0" i="0" u="none" strike="noStrike" baseline="0" dirty="0">
                <a:solidFill>
                  <a:srgbClr val="DA3737"/>
                </a:solidFill>
                <a:latin typeface="Verdana" panose="020B0604030504040204" pitchFamily="34" charset="0"/>
                <a:ea typeface="Verdana" panose="020B0604030504040204" pitchFamily="34" charset="0"/>
              </a:rPr>
              <a:t>"The kingdom of heaven is like a certain king who arranged a marriage for his son,</a:t>
            </a:r>
            <a:r>
              <a:rPr lang="en-US" sz="1400" b="0" i="0" u="none" strike="noStrike" baseline="0" dirty="0">
                <a:solidFill>
                  <a:srgbClr val="292F33"/>
                </a:solidFill>
                <a:latin typeface="Verdana" panose="020B0604030504040204" pitchFamily="34" charset="0"/>
                <a:ea typeface="Verdana" panose="020B0604030504040204" pitchFamily="34" charset="0"/>
              </a:rPr>
              <a:t> </a:t>
            </a:r>
          </a:p>
          <a:p>
            <a:pPr marR="0" algn="l" rtl="0"/>
            <a:r>
              <a:rPr lang="en-US" sz="1400" b="0" i="0" u="none" strike="noStrike" baseline="0" dirty="0">
                <a:solidFill>
                  <a:srgbClr val="218282"/>
                </a:solidFill>
                <a:latin typeface="Verdana" panose="020B0604030504040204" pitchFamily="34" charset="0"/>
                <a:ea typeface="Verdana" panose="020B0604030504040204" pitchFamily="34" charset="0"/>
              </a:rPr>
              <a:t>Mat 22:3</a:t>
            </a:r>
            <a:r>
              <a:rPr lang="en-US" sz="1400" b="0" i="0" u="none" strike="noStrike" baseline="0" dirty="0">
                <a:solidFill>
                  <a:srgbClr val="292F33"/>
                </a:solidFill>
                <a:latin typeface="Verdana" panose="020B0604030504040204" pitchFamily="34" charset="0"/>
                <a:ea typeface="Verdana" panose="020B0604030504040204" pitchFamily="34" charset="0"/>
              </a:rPr>
              <a:t>  </a:t>
            </a:r>
            <a:r>
              <a:rPr lang="en-US" sz="1400" b="0" i="0" u="none" strike="noStrike" baseline="0" dirty="0">
                <a:solidFill>
                  <a:srgbClr val="DA3737"/>
                </a:solidFill>
                <a:latin typeface="Verdana" panose="020B0604030504040204" pitchFamily="34" charset="0"/>
                <a:ea typeface="Verdana" panose="020B0604030504040204" pitchFamily="34" charset="0"/>
              </a:rPr>
              <a:t>and sent out his servants to call those who were invited to the wedding; and they were not willing to come.</a:t>
            </a:r>
            <a:r>
              <a:rPr lang="en-US" sz="1400" b="0" i="0" u="none" strike="noStrike" baseline="0" dirty="0">
                <a:solidFill>
                  <a:srgbClr val="292F33"/>
                </a:solidFill>
                <a:latin typeface="Verdana" panose="020B0604030504040204" pitchFamily="34" charset="0"/>
                <a:ea typeface="Verdana" panose="020B0604030504040204" pitchFamily="34" charset="0"/>
              </a:rPr>
              <a:t> </a:t>
            </a:r>
          </a:p>
          <a:p>
            <a:pPr marR="0" algn="l" rtl="0"/>
            <a:r>
              <a:rPr lang="en-US" sz="1400" b="0" i="0" u="none" strike="noStrike" baseline="0" dirty="0">
                <a:solidFill>
                  <a:srgbClr val="218282"/>
                </a:solidFill>
                <a:latin typeface="Verdana" panose="020B0604030504040204" pitchFamily="34" charset="0"/>
                <a:ea typeface="Verdana" panose="020B0604030504040204" pitchFamily="34" charset="0"/>
              </a:rPr>
              <a:t>Mat 22:4</a:t>
            </a:r>
            <a:r>
              <a:rPr lang="en-US" sz="1400" b="0" i="0" u="none" strike="noStrike" baseline="0" dirty="0">
                <a:solidFill>
                  <a:srgbClr val="292F33"/>
                </a:solidFill>
                <a:latin typeface="Verdana" panose="020B0604030504040204" pitchFamily="34" charset="0"/>
                <a:ea typeface="Verdana" panose="020B0604030504040204" pitchFamily="34" charset="0"/>
              </a:rPr>
              <a:t>  </a:t>
            </a:r>
            <a:r>
              <a:rPr lang="en-US" sz="1400" b="0" i="0" u="none" strike="noStrike" baseline="0" dirty="0">
                <a:solidFill>
                  <a:srgbClr val="DA3737"/>
                </a:solidFill>
                <a:latin typeface="Verdana" panose="020B0604030504040204" pitchFamily="34" charset="0"/>
                <a:ea typeface="Verdana" panose="020B0604030504040204" pitchFamily="34" charset="0"/>
              </a:rPr>
              <a:t>Again, he sent out other servants, saying, 'Tell those who are invited, "See, I have prepared my dinner; my oxen and fatted cattle </a:t>
            </a:r>
            <a:r>
              <a:rPr lang="en-US" sz="1400" b="0" i="1" u="none" strike="noStrike" baseline="0" dirty="0">
                <a:solidFill>
                  <a:srgbClr val="808080"/>
                </a:solidFill>
                <a:latin typeface="Verdana" panose="020B0604030504040204" pitchFamily="34" charset="0"/>
                <a:ea typeface="Verdana" panose="020B0604030504040204" pitchFamily="34" charset="0"/>
              </a:rPr>
              <a:t>are</a:t>
            </a:r>
            <a:r>
              <a:rPr lang="en-US" sz="1400" b="0" i="0" u="none" strike="noStrike" baseline="0" dirty="0">
                <a:solidFill>
                  <a:srgbClr val="DA3737"/>
                </a:solidFill>
                <a:latin typeface="Verdana" panose="020B0604030504040204" pitchFamily="34" charset="0"/>
                <a:ea typeface="Verdana" panose="020B0604030504040204" pitchFamily="34" charset="0"/>
              </a:rPr>
              <a:t> killed, and all things </a:t>
            </a:r>
            <a:r>
              <a:rPr lang="en-US" sz="1400" b="0" i="1" u="none" strike="noStrike" baseline="0" dirty="0">
                <a:solidFill>
                  <a:srgbClr val="808080"/>
                </a:solidFill>
                <a:latin typeface="Verdana" panose="020B0604030504040204" pitchFamily="34" charset="0"/>
                <a:ea typeface="Verdana" panose="020B0604030504040204" pitchFamily="34" charset="0"/>
              </a:rPr>
              <a:t>are</a:t>
            </a:r>
            <a:r>
              <a:rPr lang="en-US" sz="1400" b="0" i="0" u="none" strike="noStrike" baseline="0" dirty="0">
                <a:solidFill>
                  <a:srgbClr val="DA3737"/>
                </a:solidFill>
                <a:latin typeface="Verdana" panose="020B0604030504040204" pitchFamily="34" charset="0"/>
                <a:ea typeface="Verdana" panose="020B0604030504040204" pitchFamily="34" charset="0"/>
              </a:rPr>
              <a:t> ready. Come to the wedding." '</a:t>
            </a:r>
            <a:r>
              <a:rPr lang="en-US" sz="1400" b="0" i="0" u="none" strike="noStrike" baseline="0" dirty="0">
                <a:solidFill>
                  <a:srgbClr val="292F33"/>
                </a:solidFill>
                <a:latin typeface="Verdana" panose="020B0604030504040204" pitchFamily="34" charset="0"/>
                <a:ea typeface="Verdana" panose="020B0604030504040204" pitchFamily="34" charset="0"/>
              </a:rPr>
              <a:t> </a:t>
            </a:r>
          </a:p>
          <a:p>
            <a:pPr marR="0" algn="l" rtl="0"/>
            <a:r>
              <a:rPr lang="en-US" sz="1400" b="0" i="0" u="none" strike="noStrike" baseline="0" dirty="0">
                <a:solidFill>
                  <a:srgbClr val="218282"/>
                </a:solidFill>
                <a:latin typeface="Verdana" panose="020B0604030504040204" pitchFamily="34" charset="0"/>
                <a:ea typeface="Verdana" panose="020B0604030504040204" pitchFamily="34" charset="0"/>
              </a:rPr>
              <a:t>Mat 22:5</a:t>
            </a:r>
            <a:r>
              <a:rPr lang="en-US" sz="1400" b="0" i="0" u="none" strike="noStrike" baseline="0" dirty="0">
                <a:solidFill>
                  <a:srgbClr val="292F33"/>
                </a:solidFill>
                <a:latin typeface="Verdana" panose="020B0604030504040204" pitchFamily="34" charset="0"/>
                <a:ea typeface="Verdana" panose="020B0604030504040204" pitchFamily="34" charset="0"/>
              </a:rPr>
              <a:t>  </a:t>
            </a:r>
            <a:r>
              <a:rPr lang="en-US" sz="1400" b="0" i="0" u="none" strike="noStrike" baseline="0" dirty="0">
                <a:solidFill>
                  <a:srgbClr val="DA3737"/>
                </a:solidFill>
                <a:latin typeface="Verdana" panose="020B0604030504040204" pitchFamily="34" charset="0"/>
                <a:ea typeface="Verdana" panose="020B0604030504040204" pitchFamily="34" charset="0"/>
              </a:rPr>
              <a:t>But they made light of it and went their ways, one to his own farm, another to his business.</a:t>
            </a:r>
            <a:r>
              <a:rPr lang="en-US" sz="1400" b="0" i="0" u="none" strike="noStrike" baseline="0" dirty="0">
                <a:solidFill>
                  <a:srgbClr val="292F33"/>
                </a:solidFill>
                <a:latin typeface="Verdana" panose="020B0604030504040204" pitchFamily="34" charset="0"/>
                <a:ea typeface="Verdana" panose="020B0604030504040204" pitchFamily="34" charset="0"/>
              </a:rPr>
              <a:t> </a:t>
            </a:r>
          </a:p>
          <a:p>
            <a:pPr marR="0" algn="l" rtl="0"/>
            <a:r>
              <a:rPr lang="en-US" sz="1400" b="0" i="0" u="none" strike="noStrike" baseline="0" dirty="0">
                <a:solidFill>
                  <a:srgbClr val="218282"/>
                </a:solidFill>
                <a:latin typeface="Verdana" panose="020B0604030504040204" pitchFamily="34" charset="0"/>
                <a:ea typeface="Verdana" panose="020B0604030504040204" pitchFamily="34" charset="0"/>
              </a:rPr>
              <a:t>Mat 22:6</a:t>
            </a:r>
            <a:r>
              <a:rPr lang="en-US" sz="1400" b="0" i="0" u="none" strike="noStrike" baseline="0" dirty="0">
                <a:solidFill>
                  <a:srgbClr val="292F33"/>
                </a:solidFill>
                <a:latin typeface="Verdana" panose="020B0604030504040204" pitchFamily="34" charset="0"/>
                <a:ea typeface="Verdana" panose="020B0604030504040204" pitchFamily="34" charset="0"/>
              </a:rPr>
              <a:t>  </a:t>
            </a:r>
            <a:r>
              <a:rPr lang="en-US" sz="1400" b="0" i="0" u="none" strike="noStrike" baseline="0" dirty="0">
                <a:solidFill>
                  <a:srgbClr val="DA3737"/>
                </a:solidFill>
                <a:latin typeface="Verdana" panose="020B0604030504040204" pitchFamily="34" charset="0"/>
                <a:ea typeface="Verdana" panose="020B0604030504040204" pitchFamily="34" charset="0"/>
              </a:rPr>
              <a:t>And the rest seized his servants, treated </a:t>
            </a:r>
            <a:r>
              <a:rPr lang="en-US" sz="1400" b="0" i="1" u="none" strike="noStrike" baseline="0" dirty="0">
                <a:solidFill>
                  <a:srgbClr val="808080"/>
                </a:solidFill>
                <a:latin typeface="Verdana" panose="020B0604030504040204" pitchFamily="34" charset="0"/>
                <a:ea typeface="Verdana" panose="020B0604030504040204" pitchFamily="34" charset="0"/>
              </a:rPr>
              <a:t>them</a:t>
            </a:r>
            <a:r>
              <a:rPr lang="en-US" sz="1400" b="0" i="0" u="none" strike="noStrike" baseline="0" dirty="0">
                <a:solidFill>
                  <a:srgbClr val="DA3737"/>
                </a:solidFill>
                <a:latin typeface="Verdana" panose="020B0604030504040204" pitchFamily="34" charset="0"/>
                <a:ea typeface="Verdana" panose="020B0604030504040204" pitchFamily="34" charset="0"/>
              </a:rPr>
              <a:t> spitefully, and killed </a:t>
            </a:r>
            <a:r>
              <a:rPr lang="en-US" sz="1400" b="0" i="1" u="none" strike="noStrike" baseline="0" dirty="0">
                <a:solidFill>
                  <a:srgbClr val="808080"/>
                </a:solidFill>
                <a:latin typeface="Verdana" panose="020B0604030504040204" pitchFamily="34" charset="0"/>
                <a:ea typeface="Verdana" panose="020B0604030504040204" pitchFamily="34" charset="0"/>
              </a:rPr>
              <a:t>them.</a:t>
            </a:r>
            <a:r>
              <a:rPr lang="en-US" sz="1400" b="0" i="0" u="none" strike="noStrike" baseline="0" dirty="0">
                <a:solidFill>
                  <a:srgbClr val="292F33"/>
                </a:solidFill>
                <a:latin typeface="Verdana" panose="020B0604030504040204" pitchFamily="34" charset="0"/>
                <a:ea typeface="Verdana" panose="020B0604030504040204" pitchFamily="34" charset="0"/>
              </a:rPr>
              <a:t> </a:t>
            </a:r>
          </a:p>
          <a:p>
            <a:pPr marR="0" algn="l" rtl="0"/>
            <a:r>
              <a:rPr lang="en-US" sz="1400" b="0" i="0" u="none" strike="noStrike" baseline="0" dirty="0">
                <a:solidFill>
                  <a:srgbClr val="218282"/>
                </a:solidFill>
                <a:latin typeface="Verdana" panose="020B0604030504040204" pitchFamily="34" charset="0"/>
                <a:ea typeface="Verdana" panose="020B0604030504040204" pitchFamily="34" charset="0"/>
              </a:rPr>
              <a:t>Mat 22:7</a:t>
            </a:r>
            <a:r>
              <a:rPr lang="en-US" sz="1400" b="0" i="0" u="none" strike="noStrike" baseline="0" dirty="0">
                <a:solidFill>
                  <a:srgbClr val="292F33"/>
                </a:solidFill>
                <a:latin typeface="Verdana" panose="020B0604030504040204" pitchFamily="34" charset="0"/>
                <a:ea typeface="Verdana" panose="020B0604030504040204" pitchFamily="34" charset="0"/>
              </a:rPr>
              <a:t>  </a:t>
            </a:r>
            <a:r>
              <a:rPr lang="en-US" sz="1400" b="0" i="0" u="none" strike="noStrike" baseline="0" dirty="0">
                <a:solidFill>
                  <a:srgbClr val="DA3737"/>
                </a:solidFill>
                <a:latin typeface="Verdana" panose="020B0604030504040204" pitchFamily="34" charset="0"/>
                <a:ea typeface="Verdana" panose="020B0604030504040204" pitchFamily="34" charset="0"/>
              </a:rPr>
              <a:t>But when the king heard </a:t>
            </a:r>
            <a:r>
              <a:rPr lang="en-US" sz="1400" b="0" i="1" u="none" strike="noStrike" baseline="0" dirty="0">
                <a:solidFill>
                  <a:srgbClr val="808080"/>
                </a:solidFill>
                <a:latin typeface="Verdana" panose="020B0604030504040204" pitchFamily="34" charset="0"/>
                <a:ea typeface="Verdana" panose="020B0604030504040204" pitchFamily="34" charset="0"/>
              </a:rPr>
              <a:t>about it,</a:t>
            </a:r>
            <a:r>
              <a:rPr lang="en-US" sz="1400" b="0" i="0" u="none" strike="noStrike" baseline="0" dirty="0">
                <a:solidFill>
                  <a:srgbClr val="DA3737"/>
                </a:solidFill>
                <a:latin typeface="Verdana" panose="020B0604030504040204" pitchFamily="34" charset="0"/>
                <a:ea typeface="Verdana" panose="020B0604030504040204" pitchFamily="34" charset="0"/>
              </a:rPr>
              <a:t> he was furious. And he sent out his armies, destroyed those murderers, and burned up their city.</a:t>
            </a:r>
            <a:r>
              <a:rPr lang="en-US" sz="1400" b="0" i="0" u="none" strike="noStrike" baseline="0" dirty="0">
                <a:solidFill>
                  <a:srgbClr val="292F33"/>
                </a:solidFill>
                <a:latin typeface="Verdana" panose="020B0604030504040204" pitchFamily="34" charset="0"/>
                <a:ea typeface="Verdana" panose="020B0604030504040204" pitchFamily="34" charset="0"/>
              </a:rPr>
              <a:t> </a:t>
            </a:r>
          </a:p>
          <a:p>
            <a:pPr marR="0" algn="l" rtl="0"/>
            <a:r>
              <a:rPr lang="en-US" sz="1400" b="0" i="0" u="none" strike="noStrike" baseline="0" dirty="0">
                <a:solidFill>
                  <a:srgbClr val="218282"/>
                </a:solidFill>
                <a:latin typeface="Verdana" panose="020B0604030504040204" pitchFamily="34" charset="0"/>
                <a:ea typeface="Verdana" panose="020B0604030504040204" pitchFamily="34" charset="0"/>
              </a:rPr>
              <a:t>Mat 22:8</a:t>
            </a:r>
            <a:r>
              <a:rPr lang="en-US" sz="1400" b="0" i="0" u="none" strike="noStrike" baseline="0" dirty="0">
                <a:solidFill>
                  <a:srgbClr val="292F33"/>
                </a:solidFill>
                <a:latin typeface="Verdana" panose="020B0604030504040204" pitchFamily="34" charset="0"/>
                <a:ea typeface="Verdana" panose="020B0604030504040204" pitchFamily="34" charset="0"/>
              </a:rPr>
              <a:t>  </a:t>
            </a:r>
            <a:r>
              <a:rPr lang="en-US" sz="1400" b="0" i="0" u="none" strike="noStrike" baseline="0" dirty="0">
                <a:solidFill>
                  <a:srgbClr val="DA3737"/>
                </a:solidFill>
                <a:latin typeface="Verdana" panose="020B0604030504040204" pitchFamily="34" charset="0"/>
                <a:ea typeface="Verdana" panose="020B0604030504040204" pitchFamily="34" charset="0"/>
              </a:rPr>
              <a:t>Then he said to his servants, 'The wedding is ready, but those who were invited were not worthy.</a:t>
            </a:r>
            <a:r>
              <a:rPr lang="en-US" sz="1400" b="0" i="0" u="none" strike="noStrike" baseline="0" dirty="0">
                <a:solidFill>
                  <a:srgbClr val="292F33"/>
                </a:solidFill>
                <a:latin typeface="Verdana" panose="020B0604030504040204" pitchFamily="34" charset="0"/>
                <a:ea typeface="Verdana" panose="020B0604030504040204" pitchFamily="34" charset="0"/>
              </a:rPr>
              <a:t> </a:t>
            </a:r>
          </a:p>
          <a:p>
            <a:pPr marR="0" algn="l" rtl="0"/>
            <a:r>
              <a:rPr lang="en-US" sz="1400" b="0" i="0" u="none" strike="noStrike" baseline="0" dirty="0">
                <a:solidFill>
                  <a:srgbClr val="218282"/>
                </a:solidFill>
                <a:latin typeface="Verdana" panose="020B0604030504040204" pitchFamily="34" charset="0"/>
                <a:ea typeface="Verdana" panose="020B0604030504040204" pitchFamily="34" charset="0"/>
              </a:rPr>
              <a:t>Mat 22:9</a:t>
            </a:r>
            <a:r>
              <a:rPr lang="en-US" sz="1400" b="0" i="0" u="none" strike="noStrike" baseline="0" dirty="0">
                <a:solidFill>
                  <a:srgbClr val="292F33"/>
                </a:solidFill>
                <a:latin typeface="Verdana" panose="020B0604030504040204" pitchFamily="34" charset="0"/>
                <a:ea typeface="Verdana" panose="020B0604030504040204" pitchFamily="34" charset="0"/>
              </a:rPr>
              <a:t>  </a:t>
            </a:r>
            <a:r>
              <a:rPr lang="en-US" sz="1400" b="0" i="0" u="none" strike="noStrike" baseline="0" dirty="0">
                <a:solidFill>
                  <a:srgbClr val="DA3737"/>
                </a:solidFill>
                <a:latin typeface="Verdana" panose="020B0604030504040204" pitchFamily="34" charset="0"/>
                <a:ea typeface="Verdana" panose="020B0604030504040204" pitchFamily="34" charset="0"/>
              </a:rPr>
              <a:t>Therefore go into the highways, and as many as you find, invite to the wedding.'</a:t>
            </a:r>
            <a:r>
              <a:rPr lang="en-US" sz="1400" b="0" i="0" u="none" strike="noStrike" baseline="0" dirty="0">
                <a:solidFill>
                  <a:srgbClr val="292F33"/>
                </a:solidFill>
                <a:latin typeface="Verdana" panose="020B0604030504040204" pitchFamily="34" charset="0"/>
                <a:ea typeface="Verdana" panose="020B0604030504040204" pitchFamily="34" charset="0"/>
              </a:rPr>
              <a:t> </a:t>
            </a:r>
          </a:p>
          <a:p>
            <a:pPr marR="0" algn="l" rtl="0"/>
            <a:r>
              <a:rPr lang="en-US" sz="1400" b="0" i="0" u="none" strike="noStrike" baseline="0" dirty="0">
                <a:solidFill>
                  <a:srgbClr val="218282"/>
                </a:solidFill>
                <a:latin typeface="Verdana" panose="020B0604030504040204" pitchFamily="34" charset="0"/>
                <a:ea typeface="Verdana" panose="020B0604030504040204" pitchFamily="34" charset="0"/>
              </a:rPr>
              <a:t>Mat 22:10</a:t>
            </a:r>
            <a:r>
              <a:rPr lang="en-US" sz="1400" b="0" i="0" u="none" strike="noStrike" baseline="0" dirty="0">
                <a:solidFill>
                  <a:srgbClr val="292F33"/>
                </a:solidFill>
                <a:latin typeface="Verdana" panose="020B0604030504040204" pitchFamily="34" charset="0"/>
                <a:ea typeface="Verdana" panose="020B0604030504040204" pitchFamily="34" charset="0"/>
              </a:rPr>
              <a:t>  </a:t>
            </a:r>
            <a:r>
              <a:rPr lang="en-US" sz="1400" b="0" i="0" u="none" strike="noStrike" baseline="0" dirty="0">
                <a:solidFill>
                  <a:srgbClr val="DA3737"/>
                </a:solidFill>
                <a:latin typeface="Verdana" panose="020B0604030504040204" pitchFamily="34" charset="0"/>
                <a:ea typeface="Verdana" panose="020B0604030504040204" pitchFamily="34" charset="0"/>
              </a:rPr>
              <a:t>So those servants went out into the highways and gathered together all whom they found, both bad and good. And the wedding </a:t>
            </a:r>
            <a:r>
              <a:rPr lang="en-US" sz="1400" b="0" i="1" u="none" strike="noStrike" baseline="0" dirty="0">
                <a:solidFill>
                  <a:srgbClr val="808080"/>
                </a:solidFill>
                <a:latin typeface="Verdana" panose="020B0604030504040204" pitchFamily="34" charset="0"/>
                <a:ea typeface="Verdana" panose="020B0604030504040204" pitchFamily="34" charset="0"/>
              </a:rPr>
              <a:t>hall</a:t>
            </a:r>
            <a:r>
              <a:rPr lang="en-US" sz="1400" b="0" i="0" u="none" strike="noStrike" baseline="0" dirty="0">
                <a:solidFill>
                  <a:srgbClr val="DA3737"/>
                </a:solidFill>
                <a:latin typeface="Verdana" panose="020B0604030504040204" pitchFamily="34" charset="0"/>
                <a:ea typeface="Verdana" panose="020B0604030504040204" pitchFamily="34" charset="0"/>
              </a:rPr>
              <a:t> was filled with guests.</a:t>
            </a:r>
            <a:r>
              <a:rPr lang="en-US" sz="1400" b="0" i="0" u="none" strike="noStrike" baseline="0" dirty="0">
                <a:solidFill>
                  <a:srgbClr val="292F33"/>
                </a:solidFill>
                <a:latin typeface="Verdana" panose="020B0604030504040204" pitchFamily="34" charset="0"/>
                <a:ea typeface="Verdana" panose="020B0604030504040204" pitchFamily="34" charset="0"/>
              </a:rPr>
              <a:t> </a:t>
            </a:r>
          </a:p>
          <a:p>
            <a:pPr marR="0" algn="l" rtl="0"/>
            <a:r>
              <a:rPr lang="en-US" sz="1400" b="0" i="0" u="none" strike="noStrike" baseline="0" dirty="0">
                <a:solidFill>
                  <a:srgbClr val="218282"/>
                </a:solidFill>
                <a:latin typeface="Verdana" panose="020B0604030504040204" pitchFamily="34" charset="0"/>
                <a:ea typeface="Verdana" panose="020B0604030504040204" pitchFamily="34" charset="0"/>
              </a:rPr>
              <a:t>Mat 22:11</a:t>
            </a:r>
            <a:r>
              <a:rPr lang="en-US" sz="1400" b="0" i="0" u="none" strike="noStrike" baseline="0" dirty="0">
                <a:solidFill>
                  <a:srgbClr val="292F33"/>
                </a:solidFill>
                <a:latin typeface="Verdana" panose="020B0604030504040204" pitchFamily="34" charset="0"/>
                <a:ea typeface="Verdana" panose="020B0604030504040204" pitchFamily="34" charset="0"/>
              </a:rPr>
              <a:t>  </a:t>
            </a:r>
            <a:r>
              <a:rPr lang="en-US" sz="1400" b="0" i="0" u="none" strike="noStrike" baseline="0" dirty="0">
                <a:solidFill>
                  <a:srgbClr val="DA3737"/>
                </a:solidFill>
                <a:latin typeface="Verdana" panose="020B0604030504040204" pitchFamily="34" charset="0"/>
                <a:ea typeface="Verdana" panose="020B0604030504040204" pitchFamily="34" charset="0"/>
              </a:rPr>
              <a:t>"But when the king came in to see the guests, he saw a man there who did not have on a wedding garment.</a:t>
            </a:r>
            <a:r>
              <a:rPr lang="en-US" sz="1400" b="0" i="0" u="none" strike="noStrike" baseline="0" dirty="0">
                <a:solidFill>
                  <a:srgbClr val="292F33"/>
                </a:solidFill>
                <a:latin typeface="Verdana" panose="020B0604030504040204" pitchFamily="34" charset="0"/>
                <a:ea typeface="Verdana" panose="020B0604030504040204" pitchFamily="34" charset="0"/>
              </a:rPr>
              <a:t> </a:t>
            </a:r>
          </a:p>
          <a:p>
            <a:pPr marR="0" algn="l" rtl="0"/>
            <a:r>
              <a:rPr lang="en-US" sz="1400" b="0" i="0" u="none" strike="noStrike" baseline="0" dirty="0">
                <a:solidFill>
                  <a:srgbClr val="218282"/>
                </a:solidFill>
                <a:latin typeface="Verdana" panose="020B0604030504040204" pitchFamily="34" charset="0"/>
                <a:ea typeface="Verdana" panose="020B0604030504040204" pitchFamily="34" charset="0"/>
              </a:rPr>
              <a:t>Mat 22:12</a:t>
            </a:r>
            <a:r>
              <a:rPr lang="en-US" sz="1400" b="0" i="0" u="none" strike="noStrike" baseline="0" dirty="0">
                <a:solidFill>
                  <a:srgbClr val="292F33"/>
                </a:solidFill>
                <a:latin typeface="Verdana" panose="020B0604030504040204" pitchFamily="34" charset="0"/>
                <a:ea typeface="Verdana" panose="020B0604030504040204" pitchFamily="34" charset="0"/>
              </a:rPr>
              <a:t>  </a:t>
            </a:r>
            <a:r>
              <a:rPr lang="en-US" sz="1400" b="0" i="0" u="none" strike="noStrike" baseline="0" dirty="0">
                <a:solidFill>
                  <a:srgbClr val="DA3737"/>
                </a:solidFill>
                <a:latin typeface="Verdana" panose="020B0604030504040204" pitchFamily="34" charset="0"/>
                <a:ea typeface="Verdana" panose="020B0604030504040204" pitchFamily="34" charset="0"/>
              </a:rPr>
              <a:t>So he said to him, 'Friend, how did you come in here without a wedding garment?' And he was speechless.</a:t>
            </a:r>
            <a:r>
              <a:rPr lang="en-US" sz="1400" b="0" i="0" u="none" strike="noStrike" baseline="0" dirty="0">
                <a:solidFill>
                  <a:srgbClr val="292F33"/>
                </a:solidFill>
                <a:latin typeface="Verdana" panose="020B0604030504040204" pitchFamily="34" charset="0"/>
                <a:ea typeface="Verdana" panose="020B0604030504040204" pitchFamily="34" charset="0"/>
              </a:rPr>
              <a:t> </a:t>
            </a:r>
          </a:p>
          <a:p>
            <a:pPr marR="0" algn="l" rtl="0"/>
            <a:r>
              <a:rPr lang="en-US" sz="1400" b="0" i="0" u="none" strike="noStrike" baseline="0" dirty="0">
                <a:solidFill>
                  <a:srgbClr val="218282"/>
                </a:solidFill>
                <a:latin typeface="Verdana" panose="020B0604030504040204" pitchFamily="34" charset="0"/>
                <a:ea typeface="Verdana" panose="020B0604030504040204" pitchFamily="34" charset="0"/>
              </a:rPr>
              <a:t>Mat 22:13</a:t>
            </a:r>
            <a:r>
              <a:rPr lang="en-US" sz="1400" b="0" i="0" u="none" strike="noStrike" baseline="0" dirty="0">
                <a:solidFill>
                  <a:srgbClr val="292F33"/>
                </a:solidFill>
                <a:latin typeface="Verdana" panose="020B0604030504040204" pitchFamily="34" charset="0"/>
                <a:ea typeface="Verdana" panose="020B0604030504040204" pitchFamily="34" charset="0"/>
              </a:rPr>
              <a:t>  </a:t>
            </a:r>
            <a:r>
              <a:rPr lang="en-US" sz="1400" b="0" i="0" u="none" strike="noStrike" baseline="0" dirty="0">
                <a:solidFill>
                  <a:srgbClr val="DA3737"/>
                </a:solidFill>
                <a:latin typeface="Verdana" panose="020B0604030504040204" pitchFamily="34" charset="0"/>
                <a:ea typeface="Verdana" panose="020B0604030504040204" pitchFamily="34" charset="0"/>
              </a:rPr>
              <a:t>Then the king said to the servants, 'Bind him hand and foot, take him away, and cast </a:t>
            </a:r>
            <a:r>
              <a:rPr lang="en-US" sz="1400" b="0" i="1" u="none" strike="noStrike" baseline="0" dirty="0">
                <a:solidFill>
                  <a:srgbClr val="808080"/>
                </a:solidFill>
                <a:latin typeface="Verdana" panose="020B0604030504040204" pitchFamily="34" charset="0"/>
                <a:ea typeface="Verdana" panose="020B0604030504040204" pitchFamily="34" charset="0"/>
              </a:rPr>
              <a:t>him</a:t>
            </a:r>
            <a:r>
              <a:rPr lang="en-US" sz="1400" b="0" i="0" u="none" strike="noStrike" baseline="0" dirty="0">
                <a:solidFill>
                  <a:srgbClr val="DA3737"/>
                </a:solidFill>
                <a:latin typeface="Verdana" panose="020B0604030504040204" pitchFamily="34" charset="0"/>
                <a:ea typeface="Verdana" panose="020B0604030504040204" pitchFamily="34" charset="0"/>
              </a:rPr>
              <a:t> into outer darkness; there will be weeping and gnashing of teeth.</a:t>
            </a:r>
          </a:p>
          <a:p>
            <a:pPr marR="0" algn="l" rtl="0"/>
            <a:r>
              <a:rPr lang="en-US" sz="1400" b="0" i="0" u="none" strike="noStrike" baseline="0" dirty="0">
                <a:solidFill>
                  <a:srgbClr val="218282"/>
                </a:solidFill>
                <a:latin typeface="Verdana" panose="020B0604030504040204" pitchFamily="34" charset="0"/>
                <a:ea typeface="Verdana" panose="020B0604030504040204" pitchFamily="34" charset="0"/>
              </a:rPr>
              <a:t>Mat 22:14</a:t>
            </a:r>
            <a:r>
              <a:rPr lang="en-US" sz="1400" b="0" i="0" u="none" strike="noStrike" baseline="0" dirty="0">
                <a:solidFill>
                  <a:srgbClr val="292F33"/>
                </a:solidFill>
                <a:latin typeface="Verdana" panose="020B0604030504040204" pitchFamily="34" charset="0"/>
                <a:ea typeface="Verdana" panose="020B0604030504040204" pitchFamily="34" charset="0"/>
              </a:rPr>
              <a:t>  </a:t>
            </a:r>
            <a:r>
              <a:rPr lang="en-US" sz="1400" b="0" i="0" u="none" strike="noStrike" baseline="0" dirty="0">
                <a:solidFill>
                  <a:srgbClr val="DA3737"/>
                </a:solidFill>
                <a:latin typeface="Verdana" panose="020B0604030504040204" pitchFamily="34" charset="0"/>
                <a:ea typeface="Verdana" panose="020B0604030504040204" pitchFamily="34" charset="0"/>
              </a:rPr>
              <a:t>"For many are called, but few </a:t>
            </a:r>
            <a:r>
              <a:rPr lang="en-US" sz="1400" b="0" i="1" u="none" strike="noStrike" baseline="0" dirty="0">
                <a:solidFill>
                  <a:srgbClr val="808080"/>
                </a:solidFill>
                <a:latin typeface="Verdana" panose="020B0604030504040204" pitchFamily="34" charset="0"/>
                <a:ea typeface="Verdana" panose="020B0604030504040204" pitchFamily="34" charset="0"/>
              </a:rPr>
              <a:t>are</a:t>
            </a:r>
            <a:r>
              <a:rPr lang="en-US" sz="1400" b="0" i="0" u="none" strike="noStrike" baseline="0" dirty="0">
                <a:solidFill>
                  <a:srgbClr val="DA3737"/>
                </a:solidFill>
                <a:latin typeface="Verdana" panose="020B0604030504040204" pitchFamily="34" charset="0"/>
                <a:ea typeface="Verdana" panose="020B0604030504040204" pitchFamily="34" charset="0"/>
              </a:rPr>
              <a:t> chosen."</a:t>
            </a:r>
            <a:r>
              <a:rPr lang="en-US" sz="1400" b="0" i="0" u="none" strike="noStrike" baseline="0" dirty="0">
                <a:solidFill>
                  <a:srgbClr val="292F33"/>
                </a:solidFill>
                <a:latin typeface="Verdana" panose="020B0604030504040204" pitchFamily="34" charset="0"/>
                <a:ea typeface="Verdana" panose="020B0604030504040204" pitchFamily="34" charset="0"/>
              </a:rPr>
              <a:t> </a:t>
            </a:r>
          </a:p>
          <a:p>
            <a:endParaRPr lang="en-US" sz="1400" b="0" i="0" u="none" strike="noStrike" baseline="0" dirty="0">
              <a:solidFill>
                <a:srgbClr val="292F33"/>
              </a:solidFill>
              <a:latin typeface="Verdana" panose="020B0604030504040204" pitchFamily="34" charset="0"/>
              <a:ea typeface="Verdana" panose="020B0604030504040204" pitchFamily="34" charset="0"/>
            </a:endParaRPr>
          </a:p>
          <a:p>
            <a:endParaRPr lang="en-US" sz="1400" b="0" i="0" u="none" strike="noStrike" baseline="0" dirty="0">
              <a:solidFill>
                <a:srgbClr val="292F33"/>
              </a:solidFill>
              <a:latin typeface="Verdana" panose="020B0604030504040204" pitchFamily="34" charset="0"/>
              <a:ea typeface="Verdana" panose="020B0604030504040204" pitchFamily="34" charset="0"/>
            </a:endParaRPr>
          </a:p>
          <a:p>
            <a:endParaRPr lang="en-US" sz="1400" b="0" i="0" u="none" strike="noStrike" baseline="0" dirty="0">
              <a:solidFill>
                <a:srgbClr val="292F33"/>
              </a:solidFill>
              <a:latin typeface="Verdana" panose="020B0604030504040204" pitchFamily="34" charset="0"/>
              <a:ea typeface="Verdana" panose="020B0604030504040204" pitchFamily="34" charset="0"/>
            </a:endParaRPr>
          </a:p>
          <a:p>
            <a:r>
              <a:rPr lang="en-US" sz="1400" b="0" i="0" u="none" strike="noStrike" baseline="0" dirty="0">
                <a:solidFill>
                  <a:srgbClr val="292F33"/>
                </a:solidFill>
                <a:latin typeface="Verdana" panose="020B0604030504040204" pitchFamily="34" charset="0"/>
                <a:ea typeface="Verdana" panose="020B0604030504040204" pitchFamily="34" charset="0"/>
              </a:rPr>
              <a:t>Chapter 25</a:t>
            </a:r>
          </a:p>
          <a:p>
            <a:endParaRPr lang="en-US" sz="1400" b="0" i="0" u="none" strike="noStrike" baseline="0" dirty="0">
              <a:solidFill>
                <a:srgbClr val="292F33"/>
              </a:solidFill>
              <a:latin typeface="Verdana" panose="020B0604030504040204" pitchFamily="34" charset="0"/>
              <a:ea typeface="Verdan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400" b="1" dirty="0">
                <a:solidFill>
                  <a:schemeClr val="bg1">
                    <a:lumMod val="95000"/>
                    <a:lumOff val="5000"/>
                  </a:schemeClr>
                </a:solidFill>
                <a:latin typeface="Verdana" panose="020B0604030504040204" pitchFamily="34" charset="0"/>
                <a:ea typeface="Verdana" panose="020B0604030504040204" pitchFamily="34" charset="0"/>
              </a:rPr>
              <a:t>The Priests of the OT offered sacrifices on behalf of the people.  Jesus, as our high priest, offered himself as a sacrifice for all mankind.  We are all priests who offer sacrifices to God – Romans 12:1-2</a:t>
            </a:r>
          </a:p>
          <a:p>
            <a:endParaRPr lang="en-US" sz="1400" b="0" i="0" u="none" strike="noStrike" baseline="0" dirty="0">
              <a:solidFill>
                <a:srgbClr val="292F33"/>
              </a:solidFill>
              <a:latin typeface="Verdana" panose="020B0604030504040204" pitchFamily="34" charset="0"/>
              <a:ea typeface="Verdana" panose="020B0604030504040204" pitchFamily="34" charset="0"/>
            </a:endParaRPr>
          </a:p>
          <a:p>
            <a:pPr marR="0" algn="l" rtl="0"/>
            <a:r>
              <a:rPr lang="en-US" sz="1400" b="0" i="0" u="none" strike="noStrike" baseline="0" dirty="0">
                <a:solidFill>
                  <a:srgbClr val="218282"/>
                </a:solidFill>
                <a:latin typeface="Verdana" panose="020B0604030504040204" pitchFamily="34" charset="0"/>
                <a:ea typeface="Verdana" panose="020B0604030504040204" pitchFamily="34" charset="0"/>
              </a:rPr>
              <a:t>Rom 12:1</a:t>
            </a:r>
            <a:r>
              <a:rPr lang="en-US" sz="1400" b="0" i="0" u="none" strike="noStrike" baseline="0" dirty="0">
                <a:solidFill>
                  <a:srgbClr val="292F33"/>
                </a:solidFill>
                <a:latin typeface="Verdana" panose="020B0604030504040204" pitchFamily="34" charset="0"/>
                <a:ea typeface="Verdana" panose="020B0604030504040204" pitchFamily="34" charset="0"/>
              </a:rPr>
              <a:t>  I beseech you therefore, brethren, by the mercies of God, that you present your bodies a living sacrifice, holy, acceptable to God, </a:t>
            </a:r>
            <a:r>
              <a:rPr lang="en-US" sz="1400" b="0" i="1" u="none" strike="noStrike" baseline="0" dirty="0">
                <a:solidFill>
                  <a:srgbClr val="808080"/>
                </a:solidFill>
                <a:latin typeface="Verdana" panose="020B0604030504040204" pitchFamily="34" charset="0"/>
                <a:ea typeface="Verdana" panose="020B0604030504040204" pitchFamily="34" charset="0"/>
              </a:rPr>
              <a:t>which is</a:t>
            </a:r>
            <a:r>
              <a:rPr lang="en-US" sz="1400" b="0" i="0" u="none" strike="noStrike" baseline="0" dirty="0">
                <a:solidFill>
                  <a:srgbClr val="292F33"/>
                </a:solidFill>
                <a:latin typeface="Verdana" panose="020B0604030504040204" pitchFamily="34" charset="0"/>
                <a:ea typeface="Verdana" panose="020B0604030504040204" pitchFamily="34" charset="0"/>
              </a:rPr>
              <a:t> your reasonable service. </a:t>
            </a:r>
          </a:p>
          <a:p>
            <a:pPr marR="0" algn="l" rtl="0"/>
            <a:r>
              <a:rPr lang="en-US" sz="1400" b="1" i="0" u="none" strike="noStrike" baseline="0" dirty="0">
                <a:solidFill>
                  <a:srgbClr val="8D7221"/>
                </a:solidFill>
                <a:latin typeface="Verdana" panose="020B0604030504040204" pitchFamily="34" charset="0"/>
                <a:ea typeface="Verdana" panose="020B0604030504040204" pitchFamily="34" charset="0"/>
              </a:rPr>
              <a:t>Rom 12:2</a:t>
            </a:r>
            <a:r>
              <a:rPr lang="en-US" sz="1400" b="0" i="0" u="none" strike="noStrike" baseline="0" dirty="0">
                <a:solidFill>
                  <a:srgbClr val="292F33"/>
                </a:solidFill>
                <a:latin typeface="Verdana" panose="020B0604030504040204" pitchFamily="34" charset="0"/>
                <a:ea typeface="Verdana" panose="020B0604030504040204" pitchFamily="34" charset="0"/>
              </a:rPr>
              <a:t>  And do not be conformed to this world, but be transformed by the renewing of your mind, that you may prove what </a:t>
            </a:r>
            <a:r>
              <a:rPr lang="en-US" sz="1400" b="0" i="1" u="none" strike="noStrike" baseline="0" dirty="0">
                <a:solidFill>
                  <a:srgbClr val="808080"/>
                </a:solidFill>
                <a:latin typeface="Verdana" panose="020B0604030504040204" pitchFamily="34" charset="0"/>
                <a:ea typeface="Verdana" panose="020B0604030504040204" pitchFamily="34" charset="0"/>
              </a:rPr>
              <a:t>is</a:t>
            </a:r>
            <a:r>
              <a:rPr lang="en-US" sz="1400" b="0" i="0" u="none" strike="noStrike" baseline="0" dirty="0">
                <a:solidFill>
                  <a:srgbClr val="292F33"/>
                </a:solidFill>
                <a:latin typeface="Verdana" panose="020B0604030504040204" pitchFamily="34" charset="0"/>
                <a:ea typeface="Verdana" panose="020B0604030504040204" pitchFamily="34" charset="0"/>
              </a:rPr>
              <a:t> that good and acceptable and perfect will of God. </a:t>
            </a:r>
          </a:p>
          <a:p>
            <a:pPr marR="0" algn="l" rtl="0"/>
            <a:endParaRPr lang="en-US" sz="1400" b="0" i="0" u="none" strike="noStrike" baseline="0" dirty="0">
              <a:solidFill>
                <a:srgbClr val="292F33"/>
              </a:solidFill>
              <a:latin typeface="Verdana" panose="020B0604030504040204" pitchFamily="34" charset="0"/>
              <a:ea typeface="Verdana" panose="020B0604030504040204" pitchFamily="34" charset="0"/>
            </a:endParaRPr>
          </a:p>
          <a:p>
            <a:endParaRPr lang="en-US" sz="1400" b="0" i="0" u="none" strike="noStrike" baseline="0" dirty="0">
              <a:solidFill>
                <a:srgbClr val="292F33"/>
              </a:solidFill>
              <a:latin typeface="Verdana" panose="020B0604030504040204" pitchFamily="34" charset="0"/>
              <a:ea typeface="Verdana" panose="020B0604030504040204" pitchFamily="34" charset="0"/>
            </a:endParaRPr>
          </a:p>
          <a:p>
            <a:r>
              <a:rPr lang="en-US" sz="1400" b="1" dirty="0">
                <a:solidFill>
                  <a:schemeClr val="bg1">
                    <a:lumMod val="95000"/>
                    <a:lumOff val="5000"/>
                  </a:schemeClr>
                </a:solidFill>
                <a:latin typeface="Verdana" panose="020B0604030504040204" pitchFamily="34" charset="0"/>
                <a:ea typeface="Verdana" panose="020B0604030504040204" pitchFamily="34" charset="0"/>
              </a:rPr>
              <a:t>The tabernacle was built according to God’s plan (25:9), </a:t>
            </a:r>
          </a:p>
          <a:p>
            <a:r>
              <a:rPr lang="en-US" sz="1400" b="1" dirty="0">
                <a:solidFill>
                  <a:schemeClr val="bg1">
                    <a:lumMod val="95000"/>
                    <a:lumOff val="5000"/>
                  </a:schemeClr>
                </a:solidFill>
                <a:latin typeface="Verdana" panose="020B0604030504040204" pitchFamily="34" charset="0"/>
                <a:ea typeface="Verdana" panose="020B0604030504040204" pitchFamily="34" charset="0"/>
              </a:rPr>
              <a:t>it was built through good leadership (31:1-6),</a:t>
            </a:r>
          </a:p>
          <a:p>
            <a:r>
              <a:rPr lang="en-US" sz="1400" b="1" dirty="0">
                <a:solidFill>
                  <a:schemeClr val="bg1">
                    <a:lumMod val="95000"/>
                    <a:lumOff val="5000"/>
                  </a:schemeClr>
                </a:solidFill>
                <a:latin typeface="Verdana" panose="020B0604030504040204" pitchFamily="34" charset="0"/>
                <a:ea typeface="Verdana" panose="020B0604030504040204" pitchFamily="34" charset="0"/>
              </a:rPr>
              <a:t>it was built with the help and liberal gifts of the entire congregation (35:21-22).  </a:t>
            </a:r>
          </a:p>
          <a:p>
            <a:r>
              <a:rPr lang="en-US" sz="1400" b="1" dirty="0">
                <a:solidFill>
                  <a:schemeClr val="bg1">
                    <a:lumMod val="95000"/>
                    <a:lumOff val="5000"/>
                  </a:schemeClr>
                </a:solidFill>
                <a:latin typeface="Verdana" panose="020B0604030504040204" pitchFamily="34" charset="0"/>
                <a:ea typeface="Verdana" panose="020B0604030504040204" pitchFamily="34" charset="0"/>
              </a:rPr>
              <a:t>We need to be thankful for our high priest, we need to be obedient to God’s instructions and we need to liberally give of our blessings to God.</a:t>
            </a:r>
          </a:p>
          <a:p>
            <a:endParaRPr lang="en-US" sz="1400" b="0" i="0" u="none" strike="noStrike" baseline="0" dirty="0">
              <a:solidFill>
                <a:srgbClr val="292F33"/>
              </a:solidFill>
              <a:latin typeface="Verdana" panose="020B0604030504040204" pitchFamily="34" charset="0"/>
              <a:ea typeface="Verdana" panose="020B0604030504040204" pitchFamily="34" charset="0"/>
            </a:endParaRPr>
          </a:p>
          <a:p>
            <a:pPr marR="0" algn="l" rtl="0"/>
            <a:r>
              <a:rPr lang="en-US" sz="1400" b="0" i="0" u="none" strike="noStrike" baseline="0" dirty="0">
                <a:solidFill>
                  <a:srgbClr val="218282"/>
                </a:solidFill>
                <a:latin typeface="Verdana" panose="020B0604030504040204" pitchFamily="34" charset="0"/>
                <a:ea typeface="Verdana" panose="020B0604030504040204" pitchFamily="34" charset="0"/>
              </a:rPr>
              <a:t>Exo 25:9</a:t>
            </a:r>
            <a:r>
              <a:rPr lang="en-US" sz="1400" b="0" i="0" u="none" strike="noStrike" baseline="0" dirty="0">
                <a:solidFill>
                  <a:srgbClr val="292F33"/>
                </a:solidFill>
                <a:latin typeface="Verdana" panose="020B0604030504040204" pitchFamily="34" charset="0"/>
                <a:ea typeface="Verdana" panose="020B0604030504040204" pitchFamily="34" charset="0"/>
              </a:rPr>
              <a:t>  According to all that I show you, </a:t>
            </a:r>
            <a:r>
              <a:rPr lang="en-US" sz="1400" b="0" i="1" u="none" strike="noStrike" baseline="0" dirty="0">
                <a:solidFill>
                  <a:srgbClr val="808080"/>
                </a:solidFill>
                <a:latin typeface="Verdana" panose="020B0604030504040204" pitchFamily="34" charset="0"/>
                <a:ea typeface="Verdana" panose="020B0604030504040204" pitchFamily="34" charset="0"/>
              </a:rPr>
              <a:t>that is,</a:t>
            </a:r>
            <a:r>
              <a:rPr lang="en-US" sz="1400" b="0" i="0" u="none" strike="noStrike" baseline="0" dirty="0">
                <a:solidFill>
                  <a:srgbClr val="292F33"/>
                </a:solidFill>
                <a:latin typeface="Verdana" panose="020B0604030504040204" pitchFamily="34" charset="0"/>
                <a:ea typeface="Verdana" panose="020B0604030504040204" pitchFamily="34" charset="0"/>
              </a:rPr>
              <a:t> the pattern of the tabernacle and the pattern of all its furnishings, just so you shall make </a:t>
            </a:r>
            <a:r>
              <a:rPr lang="en-US" sz="1400" b="0" i="1" u="none" strike="noStrike" baseline="0" dirty="0">
                <a:solidFill>
                  <a:srgbClr val="808080"/>
                </a:solidFill>
                <a:latin typeface="Verdana" panose="020B0604030504040204" pitchFamily="34" charset="0"/>
                <a:ea typeface="Verdana" panose="020B0604030504040204" pitchFamily="34" charset="0"/>
              </a:rPr>
              <a:t>it.</a:t>
            </a:r>
            <a:r>
              <a:rPr lang="en-US" sz="1400" b="0" i="0" u="none" strike="noStrike" baseline="0" dirty="0">
                <a:solidFill>
                  <a:srgbClr val="292F33"/>
                </a:solidFill>
                <a:latin typeface="Verdana" panose="020B0604030504040204" pitchFamily="34" charset="0"/>
                <a:ea typeface="Verdana" panose="020B0604030504040204" pitchFamily="34" charset="0"/>
              </a:rPr>
              <a:t> </a:t>
            </a:r>
          </a:p>
          <a:p>
            <a:pPr marR="0" algn="l" rtl="0"/>
            <a:endParaRPr lang="en-US" sz="1400" b="0" i="0" u="none" strike="noStrike" baseline="0" dirty="0">
              <a:solidFill>
                <a:srgbClr val="292F33"/>
              </a:solidFill>
              <a:latin typeface="Verdana" panose="020B0604030504040204" pitchFamily="34" charset="0"/>
              <a:ea typeface="Verdana" panose="020B0604030504040204" pitchFamily="34" charset="0"/>
            </a:endParaRPr>
          </a:p>
          <a:p>
            <a:pPr marR="0" algn="l" rtl="0"/>
            <a:r>
              <a:rPr lang="en-US" sz="1400" b="1" i="0" u="none" strike="noStrike" baseline="0" dirty="0">
                <a:solidFill>
                  <a:srgbClr val="8D7221"/>
                </a:solidFill>
                <a:latin typeface="Verdana" panose="020B0604030504040204" pitchFamily="34" charset="0"/>
                <a:ea typeface="Verdana" panose="020B0604030504040204" pitchFamily="34" charset="0"/>
              </a:rPr>
              <a:t>Exo 31:1</a:t>
            </a:r>
            <a:r>
              <a:rPr lang="en-US" sz="1400" b="0" i="0" u="none" strike="noStrike" baseline="0" dirty="0">
                <a:solidFill>
                  <a:srgbClr val="292F33"/>
                </a:solidFill>
                <a:latin typeface="Verdana" panose="020B0604030504040204" pitchFamily="34" charset="0"/>
                <a:ea typeface="Verdana" panose="020B0604030504040204" pitchFamily="34" charset="0"/>
              </a:rPr>
              <a:t>  Then the LORD spoke to Moses, saying: </a:t>
            </a:r>
          </a:p>
          <a:p>
            <a:pPr marR="0" algn="l" rtl="0"/>
            <a:r>
              <a:rPr lang="en-US" sz="1400" b="0" i="0" u="none" strike="noStrike" baseline="0" dirty="0">
                <a:solidFill>
                  <a:srgbClr val="218282"/>
                </a:solidFill>
                <a:latin typeface="Verdana" panose="020B0604030504040204" pitchFamily="34" charset="0"/>
                <a:ea typeface="Verdana" panose="020B0604030504040204" pitchFamily="34" charset="0"/>
              </a:rPr>
              <a:t>Exo 31:2</a:t>
            </a:r>
            <a:r>
              <a:rPr lang="en-US" sz="1400" b="0" i="0" u="none" strike="noStrike" baseline="0" dirty="0">
                <a:solidFill>
                  <a:srgbClr val="292F33"/>
                </a:solidFill>
                <a:latin typeface="Verdana" panose="020B0604030504040204" pitchFamily="34" charset="0"/>
                <a:ea typeface="Verdana" panose="020B0604030504040204" pitchFamily="34" charset="0"/>
              </a:rPr>
              <a:t>  "See, I have called by name Bezalel the son of Uri, the son of </a:t>
            </a:r>
            <a:r>
              <a:rPr lang="en-US" sz="1400" b="0" i="0" u="none" strike="noStrike" baseline="0" dirty="0" err="1">
                <a:solidFill>
                  <a:srgbClr val="292F33"/>
                </a:solidFill>
                <a:latin typeface="Verdana" panose="020B0604030504040204" pitchFamily="34" charset="0"/>
                <a:ea typeface="Verdana" panose="020B0604030504040204" pitchFamily="34" charset="0"/>
              </a:rPr>
              <a:t>Hur</a:t>
            </a:r>
            <a:r>
              <a:rPr lang="en-US" sz="1400" b="0" i="0" u="none" strike="noStrike" baseline="0" dirty="0">
                <a:solidFill>
                  <a:srgbClr val="292F33"/>
                </a:solidFill>
                <a:latin typeface="Verdana" panose="020B0604030504040204" pitchFamily="34" charset="0"/>
                <a:ea typeface="Verdana" panose="020B0604030504040204" pitchFamily="34" charset="0"/>
              </a:rPr>
              <a:t>, of the tribe of Judah. </a:t>
            </a:r>
          </a:p>
          <a:p>
            <a:pPr marR="0" algn="l" rtl="0"/>
            <a:r>
              <a:rPr lang="en-US" sz="1400" b="0" i="0" u="none" strike="noStrike" baseline="0" dirty="0">
                <a:solidFill>
                  <a:srgbClr val="218282"/>
                </a:solidFill>
                <a:latin typeface="Verdana" panose="020B0604030504040204" pitchFamily="34" charset="0"/>
                <a:ea typeface="Verdana" panose="020B0604030504040204" pitchFamily="34" charset="0"/>
              </a:rPr>
              <a:t>Exo 31:3</a:t>
            </a:r>
            <a:r>
              <a:rPr lang="en-US" sz="1400" b="0" i="0" u="none" strike="noStrike" baseline="0" dirty="0">
                <a:solidFill>
                  <a:srgbClr val="292F33"/>
                </a:solidFill>
                <a:latin typeface="Verdana" panose="020B0604030504040204" pitchFamily="34" charset="0"/>
                <a:ea typeface="Verdana" panose="020B0604030504040204" pitchFamily="34" charset="0"/>
              </a:rPr>
              <a:t>  And I have filled him with the Spirit of God, in wisdom, in understanding, in knowledge, and in all </a:t>
            </a:r>
            <a:r>
              <a:rPr lang="en-US" sz="1400" b="0" i="1" u="none" strike="noStrike" baseline="0" dirty="0">
                <a:solidFill>
                  <a:srgbClr val="808080"/>
                </a:solidFill>
                <a:latin typeface="Verdana" panose="020B0604030504040204" pitchFamily="34" charset="0"/>
                <a:ea typeface="Verdana" panose="020B0604030504040204" pitchFamily="34" charset="0"/>
              </a:rPr>
              <a:t>manner of</a:t>
            </a:r>
            <a:r>
              <a:rPr lang="en-US" sz="1400" b="0" i="0" u="none" strike="noStrike" baseline="0" dirty="0">
                <a:solidFill>
                  <a:srgbClr val="292F33"/>
                </a:solidFill>
                <a:latin typeface="Verdana" panose="020B0604030504040204" pitchFamily="34" charset="0"/>
                <a:ea typeface="Verdana" panose="020B0604030504040204" pitchFamily="34" charset="0"/>
              </a:rPr>
              <a:t> workmanship, </a:t>
            </a:r>
          </a:p>
          <a:p>
            <a:pPr marR="0" algn="l" rtl="0"/>
            <a:r>
              <a:rPr lang="en-US" sz="1400" b="0" i="0" u="none" strike="noStrike" baseline="0" dirty="0">
                <a:solidFill>
                  <a:srgbClr val="218282"/>
                </a:solidFill>
                <a:latin typeface="Verdana" panose="020B0604030504040204" pitchFamily="34" charset="0"/>
                <a:ea typeface="Verdana" panose="020B0604030504040204" pitchFamily="34" charset="0"/>
              </a:rPr>
              <a:t>Exo 31:4</a:t>
            </a:r>
            <a:r>
              <a:rPr lang="en-US" sz="1400" b="0" i="0" u="none" strike="noStrike" baseline="0" dirty="0">
                <a:solidFill>
                  <a:srgbClr val="292F33"/>
                </a:solidFill>
                <a:latin typeface="Verdana" panose="020B0604030504040204" pitchFamily="34" charset="0"/>
                <a:ea typeface="Verdana" panose="020B0604030504040204" pitchFamily="34" charset="0"/>
              </a:rPr>
              <a:t>  to design artistic works, to work in gold, in silver, in bronze, </a:t>
            </a:r>
          </a:p>
          <a:p>
            <a:pPr marR="0" algn="l" rtl="0"/>
            <a:r>
              <a:rPr lang="en-US" sz="1400" b="0" i="0" u="none" strike="noStrike" baseline="0" dirty="0">
                <a:solidFill>
                  <a:srgbClr val="218282"/>
                </a:solidFill>
                <a:latin typeface="Verdana" panose="020B0604030504040204" pitchFamily="34" charset="0"/>
                <a:ea typeface="Verdana" panose="020B0604030504040204" pitchFamily="34" charset="0"/>
              </a:rPr>
              <a:t>Exo 31:5</a:t>
            </a:r>
            <a:r>
              <a:rPr lang="en-US" sz="1400" b="0" i="0" u="none" strike="noStrike" baseline="0" dirty="0">
                <a:solidFill>
                  <a:srgbClr val="292F33"/>
                </a:solidFill>
                <a:latin typeface="Verdana" panose="020B0604030504040204" pitchFamily="34" charset="0"/>
                <a:ea typeface="Verdana" panose="020B0604030504040204" pitchFamily="34" charset="0"/>
              </a:rPr>
              <a:t>  in cutting jewels for setting, in carving wood, and to work in all </a:t>
            </a:r>
            <a:r>
              <a:rPr lang="en-US" sz="1400" b="0" i="1" u="none" strike="noStrike" baseline="0" dirty="0">
                <a:solidFill>
                  <a:srgbClr val="808080"/>
                </a:solidFill>
                <a:latin typeface="Verdana" panose="020B0604030504040204" pitchFamily="34" charset="0"/>
                <a:ea typeface="Verdana" panose="020B0604030504040204" pitchFamily="34" charset="0"/>
              </a:rPr>
              <a:t>manner of</a:t>
            </a:r>
            <a:r>
              <a:rPr lang="en-US" sz="1400" b="0" i="0" u="none" strike="noStrike" baseline="0" dirty="0">
                <a:solidFill>
                  <a:srgbClr val="292F33"/>
                </a:solidFill>
                <a:latin typeface="Verdana" panose="020B0604030504040204" pitchFamily="34" charset="0"/>
                <a:ea typeface="Verdana" panose="020B0604030504040204" pitchFamily="34" charset="0"/>
              </a:rPr>
              <a:t> workmanship. </a:t>
            </a:r>
          </a:p>
          <a:p>
            <a:pPr marR="0" algn="l" rtl="0"/>
            <a:r>
              <a:rPr lang="en-US" sz="1400" b="0" i="0" u="none" strike="noStrike" baseline="0" dirty="0">
                <a:solidFill>
                  <a:srgbClr val="218282"/>
                </a:solidFill>
                <a:latin typeface="Verdana" panose="020B0604030504040204" pitchFamily="34" charset="0"/>
                <a:ea typeface="Verdana" panose="020B0604030504040204" pitchFamily="34" charset="0"/>
              </a:rPr>
              <a:t>Exo 31:6</a:t>
            </a:r>
            <a:r>
              <a:rPr lang="en-US" sz="1400" b="0" i="0" u="none" strike="noStrike" baseline="0" dirty="0">
                <a:solidFill>
                  <a:srgbClr val="292F33"/>
                </a:solidFill>
                <a:latin typeface="Verdana" panose="020B0604030504040204" pitchFamily="34" charset="0"/>
                <a:ea typeface="Verdana" panose="020B0604030504040204" pitchFamily="34" charset="0"/>
              </a:rPr>
              <a:t>  "And I, indeed I, have appointed with him </a:t>
            </a:r>
            <a:r>
              <a:rPr lang="en-US" sz="1400" b="0" i="0" u="none" strike="noStrike" baseline="0" dirty="0" err="1">
                <a:solidFill>
                  <a:srgbClr val="292F33"/>
                </a:solidFill>
                <a:latin typeface="Verdana" panose="020B0604030504040204" pitchFamily="34" charset="0"/>
                <a:ea typeface="Verdana" panose="020B0604030504040204" pitchFamily="34" charset="0"/>
              </a:rPr>
              <a:t>Aholiab</a:t>
            </a:r>
            <a:r>
              <a:rPr lang="en-US" sz="1400" b="0" i="0" u="none" strike="noStrike" baseline="0" dirty="0">
                <a:solidFill>
                  <a:srgbClr val="292F33"/>
                </a:solidFill>
                <a:latin typeface="Verdana" panose="020B0604030504040204" pitchFamily="34" charset="0"/>
                <a:ea typeface="Verdana" panose="020B0604030504040204" pitchFamily="34" charset="0"/>
              </a:rPr>
              <a:t> the son of </a:t>
            </a:r>
            <a:r>
              <a:rPr lang="en-US" sz="1400" b="0" i="0" u="none" strike="noStrike" baseline="0" dirty="0" err="1">
                <a:solidFill>
                  <a:srgbClr val="292F33"/>
                </a:solidFill>
                <a:latin typeface="Verdana" panose="020B0604030504040204" pitchFamily="34" charset="0"/>
                <a:ea typeface="Verdana" panose="020B0604030504040204" pitchFamily="34" charset="0"/>
              </a:rPr>
              <a:t>Ahisamach</a:t>
            </a:r>
            <a:r>
              <a:rPr lang="en-US" sz="1400" b="0" i="0" u="none" strike="noStrike" baseline="0" dirty="0">
                <a:solidFill>
                  <a:srgbClr val="292F33"/>
                </a:solidFill>
                <a:latin typeface="Verdana" panose="020B0604030504040204" pitchFamily="34" charset="0"/>
                <a:ea typeface="Verdana" panose="020B0604030504040204" pitchFamily="34" charset="0"/>
              </a:rPr>
              <a:t>, of the tribe of Dan; and I have put wisdom in the hearts of all the gifted artisans, that they may make all that I have commanded you: </a:t>
            </a:r>
          </a:p>
          <a:p>
            <a:pPr marR="0" algn="l" rtl="0"/>
            <a:endParaRPr lang="en-US" sz="1400" b="0" i="0" u="none" strike="noStrike" baseline="0" dirty="0">
              <a:solidFill>
                <a:srgbClr val="292F33"/>
              </a:solidFill>
              <a:latin typeface="Verdana" panose="020B0604030504040204" pitchFamily="34" charset="0"/>
              <a:ea typeface="Verdana" panose="020B0604030504040204" pitchFamily="34" charset="0"/>
            </a:endParaRPr>
          </a:p>
          <a:p>
            <a:pPr marR="0" algn="l" rtl="0"/>
            <a:r>
              <a:rPr lang="en-US" sz="1400" b="0" i="0" u="none" strike="noStrike" baseline="0" dirty="0">
                <a:solidFill>
                  <a:srgbClr val="218282"/>
                </a:solidFill>
                <a:latin typeface="Verdana" panose="020B0604030504040204" pitchFamily="34" charset="0"/>
                <a:ea typeface="Verdana" panose="020B0604030504040204" pitchFamily="34" charset="0"/>
              </a:rPr>
              <a:t>Exo 35:21</a:t>
            </a:r>
            <a:r>
              <a:rPr lang="en-US" sz="1400" b="0" i="0" u="none" strike="noStrike" baseline="0" dirty="0">
                <a:solidFill>
                  <a:srgbClr val="292F33"/>
                </a:solidFill>
                <a:latin typeface="Verdana" panose="020B0604030504040204" pitchFamily="34" charset="0"/>
                <a:ea typeface="Verdana" panose="020B0604030504040204" pitchFamily="34" charset="0"/>
              </a:rPr>
              <a:t>  Then everyone came whose heart was stirred, and everyone whose spirit was willing, </a:t>
            </a:r>
            <a:r>
              <a:rPr lang="en-US" sz="1400" b="0" i="1" u="none" strike="noStrike" baseline="0" dirty="0">
                <a:solidFill>
                  <a:srgbClr val="808080"/>
                </a:solidFill>
                <a:latin typeface="Verdana" panose="020B0604030504040204" pitchFamily="34" charset="0"/>
                <a:ea typeface="Verdana" panose="020B0604030504040204" pitchFamily="34" charset="0"/>
              </a:rPr>
              <a:t>and</a:t>
            </a:r>
            <a:r>
              <a:rPr lang="en-US" sz="1400" b="0" i="0" u="none" strike="noStrike" baseline="0" dirty="0">
                <a:solidFill>
                  <a:srgbClr val="292F33"/>
                </a:solidFill>
                <a:latin typeface="Verdana" panose="020B0604030504040204" pitchFamily="34" charset="0"/>
                <a:ea typeface="Verdana" panose="020B0604030504040204" pitchFamily="34" charset="0"/>
              </a:rPr>
              <a:t> they brought the LORD's offering for the work of the tabernacle of meeting, for all its service, and for the holy garments. </a:t>
            </a:r>
          </a:p>
          <a:p>
            <a:pPr marR="0" algn="l" rtl="0"/>
            <a:r>
              <a:rPr lang="en-US" sz="1400" b="0" i="0" u="none" strike="noStrike" baseline="0" dirty="0">
                <a:solidFill>
                  <a:srgbClr val="218282"/>
                </a:solidFill>
                <a:latin typeface="Verdana" panose="020B0604030504040204" pitchFamily="34" charset="0"/>
                <a:ea typeface="Verdana" panose="020B0604030504040204" pitchFamily="34" charset="0"/>
              </a:rPr>
              <a:t>Exo 35:22</a:t>
            </a:r>
            <a:r>
              <a:rPr lang="en-US" sz="1400" b="0" i="0" u="none" strike="noStrike" baseline="0" dirty="0">
                <a:solidFill>
                  <a:srgbClr val="292F33"/>
                </a:solidFill>
                <a:latin typeface="Verdana" panose="020B0604030504040204" pitchFamily="34" charset="0"/>
                <a:ea typeface="Verdana" panose="020B0604030504040204" pitchFamily="34" charset="0"/>
              </a:rPr>
              <a:t>  They came, both men and women, as many as had a willing heart, </a:t>
            </a:r>
            <a:r>
              <a:rPr lang="en-US" sz="1400" b="0" i="1" u="none" strike="noStrike" baseline="0" dirty="0">
                <a:solidFill>
                  <a:srgbClr val="808080"/>
                </a:solidFill>
                <a:latin typeface="Verdana" panose="020B0604030504040204" pitchFamily="34" charset="0"/>
                <a:ea typeface="Verdana" panose="020B0604030504040204" pitchFamily="34" charset="0"/>
              </a:rPr>
              <a:t>and</a:t>
            </a:r>
            <a:r>
              <a:rPr lang="en-US" sz="1400" b="0" i="0" u="none" strike="noStrike" baseline="0" dirty="0">
                <a:solidFill>
                  <a:srgbClr val="292F33"/>
                </a:solidFill>
                <a:latin typeface="Verdana" panose="020B0604030504040204" pitchFamily="34" charset="0"/>
                <a:ea typeface="Verdana" panose="020B0604030504040204" pitchFamily="34" charset="0"/>
              </a:rPr>
              <a:t> brought earrings and nose rings, rings and necklaces, all jewelry of gold, that is, every man who </a:t>
            </a:r>
            <a:r>
              <a:rPr lang="en-US" sz="1400" b="0" i="1" u="none" strike="noStrike" baseline="0" dirty="0">
                <a:solidFill>
                  <a:srgbClr val="808080"/>
                </a:solidFill>
                <a:latin typeface="Verdana" panose="020B0604030504040204" pitchFamily="34" charset="0"/>
                <a:ea typeface="Verdana" panose="020B0604030504040204" pitchFamily="34" charset="0"/>
              </a:rPr>
              <a:t>made</a:t>
            </a:r>
            <a:r>
              <a:rPr lang="en-US" sz="1400" b="0" i="0" u="none" strike="noStrike" baseline="0" dirty="0">
                <a:solidFill>
                  <a:srgbClr val="292F33"/>
                </a:solidFill>
                <a:latin typeface="Verdana" panose="020B0604030504040204" pitchFamily="34" charset="0"/>
                <a:ea typeface="Verdana" panose="020B0604030504040204" pitchFamily="34" charset="0"/>
              </a:rPr>
              <a:t> an offering of gold to the LORD. </a:t>
            </a:r>
          </a:p>
          <a:p>
            <a:pPr marR="0" algn="l" rtl="0"/>
            <a:endParaRPr lang="en-US" sz="1400" b="0" i="0" u="none" strike="noStrike" baseline="0" dirty="0">
              <a:solidFill>
                <a:srgbClr val="292F33"/>
              </a:solidFill>
              <a:latin typeface="Verdana" panose="020B0604030504040204" pitchFamily="34" charset="0"/>
              <a:ea typeface="Verdana" panose="020B0604030504040204" pitchFamily="34" charset="0"/>
            </a:endParaRPr>
          </a:p>
          <a:p>
            <a:pPr marR="0" algn="l" rtl="0"/>
            <a:endParaRPr lang="en-US" sz="1800" b="0" i="0" u="none" strike="noStrike" baseline="0" dirty="0">
              <a:solidFill>
                <a:srgbClr val="292F33"/>
              </a:solidFill>
              <a:latin typeface="Verdana" panose="020B0604030504040204" pitchFamily="34" charset="0"/>
              <a:ea typeface="Verdana" panose="020B0604030504040204" pitchFamily="34" charset="0"/>
            </a:endParaRPr>
          </a:p>
        </p:txBody>
      </p:sp>
      <p:sp>
        <p:nvSpPr>
          <p:cNvPr id="4" name="Slide Number Placeholder 3"/>
          <p:cNvSpPr>
            <a:spLocks noGrp="1"/>
          </p:cNvSpPr>
          <p:nvPr>
            <p:ph type="sldNum" sz="quarter" idx="5"/>
          </p:nvPr>
        </p:nvSpPr>
        <p:spPr/>
        <p:txBody>
          <a:bodyPr/>
          <a:lstStyle/>
          <a:p>
            <a:fld id="{C5EBC563-1D06-4253-B465-09F4F20724B5}" type="slidenum">
              <a:rPr lang="en-US" smtClean="0"/>
              <a:t>8</a:t>
            </a:fld>
            <a:endParaRPr lang="en-US"/>
          </a:p>
        </p:txBody>
      </p:sp>
    </p:spTree>
    <p:extLst>
      <p:ext uri="{BB962C8B-B14F-4D97-AF65-F5344CB8AC3E}">
        <p14:creationId xmlns:p14="http://schemas.microsoft.com/office/powerpoint/2010/main" val="143935376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latin typeface="Verdana" panose="020B0604030504040204" pitchFamily="34" charset="0"/>
              <a:ea typeface="Verdana" panose="020B0604030504040204" pitchFamily="34" charset="0"/>
            </a:endParaRPr>
          </a:p>
          <a:p>
            <a:pPr algn="ctr"/>
            <a:r>
              <a:rPr lang="en-US" sz="1200" b="1" dirty="0">
                <a:solidFill>
                  <a:schemeClr val="bg1">
                    <a:lumMod val="95000"/>
                    <a:lumOff val="5000"/>
                  </a:schemeClr>
                </a:solidFill>
                <a:latin typeface="Lucida Sans" panose="020B0602030504020204" pitchFamily="34" charset="0"/>
              </a:rPr>
              <a:t>Lessons Learned </a:t>
            </a:r>
          </a:p>
          <a:p>
            <a:r>
              <a:rPr lang="en-US" sz="1400" b="1" dirty="0">
                <a:solidFill>
                  <a:schemeClr val="bg1">
                    <a:lumMod val="95000"/>
                    <a:lumOff val="5000"/>
                  </a:schemeClr>
                </a:solidFill>
                <a:latin typeface="Verdana" panose="020B0604030504040204" pitchFamily="34" charset="0"/>
                <a:ea typeface="Verdana" panose="020B0604030504040204" pitchFamily="34" charset="0"/>
              </a:rPr>
              <a:t>The God of the Tabernacle is a God of:</a:t>
            </a:r>
          </a:p>
          <a:p>
            <a:endParaRPr lang="en-US" sz="1400" b="1" dirty="0">
              <a:solidFill>
                <a:schemeClr val="bg1">
                  <a:lumMod val="95000"/>
                  <a:lumOff val="5000"/>
                </a:schemeClr>
              </a:solidFill>
              <a:latin typeface="Verdana" panose="020B0604030504040204" pitchFamily="34" charset="0"/>
              <a:ea typeface="Verdana" panose="020B0604030504040204" pitchFamily="34" charset="0"/>
            </a:endParaRPr>
          </a:p>
          <a:p>
            <a:endParaRPr lang="en-US" sz="1400" b="1" dirty="0">
              <a:solidFill>
                <a:schemeClr val="bg1">
                  <a:lumMod val="95000"/>
                  <a:lumOff val="5000"/>
                </a:schemeClr>
              </a:solidFill>
              <a:latin typeface="Verdana" panose="020B0604030504040204" pitchFamily="34" charset="0"/>
              <a:ea typeface="Verdana" panose="020B0604030504040204" pitchFamily="34" charset="0"/>
            </a:endParaRPr>
          </a:p>
          <a:p>
            <a:r>
              <a:rPr lang="en-US" sz="1400" b="1" dirty="0">
                <a:solidFill>
                  <a:schemeClr val="bg1">
                    <a:lumMod val="95000"/>
                    <a:lumOff val="5000"/>
                  </a:schemeClr>
                </a:solidFill>
                <a:latin typeface="Verdana" panose="020B0604030504040204" pitchFamily="34" charset="0"/>
                <a:ea typeface="Verdana" panose="020B0604030504040204" pitchFamily="34" charset="0"/>
              </a:rPr>
              <a:t>Order – The tabernacle’s curtains provided order within (1</a:t>
            </a:r>
            <a:r>
              <a:rPr lang="en-US" sz="1400" b="1" baseline="30000" dirty="0">
                <a:solidFill>
                  <a:schemeClr val="bg1">
                    <a:lumMod val="95000"/>
                    <a:lumOff val="5000"/>
                  </a:schemeClr>
                </a:solidFill>
                <a:latin typeface="Verdana" panose="020B0604030504040204" pitchFamily="34" charset="0"/>
                <a:ea typeface="Verdana" panose="020B0604030504040204" pitchFamily="34" charset="0"/>
              </a:rPr>
              <a:t>st</a:t>
            </a:r>
            <a:r>
              <a:rPr lang="en-US" sz="1400" b="1" dirty="0">
                <a:solidFill>
                  <a:schemeClr val="bg1">
                    <a:lumMod val="95000"/>
                    <a:lumOff val="5000"/>
                  </a:schemeClr>
                </a:solidFill>
                <a:latin typeface="Verdana" panose="020B0604030504040204" pitchFamily="34" charset="0"/>
                <a:ea typeface="Verdana" panose="020B0604030504040204" pitchFamily="34" charset="0"/>
              </a:rPr>
              <a:t> Corinthians 14:33)</a:t>
            </a:r>
          </a:p>
          <a:p>
            <a:r>
              <a:rPr lang="en-US" sz="1400" b="1" dirty="0">
                <a:solidFill>
                  <a:schemeClr val="bg1">
                    <a:lumMod val="95000"/>
                    <a:lumOff val="5000"/>
                  </a:schemeClr>
                </a:solidFill>
                <a:latin typeface="Verdana" panose="020B0604030504040204" pitchFamily="34" charset="0"/>
                <a:ea typeface="Verdana" panose="020B0604030504040204" pitchFamily="34" charset="0"/>
              </a:rPr>
              <a:t>	</a:t>
            </a:r>
          </a:p>
          <a:p>
            <a:r>
              <a:rPr lang="en-US" sz="1400" b="1" dirty="0">
                <a:solidFill>
                  <a:schemeClr val="bg1">
                    <a:lumMod val="95000"/>
                    <a:lumOff val="5000"/>
                  </a:schemeClr>
                </a:solidFill>
                <a:latin typeface="Verdana" panose="020B0604030504040204" pitchFamily="34" charset="0"/>
                <a:ea typeface="Verdana" panose="020B0604030504040204" pitchFamily="34" charset="0"/>
              </a:rPr>
              <a:t>	Careful instructions are given for the making of the curtains to cover the tabernacle.  God provided structure.  God made us in HIS image, and we 	should work constantly to bring order out of chaos. </a:t>
            </a:r>
          </a:p>
          <a:p>
            <a:endParaRPr lang="en-US" sz="1400" b="1" dirty="0">
              <a:solidFill>
                <a:schemeClr val="bg1">
                  <a:lumMod val="95000"/>
                  <a:lumOff val="5000"/>
                </a:schemeClr>
              </a:solidFill>
              <a:latin typeface="Verdana" panose="020B0604030504040204" pitchFamily="34" charset="0"/>
              <a:ea typeface="Verdana" panose="020B0604030504040204" pitchFamily="34" charset="0"/>
            </a:endParaRPr>
          </a:p>
          <a:p>
            <a:r>
              <a:rPr lang="en-US" sz="1400" b="0" i="0" u="none" strike="noStrike" baseline="0" dirty="0">
                <a:solidFill>
                  <a:srgbClr val="218282"/>
                </a:solidFill>
                <a:latin typeface="Verdana" panose="020B0604030504040204" pitchFamily="34" charset="0"/>
                <a:ea typeface="Verdana" panose="020B0604030504040204" pitchFamily="34" charset="0"/>
              </a:rPr>
              <a:t>	</a:t>
            </a:r>
            <a:r>
              <a:rPr lang="en-US" sz="1400" b="1" i="0" u="none" strike="noStrike" baseline="0" dirty="0">
                <a:solidFill>
                  <a:srgbClr val="218282"/>
                </a:solidFill>
                <a:latin typeface="Verdana" panose="020B0604030504040204" pitchFamily="34" charset="0"/>
                <a:ea typeface="Verdana" panose="020B0604030504040204" pitchFamily="34" charset="0"/>
              </a:rPr>
              <a:t>1Co 14:33</a:t>
            </a:r>
            <a:r>
              <a:rPr lang="en-US" sz="1400" b="1" i="0" u="none" strike="noStrike" baseline="0" dirty="0">
                <a:solidFill>
                  <a:srgbClr val="292F33"/>
                </a:solidFill>
                <a:latin typeface="Verdana" panose="020B0604030504040204" pitchFamily="34" charset="0"/>
                <a:ea typeface="Verdana" panose="020B0604030504040204" pitchFamily="34" charset="0"/>
              </a:rPr>
              <a:t>  For God is not </a:t>
            </a:r>
            <a:r>
              <a:rPr lang="en-US" sz="1400" b="1" i="1" u="none" strike="noStrike" baseline="0" dirty="0">
                <a:solidFill>
                  <a:srgbClr val="808080"/>
                </a:solidFill>
                <a:latin typeface="Verdana" panose="020B0604030504040204" pitchFamily="34" charset="0"/>
                <a:ea typeface="Verdana" panose="020B0604030504040204" pitchFamily="34" charset="0"/>
              </a:rPr>
              <a:t>the author</a:t>
            </a:r>
            <a:r>
              <a:rPr lang="en-US" sz="1400" b="1" i="0" u="none" strike="noStrike" baseline="0" dirty="0">
                <a:solidFill>
                  <a:srgbClr val="292F33"/>
                </a:solidFill>
                <a:latin typeface="Verdana" panose="020B0604030504040204" pitchFamily="34" charset="0"/>
                <a:ea typeface="Verdana" panose="020B0604030504040204" pitchFamily="34" charset="0"/>
              </a:rPr>
              <a:t> of confusion but of peace, as in all the churches of the saints. </a:t>
            </a:r>
          </a:p>
          <a:p>
            <a:endParaRPr lang="en-US" sz="1400" b="1" i="0" u="none" strike="noStrike" baseline="0" dirty="0">
              <a:solidFill>
                <a:srgbClr val="292F33"/>
              </a:solidFill>
              <a:latin typeface="Verdana" panose="020B0604030504040204" pitchFamily="34" charset="0"/>
              <a:ea typeface="Verdana" panose="020B0604030504040204" pitchFamily="34" charset="0"/>
            </a:endParaRPr>
          </a:p>
          <a:p>
            <a:r>
              <a:rPr lang="en-US" sz="1400" b="1" i="0" u="none" strike="noStrike" baseline="0" dirty="0">
                <a:solidFill>
                  <a:srgbClr val="292F33"/>
                </a:solidFill>
                <a:latin typeface="Verdana" panose="020B0604030504040204" pitchFamily="34" charset="0"/>
                <a:ea typeface="Verdana" panose="020B0604030504040204" pitchFamily="34" charset="0"/>
              </a:rPr>
              <a:t>	Satan seeks chaos to preoccupy us, we need to be alert and vigilant</a:t>
            </a:r>
          </a:p>
          <a:p>
            <a:endParaRPr lang="en-US" sz="1400" b="1" dirty="0">
              <a:solidFill>
                <a:schemeClr val="bg1">
                  <a:lumMod val="95000"/>
                  <a:lumOff val="5000"/>
                </a:schemeClr>
              </a:solidFill>
              <a:latin typeface="Verdana" panose="020B0604030504040204" pitchFamily="34" charset="0"/>
              <a:ea typeface="Verdana" panose="020B0604030504040204" pitchFamily="34" charset="0"/>
            </a:endParaRPr>
          </a:p>
          <a:p>
            <a:endParaRPr lang="en-US" sz="1400" b="1" dirty="0">
              <a:solidFill>
                <a:schemeClr val="bg1">
                  <a:lumMod val="95000"/>
                  <a:lumOff val="5000"/>
                </a:schemeClr>
              </a:solidFill>
              <a:latin typeface="Verdana" panose="020B0604030504040204" pitchFamily="34" charset="0"/>
              <a:ea typeface="Verdana" panose="020B0604030504040204" pitchFamily="34" charset="0"/>
            </a:endParaRPr>
          </a:p>
          <a:p>
            <a:r>
              <a:rPr lang="en-US" sz="1400" b="1" dirty="0">
                <a:solidFill>
                  <a:schemeClr val="bg1">
                    <a:lumMod val="95000"/>
                    <a:lumOff val="5000"/>
                  </a:schemeClr>
                </a:solidFill>
                <a:latin typeface="Verdana" panose="020B0604030504040204" pitchFamily="34" charset="0"/>
                <a:ea typeface="Verdana" panose="020B0604030504040204" pitchFamily="34" charset="0"/>
              </a:rPr>
              <a:t>Beauty – The curtain colors and the images of the cherubim were not necessary for 	physical worship, but God considered them important  (1</a:t>
            </a:r>
            <a:r>
              <a:rPr lang="en-US" sz="1400" b="1" baseline="30000" dirty="0">
                <a:solidFill>
                  <a:schemeClr val="bg1">
                    <a:lumMod val="95000"/>
                    <a:lumOff val="5000"/>
                  </a:schemeClr>
                </a:solidFill>
                <a:latin typeface="Verdana" panose="020B0604030504040204" pitchFamily="34" charset="0"/>
                <a:ea typeface="Verdana" panose="020B0604030504040204" pitchFamily="34" charset="0"/>
              </a:rPr>
              <a:t>st</a:t>
            </a:r>
            <a:r>
              <a:rPr lang="en-US" sz="1400" b="1" dirty="0">
                <a:solidFill>
                  <a:schemeClr val="bg1">
                    <a:lumMod val="95000"/>
                    <a:lumOff val="5000"/>
                  </a:schemeClr>
                </a:solidFill>
                <a:latin typeface="Verdana" panose="020B0604030504040204" pitchFamily="34" charset="0"/>
                <a:ea typeface="Verdana" panose="020B0604030504040204" pitchFamily="34" charset="0"/>
              </a:rPr>
              <a:t> Peter 3:1-4)</a:t>
            </a:r>
          </a:p>
          <a:p>
            <a:r>
              <a:rPr lang="en-US" sz="1400" b="1" dirty="0">
                <a:solidFill>
                  <a:schemeClr val="bg1">
                    <a:lumMod val="95000"/>
                    <a:lumOff val="5000"/>
                  </a:schemeClr>
                </a:solidFill>
                <a:latin typeface="Verdana" panose="020B0604030504040204" pitchFamily="34" charset="0"/>
                <a:ea typeface="Verdana" panose="020B0604030504040204" pitchFamily="34" charset="0"/>
              </a:rPr>
              <a:t>	</a:t>
            </a:r>
          </a:p>
          <a:p>
            <a:r>
              <a:rPr lang="en-US" sz="1400" b="1" dirty="0">
                <a:solidFill>
                  <a:schemeClr val="bg1">
                    <a:lumMod val="95000"/>
                    <a:lumOff val="5000"/>
                  </a:schemeClr>
                </a:solidFill>
                <a:latin typeface="Verdana" panose="020B0604030504040204" pitchFamily="34" charset="0"/>
                <a:ea typeface="Verdana" panose="020B0604030504040204" pitchFamily="34" charset="0"/>
              </a:rPr>
              <a:t>	God instructed that the curtains be made of fine woven linen with blue, purple and scarlet thread and that cherubim be woven into the curtains.  Is it 	surprising that God appreciates beauty – NO – he made this world did he not?  What is more beautiful than his sunrises and sunsets?  His handiwork? 	And on and on and on.  What is more beautiful than all of that though if not the beauty of our soul</a:t>
            </a:r>
          </a:p>
          <a:p>
            <a:endParaRPr lang="en-US" sz="1400" b="1" dirty="0">
              <a:solidFill>
                <a:schemeClr val="bg1">
                  <a:lumMod val="95000"/>
                  <a:lumOff val="5000"/>
                </a:schemeClr>
              </a:solidFill>
              <a:latin typeface="Verdana" panose="020B0604030504040204" pitchFamily="34" charset="0"/>
              <a:ea typeface="Verdana" panose="020B0604030504040204" pitchFamily="34" charset="0"/>
            </a:endParaRPr>
          </a:p>
          <a:p>
            <a:pPr marR="0" algn="l" rtl="0"/>
            <a:r>
              <a:rPr lang="en-US" sz="1400" b="1" i="0" u="none" strike="noStrike" baseline="0" dirty="0">
                <a:solidFill>
                  <a:srgbClr val="8D7221"/>
                </a:solidFill>
                <a:latin typeface="Verdana" panose="020B0604030504040204" pitchFamily="34" charset="0"/>
                <a:ea typeface="Verdana" panose="020B0604030504040204" pitchFamily="34" charset="0"/>
              </a:rPr>
              <a:t>	1Pe 3:1</a:t>
            </a:r>
            <a:r>
              <a:rPr lang="en-US" sz="1400" b="0" i="0" u="none" strike="noStrike" baseline="0" dirty="0">
                <a:solidFill>
                  <a:srgbClr val="292F33"/>
                </a:solidFill>
                <a:latin typeface="Verdana" panose="020B0604030504040204" pitchFamily="34" charset="0"/>
                <a:ea typeface="Verdana" panose="020B0604030504040204" pitchFamily="34" charset="0"/>
              </a:rPr>
              <a:t>  Wives, likewise, </a:t>
            </a:r>
            <a:r>
              <a:rPr lang="en-US" sz="1400" b="0" i="1" u="none" strike="noStrike" baseline="0" dirty="0">
                <a:solidFill>
                  <a:srgbClr val="808080"/>
                </a:solidFill>
                <a:latin typeface="Verdana" panose="020B0604030504040204" pitchFamily="34" charset="0"/>
                <a:ea typeface="Verdana" panose="020B0604030504040204" pitchFamily="34" charset="0"/>
              </a:rPr>
              <a:t>be</a:t>
            </a:r>
            <a:r>
              <a:rPr lang="en-US" sz="1400" b="0" i="0" u="none" strike="noStrike" baseline="0" dirty="0">
                <a:solidFill>
                  <a:srgbClr val="292F33"/>
                </a:solidFill>
                <a:latin typeface="Verdana" panose="020B0604030504040204" pitchFamily="34" charset="0"/>
                <a:ea typeface="Verdana" panose="020B0604030504040204" pitchFamily="34" charset="0"/>
              </a:rPr>
              <a:t> submissive to your own husbands, that even if some do not obey the word, they, without a word, may be won by the conduct of their wives, </a:t>
            </a:r>
          </a:p>
          <a:p>
            <a:pPr marR="0" algn="l" rtl="0"/>
            <a:r>
              <a:rPr lang="en-US" sz="1400" b="0" i="0" u="none" strike="noStrike" baseline="0" dirty="0">
                <a:solidFill>
                  <a:srgbClr val="218282"/>
                </a:solidFill>
                <a:latin typeface="Verdana" panose="020B0604030504040204" pitchFamily="34" charset="0"/>
                <a:ea typeface="Verdana" panose="020B0604030504040204" pitchFamily="34" charset="0"/>
              </a:rPr>
              <a:t>	1Pe 3:2</a:t>
            </a:r>
            <a:r>
              <a:rPr lang="en-US" sz="1400" b="0" i="0" u="none" strike="noStrike" baseline="0" dirty="0">
                <a:solidFill>
                  <a:srgbClr val="292F33"/>
                </a:solidFill>
                <a:latin typeface="Verdana" panose="020B0604030504040204" pitchFamily="34" charset="0"/>
                <a:ea typeface="Verdana" panose="020B0604030504040204" pitchFamily="34" charset="0"/>
              </a:rPr>
              <a:t>  when they observe your chaste conduct </a:t>
            </a:r>
            <a:r>
              <a:rPr lang="en-US" sz="1400" b="0" i="1" u="none" strike="noStrike" baseline="0" dirty="0">
                <a:solidFill>
                  <a:srgbClr val="808080"/>
                </a:solidFill>
                <a:latin typeface="Verdana" panose="020B0604030504040204" pitchFamily="34" charset="0"/>
                <a:ea typeface="Verdana" panose="020B0604030504040204" pitchFamily="34" charset="0"/>
              </a:rPr>
              <a:t>accompanied</a:t>
            </a:r>
            <a:r>
              <a:rPr lang="en-US" sz="1400" b="0" i="0" u="none" strike="noStrike" baseline="0" dirty="0">
                <a:solidFill>
                  <a:srgbClr val="292F33"/>
                </a:solidFill>
                <a:latin typeface="Verdana" panose="020B0604030504040204" pitchFamily="34" charset="0"/>
                <a:ea typeface="Verdana" panose="020B0604030504040204" pitchFamily="34" charset="0"/>
              </a:rPr>
              <a:t> by fear. </a:t>
            </a:r>
          </a:p>
          <a:p>
            <a:pPr marR="0" algn="l" rtl="0"/>
            <a:r>
              <a:rPr lang="en-US" sz="1400" b="0" i="0" u="none" strike="noStrike" baseline="0" dirty="0">
                <a:solidFill>
                  <a:srgbClr val="218282"/>
                </a:solidFill>
                <a:latin typeface="Verdana" panose="020B0604030504040204" pitchFamily="34" charset="0"/>
                <a:ea typeface="Verdana" panose="020B0604030504040204" pitchFamily="34" charset="0"/>
              </a:rPr>
              <a:t>	1Pe 3:3</a:t>
            </a:r>
            <a:r>
              <a:rPr lang="en-US" sz="1400" b="0" i="0" u="none" strike="noStrike" baseline="0" dirty="0">
                <a:solidFill>
                  <a:srgbClr val="292F33"/>
                </a:solidFill>
                <a:latin typeface="Verdana" panose="020B0604030504040204" pitchFamily="34" charset="0"/>
                <a:ea typeface="Verdana" panose="020B0604030504040204" pitchFamily="34" charset="0"/>
              </a:rPr>
              <a:t>  Do not let your adornment be </a:t>
            </a:r>
            <a:r>
              <a:rPr lang="en-US" sz="1400" b="0" i="1" u="none" strike="noStrike" baseline="0" dirty="0">
                <a:solidFill>
                  <a:srgbClr val="808080"/>
                </a:solidFill>
                <a:latin typeface="Verdana" panose="020B0604030504040204" pitchFamily="34" charset="0"/>
                <a:ea typeface="Verdana" panose="020B0604030504040204" pitchFamily="34" charset="0"/>
              </a:rPr>
              <a:t>merely</a:t>
            </a:r>
            <a:r>
              <a:rPr lang="en-US" sz="1400" b="0" i="0" u="none" strike="noStrike" baseline="0" dirty="0">
                <a:solidFill>
                  <a:srgbClr val="292F33"/>
                </a:solidFill>
                <a:latin typeface="Verdana" panose="020B0604030504040204" pitchFamily="34" charset="0"/>
                <a:ea typeface="Verdana" panose="020B0604030504040204" pitchFamily="34" charset="0"/>
              </a:rPr>
              <a:t> outward—arranging the hair, wearing gold, or putting on </a:t>
            </a:r>
            <a:r>
              <a:rPr lang="en-US" sz="1400" b="0" i="1" u="none" strike="noStrike" baseline="0" dirty="0">
                <a:solidFill>
                  <a:srgbClr val="808080"/>
                </a:solidFill>
                <a:latin typeface="Verdana" panose="020B0604030504040204" pitchFamily="34" charset="0"/>
                <a:ea typeface="Verdana" panose="020B0604030504040204" pitchFamily="34" charset="0"/>
              </a:rPr>
              <a:t>fine</a:t>
            </a:r>
            <a:r>
              <a:rPr lang="en-US" sz="1400" b="0" i="0" u="none" strike="noStrike" baseline="0" dirty="0">
                <a:solidFill>
                  <a:srgbClr val="292F33"/>
                </a:solidFill>
                <a:latin typeface="Verdana" panose="020B0604030504040204" pitchFamily="34" charset="0"/>
                <a:ea typeface="Verdana" panose="020B0604030504040204" pitchFamily="34" charset="0"/>
              </a:rPr>
              <a:t> apparel— </a:t>
            </a:r>
          </a:p>
          <a:p>
            <a:pPr marR="0" algn="l" rtl="0"/>
            <a:r>
              <a:rPr lang="en-US" sz="1400" b="0" i="0" u="none" strike="noStrike" baseline="0" dirty="0">
                <a:solidFill>
                  <a:srgbClr val="218282"/>
                </a:solidFill>
                <a:latin typeface="Verdana" panose="020B0604030504040204" pitchFamily="34" charset="0"/>
                <a:ea typeface="Verdana" panose="020B0604030504040204" pitchFamily="34" charset="0"/>
              </a:rPr>
              <a:t>	1Pe 3:4</a:t>
            </a:r>
            <a:r>
              <a:rPr lang="en-US" sz="1400" b="0" i="0" u="none" strike="noStrike" baseline="0" dirty="0">
                <a:solidFill>
                  <a:srgbClr val="292F33"/>
                </a:solidFill>
                <a:latin typeface="Verdana" panose="020B0604030504040204" pitchFamily="34" charset="0"/>
                <a:ea typeface="Verdana" panose="020B0604030504040204" pitchFamily="34" charset="0"/>
              </a:rPr>
              <a:t>  rather </a:t>
            </a:r>
            <a:r>
              <a:rPr lang="en-US" sz="1400" b="0" i="1" u="none" strike="noStrike" baseline="0" dirty="0">
                <a:solidFill>
                  <a:srgbClr val="808080"/>
                </a:solidFill>
                <a:latin typeface="Verdana" panose="020B0604030504040204" pitchFamily="34" charset="0"/>
                <a:ea typeface="Verdana" panose="020B0604030504040204" pitchFamily="34" charset="0"/>
              </a:rPr>
              <a:t>let it be</a:t>
            </a:r>
            <a:r>
              <a:rPr lang="en-US" sz="1400" b="0" i="0" u="none" strike="noStrike" baseline="0" dirty="0">
                <a:solidFill>
                  <a:srgbClr val="292F33"/>
                </a:solidFill>
                <a:latin typeface="Verdana" panose="020B0604030504040204" pitchFamily="34" charset="0"/>
                <a:ea typeface="Verdana" panose="020B0604030504040204" pitchFamily="34" charset="0"/>
              </a:rPr>
              <a:t> the hidden person of the heart, with the incorruptible </a:t>
            </a:r>
            <a:r>
              <a:rPr lang="en-US" sz="1400" b="0" i="1" u="none" strike="noStrike" baseline="0" dirty="0">
                <a:solidFill>
                  <a:srgbClr val="808080"/>
                </a:solidFill>
                <a:latin typeface="Verdana" panose="020B0604030504040204" pitchFamily="34" charset="0"/>
                <a:ea typeface="Verdana" panose="020B0604030504040204" pitchFamily="34" charset="0"/>
              </a:rPr>
              <a:t>beauty</a:t>
            </a:r>
            <a:r>
              <a:rPr lang="en-US" sz="1400" b="0" i="0" u="none" strike="noStrike" baseline="0" dirty="0">
                <a:solidFill>
                  <a:srgbClr val="292F33"/>
                </a:solidFill>
                <a:latin typeface="Verdana" panose="020B0604030504040204" pitchFamily="34" charset="0"/>
                <a:ea typeface="Verdana" panose="020B0604030504040204" pitchFamily="34" charset="0"/>
              </a:rPr>
              <a:t> of a gentle and quiet spirit, which is very precious in the sight of God. </a:t>
            </a:r>
          </a:p>
          <a:p>
            <a:pPr marR="0" algn="l" rtl="0"/>
            <a:endParaRPr lang="en-US" sz="1400" b="0" i="0" u="none" strike="noStrike" baseline="0" dirty="0">
              <a:solidFill>
                <a:srgbClr val="292F33"/>
              </a:solidFill>
              <a:latin typeface="Verdana" panose="020B0604030504040204" pitchFamily="34" charset="0"/>
              <a:ea typeface="Verdana" panose="020B0604030504040204" pitchFamily="34" charset="0"/>
            </a:endParaRPr>
          </a:p>
          <a:p>
            <a:pPr marR="0" algn="l" rtl="0"/>
            <a:endParaRPr lang="en-US" sz="1400" b="1" dirty="0">
              <a:solidFill>
                <a:schemeClr val="bg1">
                  <a:lumMod val="95000"/>
                  <a:lumOff val="5000"/>
                </a:schemeClr>
              </a:solidFill>
              <a:latin typeface="Verdana" panose="020B0604030504040204" pitchFamily="34" charset="0"/>
              <a:ea typeface="Verdana" panose="020B0604030504040204" pitchFamily="34" charset="0"/>
            </a:endParaRPr>
          </a:p>
          <a:p>
            <a:endParaRPr lang="en-US" sz="1400" b="1" dirty="0">
              <a:solidFill>
                <a:schemeClr val="bg1">
                  <a:lumMod val="95000"/>
                  <a:lumOff val="5000"/>
                </a:schemeClr>
              </a:solidFill>
              <a:latin typeface="Verdana" panose="020B0604030504040204" pitchFamily="34" charset="0"/>
              <a:ea typeface="Verdana" panose="020B0604030504040204" pitchFamily="34" charset="0"/>
            </a:endParaRPr>
          </a:p>
          <a:p>
            <a:r>
              <a:rPr lang="en-US" sz="1400" b="1" dirty="0">
                <a:solidFill>
                  <a:schemeClr val="bg1">
                    <a:lumMod val="95000"/>
                    <a:lumOff val="5000"/>
                  </a:schemeClr>
                </a:solidFill>
                <a:latin typeface="Verdana" panose="020B0604030504040204" pitchFamily="34" charset="0"/>
                <a:ea typeface="Verdana" panose="020B0604030504040204" pitchFamily="34" charset="0"/>
              </a:rPr>
              <a:t>Practical Value – Ram skins provided protection from the elements (1</a:t>
            </a:r>
            <a:r>
              <a:rPr lang="en-US" sz="1400" b="1" baseline="30000" dirty="0">
                <a:solidFill>
                  <a:schemeClr val="bg1">
                    <a:lumMod val="95000"/>
                    <a:lumOff val="5000"/>
                  </a:schemeClr>
                </a:solidFill>
                <a:latin typeface="Verdana" panose="020B0604030504040204" pitchFamily="34" charset="0"/>
                <a:ea typeface="Verdana" panose="020B0604030504040204" pitchFamily="34" charset="0"/>
              </a:rPr>
              <a:t>st</a:t>
            </a:r>
            <a:r>
              <a:rPr lang="en-US" sz="1400" b="1" dirty="0">
                <a:solidFill>
                  <a:schemeClr val="bg1">
                    <a:lumMod val="95000"/>
                    <a:lumOff val="5000"/>
                  </a:schemeClr>
                </a:solidFill>
                <a:latin typeface="Verdana" panose="020B0604030504040204" pitchFamily="34" charset="0"/>
                <a:ea typeface="Verdana" panose="020B0604030504040204" pitchFamily="34" charset="0"/>
              </a:rPr>
              <a:t> Peter 2:5; 4:10-11)</a:t>
            </a:r>
          </a:p>
          <a:p>
            <a:r>
              <a:rPr lang="en-US" sz="1400" b="1" dirty="0">
                <a:solidFill>
                  <a:schemeClr val="bg1">
                    <a:lumMod val="95000"/>
                    <a:lumOff val="5000"/>
                  </a:schemeClr>
                </a:solidFill>
                <a:latin typeface="Verdana" panose="020B0604030504040204" pitchFamily="34" charset="0"/>
                <a:ea typeface="Verdana" panose="020B0604030504040204" pitchFamily="34" charset="0"/>
              </a:rPr>
              <a:t>	</a:t>
            </a:r>
          </a:p>
          <a:p>
            <a:r>
              <a:rPr lang="en-US" sz="1400" b="1" dirty="0">
                <a:solidFill>
                  <a:schemeClr val="bg1">
                    <a:lumMod val="95000"/>
                    <a:lumOff val="5000"/>
                  </a:schemeClr>
                </a:solidFill>
                <a:latin typeface="Verdana" panose="020B0604030504040204" pitchFamily="34" charset="0"/>
                <a:ea typeface="Verdana" panose="020B0604030504040204" pitchFamily="34" charset="0"/>
              </a:rPr>
              <a:t>	God provided for the elements of a house of worship that would protect the purpose for which it existed.  Ram skins provided waterproofing.  Poles 	made it possible to move the tabernacle from place to place.  These things are necessary for a place of worship.  Christians are described as 	living stone in 1</a:t>
            </a:r>
            <a:r>
              <a:rPr lang="en-US" sz="1400" b="1" baseline="30000" dirty="0">
                <a:solidFill>
                  <a:schemeClr val="bg1">
                    <a:lumMod val="95000"/>
                    <a:lumOff val="5000"/>
                  </a:schemeClr>
                </a:solidFill>
                <a:latin typeface="Verdana" panose="020B0604030504040204" pitchFamily="34" charset="0"/>
                <a:ea typeface="Verdana" panose="020B0604030504040204" pitchFamily="34" charset="0"/>
              </a:rPr>
              <a:t>st</a:t>
            </a:r>
            <a:r>
              <a:rPr lang="en-US" sz="1400" b="1" dirty="0">
                <a:solidFill>
                  <a:schemeClr val="bg1">
                    <a:lumMod val="95000"/>
                    <a:lumOff val="5000"/>
                  </a:schemeClr>
                </a:solidFill>
                <a:latin typeface="Verdana" panose="020B0604030504040204" pitchFamily="34" charset="0"/>
                <a:ea typeface="Verdana" panose="020B0604030504040204" pitchFamily="34" charset="0"/>
              </a:rPr>
              <a:t> Peter.  Our NT church is not of ram skins, poles and curtains.  We meet in a physical building, but God is not here because of the 	brick or the roof or the carpet – he is here because we are the church</a:t>
            </a:r>
          </a:p>
          <a:p>
            <a:endParaRPr lang="en-US" sz="1400" b="1" dirty="0">
              <a:solidFill>
                <a:schemeClr val="bg1">
                  <a:lumMod val="95000"/>
                  <a:lumOff val="5000"/>
                </a:schemeClr>
              </a:solidFill>
              <a:latin typeface="Verdana" panose="020B0604030504040204" pitchFamily="34" charset="0"/>
              <a:ea typeface="Verdana" panose="020B0604030504040204" pitchFamily="34" charset="0"/>
            </a:endParaRPr>
          </a:p>
          <a:p>
            <a:r>
              <a:rPr lang="en-US" sz="1400" b="0" i="0" u="none" strike="noStrike" baseline="0" dirty="0">
                <a:solidFill>
                  <a:srgbClr val="218282"/>
                </a:solidFill>
                <a:latin typeface="Verdana" panose="020B0604030504040204" pitchFamily="34" charset="0"/>
                <a:ea typeface="Verdana" panose="020B0604030504040204" pitchFamily="34" charset="0"/>
              </a:rPr>
              <a:t>	1Pe 2:5</a:t>
            </a:r>
            <a:r>
              <a:rPr lang="en-US" sz="1400" b="0" i="0" u="none" strike="noStrike" baseline="0" dirty="0">
                <a:solidFill>
                  <a:srgbClr val="292F33"/>
                </a:solidFill>
                <a:latin typeface="Verdana" panose="020B0604030504040204" pitchFamily="34" charset="0"/>
                <a:ea typeface="Verdana" panose="020B0604030504040204" pitchFamily="34" charset="0"/>
              </a:rPr>
              <a:t>  you also, as living stones, are being built up a spiritual house, a holy priesthood, to offer up spiritual sacrifices acceptable to God through Jesus Christ. </a:t>
            </a:r>
            <a:endParaRPr lang="en-US" sz="1400" b="1" i="0" u="none" strike="noStrike" baseline="0" dirty="0">
              <a:solidFill>
                <a:schemeClr val="bg1">
                  <a:lumMod val="95000"/>
                  <a:lumOff val="5000"/>
                </a:schemeClr>
              </a:solidFill>
              <a:latin typeface="Verdana" panose="020B0604030504040204" pitchFamily="34" charset="0"/>
              <a:ea typeface="Verdana" panose="020B0604030504040204" pitchFamily="34" charset="0"/>
            </a:endParaRPr>
          </a:p>
          <a:p>
            <a:endParaRPr lang="en-US" sz="1400" b="1" i="0" u="none" strike="noStrike" baseline="0" dirty="0">
              <a:solidFill>
                <a:schemeClr val="bg1">
                  <a:lumMod val="95000"/>
                  <a:lumOff val="5000"/>
                </a:schemeClr>
              </a:solidFill>
              <a:latin typeface="Verdana" panose="020B0604030504040204" pitchFamily="34" charset="0"/>
              <a:ea typeface="Verdana" panose="020B0604030504040204" pitchFamily="34" charset="0"/>
            </a:endParaRPr>
          </a:p>
          <a:p>
            <a:pPr marR="0" algn="l" rtl="0"/>
            <a:r>
              <a:rPr lang="en-US" sz="1400" b="1" i="0" u="none" strike="noStrike" baseline="0" dirty="0">
                <a:solidFill>
                  <a:srgbClr val="8D7221"/>
                </a:solidFill>
                <a:latin typeface="Verdana" panose="020B0604030504040204" pitchFamily="34" charset="0"/>
                <a:ea typeface="Verdana" panose="020B0604030504040204" pitchFamily="34" charset="0"/>
              </a:rPr>
              <a:t>	1Pe 4:10</a:t>
            </a:r>
            <a:r>
              <a:rPr lang="en-US" sz="1400" b="0" i="0" u="none" strike="noStrike" baseline="0" dirty="0">
                <a:solidFill>
                  <a:srgbClr val="292F33"/>
                </a:solidFill>
                <a:latin typeface="Verdana" panose="020B0604030504040204" pitchFamily="34" charset="0"/>
                <a:ea typeface="Verdana" panose="020B0604030504040204" pitchFamily="34" charset="0"/>
              </a:rPr>
              <a:t>  As each one has received a gift, minister it to one another, as good stewards of the manifold grace of God. </a:t>
            </a:r>
          </a:p>
          <a:p>
            <a:pPr marR="0" algn="l" rtl="0"/>
            <a:r>
              <a:rPr lang="en-US" sz="1400" b="0" i="0" u="none" strike="noStrike" baseline="0" dirty="0">
                <a:solidFill>
                  <a:srgbClr val="218282"/>
                </a:solidFill>
                <a:latin typeface="Verdana" panose="020B0604030504040204" pitchFamily="34" charset="0"/>
                <a:ea typeface="Verdana" panose="020B0604030504040204" pitchFamily="34" charset="0"/>
              </a:rPr>
              <a:t>	1Pe 4:11</a:t>
            </a:r>
            <a:r>
              <a:rPr lang="en-US" sz="1400" b="0" i="0" u="none" strike="noStrike" baseline="0" dirty="0">
                <a:solidFill>
                  <a:srgbClr val="292F33"/>
                </a:solidFill>
                <a:latin typeface="Verdana" panose="020B0604030504040204" pitchFamily="34" charset="0"/>
                <a:ea typeface="Verdana" panose="020B0604030504040204" pitchFamily="34" charset="0"/>
              </a:rPr>
              <a:t>  If anyone speaks, </a:t>
            </a:r>
            <a:r>
              <a:rPr lang="en-US" sz="1400" b="0" i="1" u="none" strike="noStrike" baseline="0" dirty="0">
                <a:solidFill>
                  <a:srgbClr val="808080"/>
                </a:solidFill>
                <a:latin typeface="Verdana" panose="020B0604030504040204" pitchFamily="34" charset="0"/>
                <a:ea typeface="Verdana" panose="020B0604030504040204" pitchFamily="34" charset="0"/>
              </a:rPr>
              <a:t>let him speak</a:t>
            </a:r>
            <a:r>
              <a:rPr lang="en-US" sz="1400" b="0" i="0" u="none" strike="noStrike" baseline="0" dirty="0">
                <a:solidFill>
                  <a:srgbClr val="292F33"/>
                </a:solidFill>
                <a:latin typeface="Verdana" panose="020B0604030504040204" pitchFamily="34" charset="0"/>
                <a:ea typeface="Verdana" panose="020B0604030504040204" pitchFamily="34" charset="0"/>
              </a:rPr>
              <a:t> as the oracles of God. If anyone ministers, </a:t>
            </a:r>
            <a:r>
              <a:rPr lang="en-US" sz="1400" b="0" i="1" u="none" strike="noStrike" baseline="0" dirty="0">
                <a:solidFill>
                  <a:srgbClr val="808080"/>
                </a:solidFill>
                <a:latin typeface="Verdana" panose="020B0604030504040204" pitchFamily="34" charset="0"/>
                <a:ea typeface="Verdana" panose="020B0604030504040204" pitchFamily="34" charset="0"/>
              </a:rPr>
              <a:t>let him do it</a:t>
            </a:r>
            <a:r>
              <a:rPr lang="en-US" sz="1400" b="0" i="0" u="none" strike="noStrike" baseline="0" dirty="0">
                <a:solidFill>
                  <a:srgbClr val="292F33"/>
                </a:solidFill>
                <a:latin typeface="Verdana" panose="020B0604030504040204" pitchFamily="34" charset="0"/>
                <a:ea typeface="Verdana" panose="020B0604030504040204" pitchFamily="34" charset="0"/>
              </a:rPr>
              <a:t> as with the ability which God supplies, that in all things God 	may be glorified through Jesus Christ, to whom belong the glory and the dominion forever and ever. Amen. </a:t>
            </a:r>
            <a:endParaRPr lang="en-US" sz="1400" b="1" i="0" u="none" strike="noStrike" baseline="0" dirty="0">
              <a:solidFill>
                <a:schemeClr val="bg1">
                  <a:lumMod val="95000"/>
                  <a:lumOff val="5000"/>
                </a:schemeClr>
              </a:solidFill>
              <a:latin typeface="Verdana" panose="020B0604030504040204" pitchFamily="34" charset="0"/>
              <a:ea typeface="Verdana" panose="020B0604030504040204" pitchFamily="34" charset="0"/>
            </a:endParaRPr>
          </a:p>
          <a:p>
            <a:pPr marR="0" algn="l" rtl="0"/>
            <a:endParaRPr lang="en-US" sz="1400" b="1" i="0" u="none" strike="noStrike" baseline="0" dirty="0">
              <a:solidFill>
                <a:schemeClr val="bg1">
                  <a:lumMod val="95000"/>
                  <a:lumOff val="5000"/>
                </a:schemeClr>
              </a:solidFill>
              <a:latin typeface="Verdana" panose="020B0604030504040204" pitchFamily="34" charset="0"/>
              <a:ea typeface="Verdana" panose="020B0604030504040204" pitchFamily="34" charset="0"/>
            </a:endParaRPr>
          </a:p>
          <a:p>
            <a:pPr marR="0" algn="l" rtl="0"/>
            <a:endParaRPr lang="en-US" sz="1400" b="1" dirty="0">
              <a:solidFill>
                <a:schemeClr val="bg1">
                  <a:lumMod val="95000"/>
                  <a:lumOff val="5000"/>
                </a:schemeClr>
              </a:solidFill>
              <a:latin typeface="Verdana" panose="020B0604030504040204" pitchFamily="34" charset="0"/>
              <a:ea typeface="Verdana" panose="020B0604030504040204" pitchFamily="34" charset="0"/>
            </a:endParaRPr>
          </a:p>
          <a:p>
            <a:r>
              <a:rPr lang="en-US" sz="1400" b="1" dirty="0">
                <a:solidFill>
                  <a:schemeClr val="bg1">
                    <a:lumMod val="95000"/>
                    <a:lumOff val="5000"/>
                  </a:schemeClr>
                </a:solidFill>
                <a:latin typeface="Verdana" panose="020B0604030504040204" pitchFamily="34" charset="0"/>
                <a:ea typeface="Verdana" panose="020B0604030504040204" pitchFamily="34" charset="0"/>
              </a:rPr>
              <a:t>Mercy – The Mercy Seat was placed on the Ark (Ephesians 4:32; Colossians 3:13)</a:t>
            </a:r>
          </a:p>
          <a:p>
            <a:endParaRPr lang="en-US" sz="1400" b="1" dirty="0">
              <a:solidFill>
                <a:schemeClr val="bg1">
                  <a:lumMod val="95000"/>
                  <a:lumOff val="5000"/>
                </a:schemeClr>
              </a:solidFill>
              <a:latin typeface="Verdana" panose="020B0604030504040204" pitchFamily="34" charset="0"/>
              <a:ea typeface="Verdana" panose="020B0604030504040204" pitchFamily="34" charset="0"/>
            </a:endParaRPr>
          </a:p>
          <a:p>
            <a:r>
              <a:rPr lang="en-US" sz="1400" b="1" dirty="0">
                <a:solidFill>
                  <a:schemeClr val="bg1">
                    <a:lumMod val="95000"/>
                    <a:lumOff val="5000"/>
                  </a:schemeClr>
                </a:solidFill>
                <a:latin typeface="Verdana" panose="020B0604030504040204" pitchFamily="34" charset="0"/>
                <a:ea typeface="Verdana" panose="020B0604030504040204" pitchFamily="34" charset="0"/>
              </a:rPr>
              <a:t>	When God gave instructions for the ark, he could have left the top as just a lid, a covering but he didn’t.  He turned it into a seat, a place for him to 	come and sit 	and commune with Israel.  God is a God of mercy, He is compassionate and wants all of mankind to be saved.  As we are made in his 	image, so should we be merciful.  We certainly are all familiar with the parable of the unforgiving servant who was forgiven of more debt than he 	could repay in his lifetime and yet would not forgive another who owed him a trivial amount t</a:t>
            </a:r>
          </a:p>
          <a:p>
            <a:endParaRPr lang="en-US" sz="1400" b="1" dirty="0">
              <a:solidFill>
                <a:schemeClr val="bg1">
                  <a:lumMod val="95000"/>
                  <a:lumOff val="5000"/>
                </a:schemeClr>
              </a:solidFill>
              <a:latin typeface="Verdana" panose="020B0604030504040204" pitchFamily="34" charset="0"/>
              <a:ea typeface="Verdana" panose="020B0604030504040204" pitchFamily="34" charset="0"/>
            </a:endParaRPr>
          </a:p>
          <a:p>
            <a:pPr marR="0" algn="l" rtl="0"/>
            <a:r>
              <a:rPr lang="en-US" sz="1400" b="0" i="0" u="none" strike="noStrike" baseline="0" dirty="0">
                <a:solidFill>
                  <a:srgbClr val="218282"/>
                </a:solidFill>
                <a:latin typeface="Verdana" panose="020B0604030504040204" pitchFamily="34" charset="0"/>
                <a:ea typeface="Verdana" panose="020B0604030504040204" pitchFamily="34" charset="0"/>
              </a:rPr>
              <a:t>	Mat 18:21</a:t>
            </a:r>
            <a:r>
              <a:rPr lang="en-US" sz="1400" b="0" i="0" u="none" strike="noStrike" baseline="0" dirty="0">
                <a:solidFill>
                  <a:srgbClr val="292F33"/>
                </a:solidFill>
                <a:latin typeface="Verdana" panose="020B0604030504040204" pitchFamily="34" charset="0"/>
                <a:ea typeface="Verdana" panose="020B0604030504040204" pitchFamily="34" charset="0"/>
              </a:rPr>
              <a:t>  Then Peter came to Him and said, "Lord, how often shall my brother sin against me, and I forgive him? Up to seven times?" </a:t>
            </a:r>
          </a:p>
          <a:p>
            <a:pPr marR="0" algn="l" rtl="0"/>
            <a:r>
              <a:rPr lang="en-US" sz="1400" b="0" i="0" u="none" strike="noStrike" baseline="0" dirty="0">
                <a:solidFill>
                  <a:srgbClr val="218282"/>
                </a:solidFill>
                <a:latin typeface="Verdana" panose="020B0604030504040204" pitchFamily="34" charset="0"/>
                <a:ea typeface="Verdana" panose="020B0604030504040204" pitchFamily="34" charset="0"/>
              </a:rPr>
              <a:t>	Mat 18:22</a:t>
            </a:r>
            <a:r>
              <a:rPr lang="en-US" sz="1400" b="0" i="0" u="none" strike="noStrike" baseline="0" dirty="0">
                <a:solidFill>
                  <a:srgbClr val="292F33"/>
                </a:solidFill>
                <a:latin typeface="Verdana" panose="020B0604030504040204" pitchFamily="34" charset="0"/>
                <a:ea typeface="Verdana" panose="020B0604030504040204" pitchFamily="34" charset="0"/>
              </a:rPr>
              <a:t>  Jesus said to him, </a:t>
            </a:r>
            <a:r>
              <a:rPr lang="en-US" sz="1400" b="0" i="0" u="none" strike="noStrike" baseline="0" dirty="0">
                <a:solidFill>
                  <a:srgbClr val="DA3737"/>
                </a:solidFill>
                <a:latin typeface="Verdana" panose="020B0604030504040204" pitchFamily="34" charset="0"/>
                <a:ea typeface="Verdana" panose="020B0604030504040204" pitchFamily="34" charset="0"/>
              </a:rPr>
              <a:t>"I do not say to you, up to seven times, but up to seventy times seven.</a:t>
            </a:r>
            <a:r>
              <a:rPr lang="en-US" sz="1400" b="0" i="0" u="none" strike="noStrike" baseline="0" dirty="0">
                <a:solidFill>
                  <a:srgbClr val="292F33"/>
                </a:solidFill>
                <a:latin typeface="Verdana" panose="020B0604030504040204" pitchFamily="34" charset="0"/>
                <a:ea typeface="Verdana" panose="020B0604030504040204" pitchFamily="34" charset="0"/>
              </a:rPr>
              <a:t> </a:t>
            </a:r>
          </a:p>
          <a:p>
            <a:pPr marR="0" algn="l" rtl="0"/>
            <a:r>
              <a:rPr lang="en-US" sz="1400" b="0" i="0" u="none" strike="noStrike" baseline="0" dirty="0">
                <a:solidFill>
                  <a:srgbClr val="218282"/>
                </a:solidFill>
                <a:latin typeface="Verdana" panose="020B0604030504040204" pitchFamily="34" charset="0"/>
                <a:ea typeface="Verdana" panose="020B0604030504040204" pitchFamily="34" charset="0"/>
              </a:rPr>
              <a:t>	Mat 18:23</a:t>
            </a:r>
            <a:r>
              <a:rPr lang="en-US" sz="1400" b="0" i="0" u="none" strike="noStrike" baseline="0" dirty="0">
                <a:solidFill>
                  <a:srgbClr val="292F33"/>
                </a:solidFill>
                <a:latin typeface="Verdana" panose="020B0604030504040204" pitchFamily="34" charset="0"/>
                <a:ea typeface="Verdana" panose="020B0604030504040204" pitchFamily="34" charset="0"/>
              </a:rPr>
              <a:t>  </a:t>
            </a:r>
            <a:r>
              <a:rPr lang="en-US" sz="1400" b="0" i="0" u="none" strike="noStrike" baseline="0" dirty="0">
                <a:solidFill>
                  <a:srgbClr val="DA3737"/>
                </a:solidFill>
                <a:latin typeface="Verdana" panose="020B0604030504040204" pitchFamily="34" charset="0"/>
                <a:ea typeface="Verdana" panose="020B0604030504040204" pitchFamily="34" charset="0"/>
              </a:rPr>
              <a:t>Therefore the kingdom of heaven is like a certain king who wanted to settle accounts with his servants.</a:t>
            </a:r>
            <a:r>
              <a:rPr lang="en-US" sz="1400" b="0" i="0" u="none" strike="noStrike" baseline="0" dirty="0">
                <a:solidFill>
                  <a:srgbClr val="292F33"/>
                </a:solidFill>
                <a:latin typeface="Verdana" panose="020B0604030504040204" pitchFamily="34" charset="0"/>
                <a:ea typeface="Verdana" panose="020B0604030504040204" pitchFamily="34" charset="0"/>
              </a:rPr>
              <a:t> 	</a:t>
            </a:r>
          </a:p>
          <a:p>
            <a:pPr marR="0" algn="l" rtl="0"/>
            <a:r>
              <a:rPr lang="en-US" sz="1400" b="0" i="0" u="none" strike="noStrike" baseline="0" dirty="0">
                <a:solidFill>
                  <a:srgbClr val="218282"/>
                </a:solidFill>
                <a:latin typeface="Verdana" panose="020B0604030504040204" pitchFamily="34" charset="0"/>
                <a:ea typeface="Verdana" panose="020B0604030504040204" pitchFamily="34" charset="0"/>
              </a:rPr>
              <a:t>	Mat 18:24</a:t>
            </a:r>
            <a:r>
              <a:rPr lang="en-US" sz="1400" b="0" i="0" u="none" strike="noStrike" baseline="0" dirty="0">
                <a:solidFill>
                  <a:srgbClr val="292F33"/>
                </a:solidFill>
                <a:latin typeface="Verdana" panose="020B0604030504040204" pitchFamily="34" charset="0"/>
                <a:ea typeface="Verdana" panose="020B0604030504040204" pitchFamily="34" charset="0"/>
              </a:rPr>
              <a:t>  </a:t>
            </a:r>
            <a:r>
              <a:rPr lang="en-US" sz="1400" b="0" i="0" u="none" strike="noStrike" baseline="0" dirty="0">
                <a:solidFill>
                  <a:srgbClr val="DA3737"/>
                </a:solidFill>
                <a:latin typeface="Verdana" panose="020B0604030504040204" pitchFamily="34" charset="0"/>
                <a:ea typeface="Verdana" panose="020B0604030504040204" pitchFamily="34" charset="0"/>
              </a:rPr>
              <a:t>And when he had begun to settle accounts, one was brought to him who owed him ten thousand talents.</a:t>
            </a:r>
            <a:r>
              <a:rPr lang="en-US" sz="1400" b="0" i="0" u="none" strike="noStrike" baseline="0" dirty="0">
                <a:solidFill>
                  <a:srgbClr val="292F33"/>
                </a:solidFill>
                <a:latin typeface="Verdana" panose="020B0604030504040204" pitchFamily="34" charset="0"/>
                <a:ea typeface="Verdana" panose="020B0604030504040204" pitchFamily="34" charset="0"/>
              </a:rPr>
              <a:t> </a:t>
            </a:r>
          </a:p>
          <a:p>
            <a:pPr marR="0" algn="l" rtl="0"/>
            <a:r>
              <a:rPr lang="en-US" sz="1400" b="0" i="0" u="none" strike="noStrike" baseline="0" dirty="0">
                <a:solidFill>
                  <a:srgbClr val="218282"/>
                </a:solidFill>
                <a:latin typeface="Verdana" panose="020B0604030504040204" pitchFamily="34" charset="0"/>
                <a:ea typeface="Verdana" panose="020B0604030504040204" pitchFamily="34" charset="0"/>
              </a:rPr>
              <a:t>	Mat 18:25</a:t>
            </a:r>
            <a:r>
              <a:rPr lang="en-US" sz="1400" b="0" i="0" u="none" strike="noStrike" baseline="0" dirty="0">
                <a:solidFill>
                  <a:srgbClr val="292F33"/>
                </a:solidFill>
                <a:latin typeface="Verdana" panose="020B0604030504040204" pitchFamily="34" charset="0"/>
                <a:ea typeface="Verdana" panose="020B0604030504040204" pitchFamily="34" charset="0"/>
              </a:rPr>
              <a:t>  </a:t>
            </a:r>
            <a:r>
              <a:rPr lang="en-US" sz="1400" b="0" i="0" u="none" strike="noStrike" baseline="0" dirty="0">
                <a:solidFill>
                  <a:srgbClr val="DA3737"/>
                </a:solidFill>
                <a:latin typeface="Verdana" panose="020B0604030504040204" pitchFamily="34" charset="0"/>
                <a:ea typeface="Verdana" panose="020B0604030504040204" pitchFamily="34" charset="0"/>
              </a:rPr>
              <a:t>But as he was not able to pay, his master commanded that he be sold, with his wife and children and all that he had, and that payment be made.</a:t>
            </a:r>
            <a:r>
              <a:rPr lang="en-US" sz="1400" b="0" i="0" u="none" strike="noStrike" baseline="0" dirty="0">
                <a:solidFill>
                  <a:srgbClr val="292F33"/>
                </a:solidFill>
                <a:latin typeface="Verdana" panose="020B0604030504040204" pitchFamily="34" charset="0"/>
                <a:ea typeface="Verdana" panose="020B0604030504040204" pitchFamily="34" charset="0"/>
              </a:rPr>
              <a:t> </a:t>
            </a:r>
          </a:p>
          <a:p>
            <a:pPr marR="0" algn="l" rtl="0"/>
            <a:r>
              <a:rPr lang="en-US" sz="1400" b="0" i="0" u="none" strike="noStrike" baseline="0" dirty="0">
                <a:solidFill>
                  <a:srgbClr val="218282"/>
                </a:solidFill>
                <a:latin typeface="Verdana" panose="020B0604030504040204" pitchFamily="34" charset="0"/>
                <a:ea typeface="Verdana" panose="020B0604030504040204" pitchFamily="34" charset="0"/>
              </a:rPr>
              <a:t>	Mat 18:26</a:t>
            </a:r>
            <a:r>
              <a:rPr lang="en-US" sz="1400" b="0" i="0" u="none" strike="noStrike" baseline="0" dirty="0">
                <a:solidFill>
                  <a:srgbClr val="292F33"/>
                </a:solidFill>
                <a:latin typeface="Verdana" panose="020B0604030504040204" pitchFamily="34" charset="0"/>
                <a:ea typeface="Verdana" panose="020B0604030504040204" pitchFamily="34" charset="0"/>
              </a:rPr>
              <a:t>  </a:t>
            </a:r>
            <a:r>
              <a:rPr lang="en-US" sz="1400" b="0" i="0" u="none" strike="noStrike" baseline="0" dirty="0">
                <a:solidFill>
                  <a:srgbClr val="DA3737"/>
                </a:solidFill>
                <a:latin typeface="Verdana" panose="020B0604030504040204" pitchFamily="34" charset="0"/>
                <a:ea typeface="Verdana" panose="020B0604030504040204" pitchFamily="34" charset="0"/>
              </a:rPr>
              <a:t>The servant therefore fell down before him, saying, 'Master, have patience with me, and I will pay you all.’</a:t>
            </a:r>
            <a:r>
              <a:rPr lang="en-US" sz="1400" b="0" i="0" u="none" strike="noStrike" baseline="0" dirty="0">
                <a:solidFill>
                  <a:srgbClr val="292F33"/>
                </a:solidFill>
                <a:latin typeface="Verdana" panose="020B0604030504040204" pitchFamily="34" charset="0"/>
                <a:ea typeface="Verdana" panose="020B0604030504040204" pitchFamily="34" charset="0"/>
              </a:rPr>
              <a:t> </a:t>
            </a:r>
          </a:p>
          <a:p>
            <a:pPr marR="0" algn="l" rtl="0"/>
            <a:r>
              <a:rPr lang="en-US" sz="1400" b="0" i="0" u="none" strike="noStrike" baseline="0" dirty="0">
                <a:solidFill>
                  <a:srgbClr val="218282"/>
                </a:solidFill>
                <a:latin typeface="Verdana" panose="020B0604030504040204" pitchFamily="34" charset="0"/>
                <a:ea typeface="Verdana" panose="020B0604030504040204" pitchFamily="34" charset="0"/>
              </a:rPr>
              <a:t>	Mat 18:27</a:t>
            </a:r>
            <a:r>
              <a:rPr lang="en-US" sz="1400" b="0" i="0" u="none" strike="noStrike" baseline="0" dirty="0">
                <a:solidFill>
                  <a:srgbClr val="292F33"/>
                </a:solidFill>
                <a:latin typeface="Verdana" panose="020B0604030504040204" pitchFamily="34" charset="0"/>
                <a:ea typeface="Verdana" panose="020B0604030504040204" pitchFamily="34" charset="0"/>
              </a:rPr>
              <a:t>  </a:t>
            </a:r>
            <a:r>
              <a:rPr lang="en-US" sz="1400" b="0" i="0" u="none" strike="noStrike" baseline="0" dirty="0">
                <a:solidFill>
                  <a:srgbClr val="DA3737"/>
                </a:solidFill>
                <a:latin typeface="Verdana" panose="020B0604030504040204" pitchFamily="34" charset="0"/>
                <a:ea typeface="Verdana" panose="020B0604030504040204" pitchFamily="34" charset="0"/>
              </a:rPr>
              <a:t>Then the master of that servant was moved with compassion, released him, and forgave him the debt.</a:t>
            </a:r>
            <a:r>
              <a:rPr lang="en-US" sz="1400" b="0" i="0" u="none" strike="noStrike" baseline="0" dirty="0">
                <a:solidFill>
                  <a:srgbClr val="292F33"/>
                </a:solidFill>
                <a:latin typeface="Verdana" panose="020B0604030504040204" pitchFamily="34" charset="0"/>
                <a:ea typeface="Verdana" panose="020B0604030504040204" pitchFamily="34" charset="0"/>
              </a:rPr>
              <a:t> </a:t>
            </a:r>
          </a:p>
          <a:p>
            <a:pPr marR="0" algn="l" rtl="0"/>
            <a:r>
              <a:rPr lang="en-US" sz="1400" b="0" i="0" u="none" strike="noStrike" baseline="0" dirty="0">
                <a:solidFill>
                  <a:srgbClr val="218282"/>
                </a:solidFill>
                <a:latin typeface="Verdana" panose="020B0604030504040204" pitchFamily="34" charset="0"/>
                <a:ea typeface="Verdana" panose="020B0604030504040204" pitchFamily="34" charset="0"/>
              </a:rPr>
              <a:t>	Mat 18:28</a:t>
            </a:r>
            <a:r>
              <a:rPr lang="en-US" sz="1400" b="0" i="0" u="none" strike="noStrike" baseline="0" dirty="0">
                <a:solidFill>
                  <a:srgbClr val="292F33"/>
                </a:solidFill>
                <a:latin typeface="Verdana" panose="020B0604030504040204" pitchFamily="34" charset="0"/>
                <a:ea typeface="Verdana" panose="020B0604030504040204" pitchFamily="34" charset="0"/>
              </a:rPr>
              <a:t>  </a:t>
            </a:r>
            <a:r>
              <a:rPr lang="en-US" sz="1400" b="0" i="0" u="none" strike="noStrike" baseline="0" dirty="0">
                <a:solidFill>
                  <a:srgbClr val="DA3737"/>
                </a:solidFill>
                <a:latin typeface="Verdana" panose="020B0604030504040204" pitchFamily="34" charset="0"/>
                <a:ea typeface="Verdana" panose="020B0604030504040204" pitchFamily="34" charset="0"/>
              </a:rPr>
              <a:t>"But that servant went out and found one of his fellow servants who owed him a hundred denarii; and he laid hands on him and took </a:t>
            </a:r>
            <a:r>
              <a:rPr lang="en-US" sz="1400" b="0" i="1" u="none" strike="noStrike" baseline="0" dirty="0">
                <a:solidFill>
                  <a:srgbClr val="808080"/>
                </a:solidFill>
                <a:latin typeface="Verdana" panose="020B0604030504040204" pitchFamily="34" charset="0"/>
                <a:ea typeface="Verdana" panose="020B0604030504040204" pitchFamily="34" charset="0"/>
              </a:rPr>
              <a:t>him</a:t>
            </a:r>
            <a:r>
              <a:rPr lang="en-US" sz="1400" b="0" i="0" u="none" strike="noStrike" baseline="0" dirty="0">
                <a:solidFill>
                  <a:srgbClr val="DA3737"/>
                </a:solidFill>
                <a:latin typeface="Verdana" panose="020B0604030504040204" pitchFamily="34" charset="0"/>
                <a:ea typeface="Verdana" panose="020B0604030504040204" pitchFamily="34" charset="0"/>
              </a:rPr>
              <a:t> by the throat, saying, 	'Pay me what you owe!’</a:t>
            </a:r>
            <a:r>
              <a:rPr lang="en-US" sz="1400" b="0" i="0" u="none" strike="noStrike" baseline="0" dirty="0">
                <a:solidFill>
                  <a:srgbClr val="292F33"/>
                </a:solidFill>
                <a:latin typeface="Verdana" panose="020B0604030504040204" pitchFamily="34" charset="0"/>
                <a:ea typeface="Verdana" panose="020B0604030504040204" pitchFamily="34" charset="0"/>
              </a:rPr>
              <a:t> </a:t>
            </a:r>
          </a:p>
          <a:p>
            <a:pPr marR="0" algn="l" rtl="0"/>
            <a:r>
              <a:rPr lang="en-US" sz="1400" b="0" i="0" u="none" strike="noStrike" baseline="0" dirty="0">
                <a:solidFill>
                  <a:srgbClr val="218282"/>
                </a:solidFill>
                <a:latin typeface="Verdana" panose="020B0604030504040204" pitchFamily="34" charset="0"/>
                <a:ea typeface="Verdana" panose="020B0604030504040204" pitchFamily="34" charset="0"/>
              </a:rPr>
              <a:t>	Mat 18:29</a:t>
            </a:r>
            <a:r>
              <a:rPr lang="en-US" sz="1400" b="0" i="0" u="none" strike="noStrike" baseline="0" dirty="0">
                <a:solidFill>
                  <a:srgbClr val="292F33"/>
                </a:solidFill>
                <a:latin typeface="Verdana" panose="020B0604030504040204" pitchFamily="34" charset="0"/>
                <a:ea typeface="Verdana" panose="020B0604030504040204" pitchFamily="34" charset="0"/>
              </a:rPr>
              <a:t>  </a:t>
            </a:r>
            <a:r>
              <a:rPr lang="en-US" sz="1400" b="0" i="0" u="none" strike="noStrike" baseline="0" dirty="0">
                <a:solidFill>
                  <a:srgbClr val="DA3737"/>
                </a:solidFill>
                <a:latin typeface="Verdana" panose="020B0604030504040204" pitchFamily="34" charset="0"/>
                <a:ea typeface="Verdana" panose="020B0604030504040204" pitchFamily="34" charset="0"/>
              </a:rPr>
              <a:t>So his fellow servant fell down at his feet and begged him, saying, 'Have patience with me, and I will pay you all.’</a:t>
            </a:r>
            <a:r>
              <a:rPr lang="en-US" sz="1400" b="0" i="0" u="none" strike="noStrike" baseline="0" dirty="0">
                <a:solidFill>
                  <a:srgbClr val="292F33"/>
                </a:solidFill>
                <a:latin typeface="Verdana" panose="020B0604030504040204" pitchFamily="34" charset="0"/>
                <a:ea typeface="Verdana" panose="020B0604030504040204" pitchFamily="34" charset="0"/>
              </a:rPr>
              <a:t> </a:t>
            </a:r>
          </a:p>
          <a:p>
            <a:pPr marR="0" algn="l" rtl="0"/>
            <a:r>
              <a:rPr lang="en-US" sz="1400" b="0" i="0" u="none" strike="noStrike" baseline="0" dirty="0">
                <a:solidFill>
                  <a:srgbClr val="218282"/>
                </a:solidFill>
                <a:latin typeface="Verdana" panose="020B0604030504040204" pitchFamily="34" charset="0"/>
                <a:ea typeface="Verdana" panose="020B0604030504040204" pitchFamily="34" charset="0"/>
              </a:rPr>
              <a:t>	Mat 18:30</a:t>
            </a:r>
            <a:r>
              <a:rPr lang="en-US" sz="1400" b="0" i="0" u="none" strike="noStrike" baseline="0" dirty="0">
                <a:solidFill>
                  <a:srgbClr val="292F33"/>
                </a:solidFill>
                <a:latin typeface="Verdana" panose="020B0604030504040204" pitchFamily="34" charset="0"/>
                <a:ea typeface="Verdana" panose="020B0604030504040204" pitchFamily="34" charset="0"/>
              </a:rPr>
              <a:t>  </a:t>
            </a:r>
            <a:r>
              <a:rPr lang="en-US" sz="1400" b="0" i="0" u="none" strike="noStrike" baseline="0" dirty="0">
                <a:solidFill>
                  <a:srgbClr val="DA3737"/>
                </a:solidFill>
                <a:latin typeface="Verdana" panose="020B0604030504040204" pitchFamily="34" charset="0"/>
                <a:ea typeface="Verdana" panose="020B0604030504040204" pitchFamily="34" charset="0"/>
              </a:rPr>
              <a:t>And he would not, but went and threw him into prison till he should pay the debt.</a:t>
            </a:r>
            <a:r>
              <a:rPr lang="en-US" sz="1400" b="0" i="0" u="none" strike="noStrike" baseline="0" dirty="0">
                <a:solidFill>
                  <a:srgbClr val="292F33"/>
                </a:solidFill>
                <a:latin typeface="Verdana" panose="020B0604030504040204" pitchFamily="34" charset="0"/>
                <a:ea typeface="Verdana" panose="020B0604030504040204" pitchFamily="34" charset="0"/>
              </a:rPr>
              <a:t> </a:t>
            </a:r>
          </a:p>
          <a:p>
            <a:pPr marR="0" algn="l" rtl="0"/>
            <a:r>
              <a:rPr lang="en-US" sz="1400" b="0" i="0" u="none" strike="noStrike" baseline="0" dirty="0">
                <a:solidFill>
                  <a:srgbClr val="218282"/>
                </a:solidFill>
                <a:latin typeface="Verdana" panose="020B0604030504040204" pitchFamily="34" charset="0"/>
                <a:ea typeface="Verdana" panose="020B0604030504040204" pitchFamily="34" charset="0"/>
              </a:rPr>
              <a:t>	Mat 18:31</a:t>
            </a:r>
            <a:r>
              <a:rPr lang="en-US" sz="1400" b="0" i="0" u="none" strike="noStrike" baseline="0" dirty="0">
                <a:solidFill>
                  <a:srgbClr val="292F33"/>
                </a:solidFill>
                <a:latin typeface="Verdana" panose="020B0604030504040204" pitchFamily="34" charset="0"/>
                <a:ea typeface="Verdana" panose="020B0604030504040204" pitchFamily="34" charset="0"/>
              </a:rPr>
              <a:t>  </a:t>
            </a:r>
            <a:r>
              <a:rPr lang="en-US" sz="1400" b="0" i="0" u="none" strike="noStrike" baseline="0" dirty="0">
                <a:solidFill>
                  <a:srgbClr val="DA3737"/>
                </a:solidFill>
                <a:latin typeface="Verdana" panose="020B0604030504040204" pitchFamily="34" charset="0"/>
                <a:ea typeface="Verdana" panose="020B0604030504040204" pitchFamily="34" charset="0"/>
              </a:rPr>
              <a:t>So when his fellow servants saw what had been done, they were very grieved, and came and told their master all that had been done.</a:t>
            </a:r>
            <a:r>
              <a:rPr lang="en-US" sz="1400" b="0" i="0" u="none" strike="noStrike" baseline="0" dirty="0">
                <a:solidFill>
                  <a:srgbClr val="292F33"/>
                </a:solidFill>
                <a:latin typeface="Verdana" panose="020B0604030504040204" pitchFamily="34" charset="0"/>
                <a:ea typeface="Verdana" panose="020B0604030504040204" pitchFamily="34" charset="0"/>
              </a:rPr>
              <a:t> </a:t>
            </a:r>
          </a:p>
          <a:p>
            <a:pPr marR="0" algn="l" rtl="0"/>
            <a:r>
              <a:rPr lang="en-US" sz="1400" b="0" i="0" u="none" strike="noStrike" baseline="0" dirty="0">
                <a:solidFill>
                  <a:srgbClr val="218282"/>
                </a:solidFill>
                <a:latin typeface="Verdana" panose="020B0604030504040204" pitchFamily="34" charset="0"/>
                <a:ea typeface="Verdana" panose="020B0604030504040204" pitchFamily="34" charset="0"/>
              </a:rPr>
              <a:t>	Mat 18:32</a:t>
            </a:r>
            <a:r>
              <a:rPr lang="en-US" sz="1400" b="0" i="0" u="none" strike="noStrike" baseline="0" dirty="0">
                <a:solidFill>
                  <a:srgbClr val="292F33"/>
                </a:solidFill>
                <a:latin typeface="Verdana" panose="020B0604030504040204" pitchFamily="34" charset="0"/>
                <a:ea typeface="Verdana" panose="020B0604030504040204" pitchFamily="34" charset="0"/>
              </a:rPr>
              <a:t>  </a:t>
            </a:r>
            <a:r>
              <a:rPr lang="en-US" sz="1400" b="0" i="0" u="none" strike="noStrike" baseline="0" dirty="0">
                <a:solidFill>
                  <a:srgbClr val="DA3737"/>
                </a:solidFill>
                <a:latin typeface="Verdana" panose="020B0604030504040204" pitchFamily="34" charset="0"/>
                <a:ea typeface="Verdana" panose="020B0604030504040204" pitchFamily="34" charset="0"/>
              </a:rPr>
              <a:t>Then his master, after he had called him, said to him, 'You wicked servant! I forgave you all that debt because you begged me.</a:t>
            </a:r>
            <a:r>
              <a:rPr lang="en-US" sz="1400" b="0" i="0" u="none" strike="noStrike" baseline="0" dirty="0">
                <a:solidFill>
                  <a:srgbClr val="292F33"/>
                </a:solidFill>
                <a:latin typeface="Verdana" panose="020B0604030504040204" pitchFamily="34" charset="0"/>
                <a:ea typeface="Verdana" panose="020B0604030504040204" pitchFamily="34" charset="0"/>
              </a:rPr>
              <a:t> </a:t>
            </a:r>
          </a:p>
          <a:p>
            <a:pPr marR="0" algn="l" rtl="0"/>
            <a:r>
              <a:rPr lang="en-US" sz="1400" b="0" i="0" u="none" strike="noStrike" baseline="0" dirty="0">
                <a:solidFill>
                  <a:srgbClr val="218282"/>
                </a:solidFill>
                <a:latin typeface="Verdana" panose="020B0604030504040204" pitchFamily="34" charset="0"/>
                <a:ea typeface="Verdana" panose="020B0604030504040204" pitchFamily="34" charset="0"/>
              </a:rPr>
              <a:t>	Mat 18:33</a:t>
            </a:r>
            <a:r>
              <a:rPr lang="en-US" sz="1400" b="0" i="0" u="none" strike="noStrike" baseline="0" dirty="0">
                <a:solidFill>
                  <a:srgbClr val="292F33"/>
                </a:solidFill>
                <a:latin typeface="Verdana" panose="020B0604030504040204" pitchFamily="34" charset="0"/>
                <a:ea typeface="Verdana" panose="020B0604030504040204" pitchFamily="34" charset="0"/>
              </a:rPr>
              <a:t>  </a:t>
            </a:r>
            <a:r>
              <a:rPr lang="en-US" sz="1400" b="0" i="0" u="none" strike="noStrike" baseline="0" dirty="0">
                <a:solidFill>
                  <a:srgbClr val="DA3737"/>
                </a:solidFill>
                <a:latin typeface="Verdana" panose="020B0604030504040204" pitchFamily="34" charset="0"/>
                <a:ea typeface="Verdana" panose="020B0604030504040204" pitchFamily="34" charset="0"/>
              </a:rPr>
              <a:t>Should you not also have had compassion on your fellow servant, just as I had pity on you?’</a:t>
            </a:r>
            <a:r>
              <a:rPr lang="en-US" sz="1400" b="0" i="0" u="none" strike="noStrike" baseline="0" dirty="0">
                <a:solidFill>
                  <a:srgbClr val="292F33"/>
                </a:solidFill>
                <a:latin typeface="Verdana" panose="020B0604030504040204" pitchFamily="34" charset="0"/>
                <a:ea typeface="Verdana" panose="020B0604030504040204" pitchFamily="34" charset="0"/>
              </a:rPr>
              <a:t> </a:t>
            </a:r>
          </a:p>
          <a:p>
            <a:pPr marR="0" algn="l" rtl="0"/>
            <a:r>
              <a:rPr lang="en-US" sz="1400" b="0" i="0" u="none" strike="noStrike" baseline="0" dirty="0">
                <a:solidFill>
                  <a:srgbClr val="218282"/>
                </a:solidFill>
                <a:latin typeface="Verdana" panose="020B0604030504040204" pitchFamily="34" charset="0"/>
                <a:ea typeface="Verdana" panose="020B0604030504040204" pitchFamily="34" charset="0"/>
              </a:rPr>
              <a:t>	Mat 18:34</a:t>
            </a:r>
            <a:r>
              <a:rPr lang="en-US" sz="1400" b="0" i="0" u="none" strike="noStrike" baseline="0" dirty="0">
                <a:solidFill>
                  <a:srgbClr val="292F33"/>
                </a:solidFill>
                <a:latin typeface="Verdana" panose="020B0604030504040204" pitchFamily="34" charset="0"/>
                <a:ea typeface="Verdana" panose="020B0604030504040204" pitchFamily="34" charset="0"/>
              </a:rPr>
              <a:t>  </a:t>
            </a:r>
            <a:r>
              <a:rPr lang="en-US" sz="1400" b="0" i="0" u="none" strike="noStrike" baseline="0" dirty="0">
                <a:solidFill>
                  <a:srgbClr val="DA3737"/>
                </a:solidFill>
                <a:latin typeface="Verdana" panose="020B0604030504040204" pitchFamily="34" charset="0"/>
                <a:ea typeface="Verdana" panose="020B0604030504040204" pitchFamily="34" charset="0"/>
              </a:rPr>
              <a:t>And his master was angry, and delivered him to the torturers until he should pay all that was due to him.</a:t>
            </a:r>
            <a:r>
              <a:rPr lang="en-US" sz="1400" b="0" i="0" u="none" strike="noStrike" baseline="0" dirty="0">
                <a:solidFill>
                  <a:srgbClr val="292F33"/>
                </a:solidFill>
                <a:latin typeface="Verdana" panose="020B0604030504040204" pitchFamily="34" charset="0"/>
                <a:ea typeface="Verdana" panose="020B0604030504040204" pitchFamily="34" charset="0"/>
              </a:rPr>
              <a:t> </a:t>
            </a:r>
          </a:p>
          <a:p>
            <a:pPr marR="0" algn="l" rtl="0"/>
            <a:r>
              <a:rPr lang="en-US" sz="1400" b="0" i="0" u="none" strike="noStrike" baseline="0" dirty="0">
                <a:solidFill>
                  <a:srgbClr val="218282"/>
                </a:solidFill>
                <a:latin typeface="Verdana" panose="020B0604030504040204" pitchFamily="34" charset="0"/>
                <a:ea typeface="Verdana" panose="020B0604030504040204" pitchFamily="34" charset="0"/>
              </a:rPr>
              <a:t>	Mat 18:35</a:t>
            </a:r>
            <a:r>
              <a:rPr lang="en-US" sz="1400" b="0" i="0" u="none" strike="noStrike" baseline="0" dirty="0">
                <a:solidFill>
                  <a:srgbClr val="292F33"/>
                </a:solidFill>
                <a:latin typeface="Verdana" panose="020B0604030504040204" pitchFamily="34" charset="0"/>
                <a:ea typeface="Verdana" panose="020B0604030504040204" pitchFamily="34" charset="0"/>
              </a:rPr>
              <a:t>  </a:t>
            </a:r>
            <a:r>
              <a:rPr lang="en-US" sz="1400" b="0" i="0" u="none" strike="noStrike" baseline="0" dirty="0">
                <a:solidFill>
                  <a:srgbClr val="DA3737"/>
                </a:solidFill>
                <a:latin typeface="Verdana" panose="020B0604030504040204" pitchFamily="34" charset="0"/>
                <a:ea typeface="Verdana" panose="020B0604030504040204" pitchFamily="34" charset="0"/>
              </a:rPr>
              <a:t>"So My heavenly Father also will do to you if each of you, from his heart, does not forgive his brother his trespasses."</a:t>
            </a:r>
            <a:r>
              <a:rPr lang="en-US" sz="1400" b="0" i="0" u="none" strike="noStrike" baseline="0" dirty="0">
                <a:solidFill>
                  <a:srgbClr val="292F33"/>
                </a:solidFill>
                <a:latin typeface="Verdana" panose="020B0604030504040204" pitchFamily="34" charset="0"/>
                <a:ea typeface="Verdana" panose="020B0604030504040204" pitchFamily="34" charset="0"/>
              </a:rPr>
              <a:t> </a:t>
            </a:r>
          </a:p>
          <a:p>
            <a:endParaRPr lang="en-US" sz="1400" b="1" dirty="0">
              <a:solidFill>
                <a:schemeClr val="bg1">
                  <a:lumMod val="95000"/>
                  <a:lumOff val="5000"/>
                </a:schemeClr>
              </a:solidFill>
              <a:latin typeface="Verdana" panose="020B0604030504040204" pitchFamily="34" charset="0"/>
              <a:ea typeface="Verdana" panose="020B0604030504040204" pitchFamily="34" charset="0"/>
            </a:endParaRPr>
          </a:p>
          <a:p>
            <a:endParaRPr lang="en-US" sz="1400" b="1" dirty="0">
              <a:solidFill>
                <a:schemeClr val="bg1">
                  <a:lumMod val="95000"/>
                  <a:lumOff val="5000"/>
                </a:schemeClr>
              </a:solidFill>
              <a:latin typeface="Verdana" panose="020B0604030504040204" pitchFamily="34" charset="0"/>
              <a:ea typeface="Verdana" panose="020B0604030504040204" pitchFamily="34" charset="0"/>
            </a:endParaRPr>
          </a:p>
          <a:p>
            <a:r>
              <a:rPr lang="en-US" sz="1400" b="1" dirty="0">
                <a:solidFill>
                  <a:schemeClr val="bg1">
                    <a:lumMod val="95000"/>
                    <a:lumOff val="5000"/>
                  </a:schemeClr>
                </a:solidFill>
                <a:latin typeface="Verdana" panose="020B0604030504040204" pitchFamily="34" charset="0"/>
                <a:ea typeface="Verdana" panose="020B0604030504040204" pitchFamily="34" charset="0"/>
              </a:rPr>
              <a:t>Revelation – The ark of Testimony (NKJV) (Romans 1:20)</a:t>
            </a:r>
          </a:p>
          <a:p>
            <a:endParaRPr lang="en-US" sz="1400" b="1" dirty="0">
              <a:solidFill>
                <a:schemeClr val="bg1">
                  <a:lumMod val="95000"/>
                  <a:lumOff val="5000"/>
                </a:schemeClr>
              </a:solidFill>
              <a:latin typeface="Verdana" panose="020B0604030504040204" pitchFamily="34" charset="0"/>
              <a:ea typeface="Verdana" panose="020B0604030504040204" pitchFamily="34" charset="0"/>
            </a:endParaRPr>
          </a:p>
          <a:p>
            <a:r>
              <a:rPr lang="en-US" sz="1400" b="1" dirty="0">
                <a:solidFill>
                  <a:schemeClr val="bg1">
                    <a:lumMod val="95000"/>
                    <a:lumOff val="5000"/>
                  </a:schemeClr>
                </a:solidFill>
                <a:latin typeface="Verdana" panose="020B0604030504040204" pitchFamily="34" charset="0"/>
                <a:ea typeface="Verdana" panose="020B0604030504040204" pitchFamily="34" charset="0"/>
              </a:rPr>
              <a:t>	The ark of the Covenant also called the ark of the Testimony.  God directed that the stone tablets that he gave Moses be out in the ark.  We have 	already pointed out that God was a God of structure.  God wanted Israel to be a HOLY NATION and the covenant that Israel had ratified at the 	foot of Mt Sinai is that source of direction to the Hebrew Nation.  Likewise, God has given us all the evidence we need of his Holiness – we are 	lacking nothing to provide evidence of 	things not seen</a:t>
            </a:r>
          </a:p>
          <a:p>
            <a:endParaRPr lang="en-US" sz="1400" b="1" dirty="0">
              <a:solidFill>
                <a:schemeClr val="bg1">
                  <a:lumMod val="95000"/>
                  <a:lumOff val="5000"/>
                </a:schemeClr>
              </a:solidFill>
              <a:latin typeface="Verdana" panose="020B0604030504040204" pitchFamily="34" charset="0"/>
              <a:ea typeface="Verdana" panose="020B0604030504040204" pitchFamily="34" charset="0"/>
            </a:endParaRPr>
          </a:p>
          <a:p>
            <a:r>
              <a:rPr lang="en-US" sz="1400" b="0" i="0" u="none" strike="noStrike" baseline="0" dirty="0">
                <a:solidFill>
                  <a:srgbClr val="218282"/>
                </a:solidFill>
                <a:latin typeface="Verdana" panose="020B0604030504040204" pitchFamily="34" charset="0"/>
                <a:ea typeface="Verdana" panose="020B0604030504040204" pitchFamily="34" charset="0"/>
              </a:rPr>
              <a:t>	Rom 1:20</a:t>
            </a:r>
            <a:r>
              <a:rPr lang="en-US" sz="1400" b="0" i="0" u="none" strike="noStrike" baseline="0" dirty="0">
                <a:solidFill>
                  <a:srgbClr val="292F33"/>
                </a:solidFill>
                <a:latin typeface="Verdana" panose="020B0604030504040204" pitchFamily="34" charset="0"/>
                <a:ea typeface="Verdana" panose="020B0604030504040204" pitchFamily="34" charset="0"/>
              </a:rPr>
              <a:t>  For since the creation of the world His invisible </a:t>
            </a:r>
            <a:r>
              <a:rPr lang="en-US" sz="1400" b="0" i="1" u="none" strike="noStrike" baseline="0" dirty="0">
                <a:solidFill>
                  <a:srgbClr val="808080"/>
                </a:solidFill>
                <a:latin typeface="Verdana" panose="020B0604030504040204" pitchFamily="34" charset="0"/>
                <a:ea typeface="Verdana" panose="020B0604030504040204" pitchFamily="34" charset="0"/>
              </a:rPr>
              <a:t>attributes</a:t>
            </a:r>
            <a:r>
              <a:rPr lang="en-US" sz="1400" b="0" i="0" u="none" strike="noStrike" baseline="0" dirty="0">
                <a:solidFill>
                  <a:srgbClr val="292F33"/>
                </a:solidFill>
                <a:latin typeface="Verdana" panose="020B0604030504040204" pitchFamily="34" charset="0"/>
                <a:ea typeface="Verdana" panose="020B0604030504040204" pitchFamily="34" charset="0"/>
              </a:rPr>
              <a:t> are clearly seen, being understood by the things that are made, </a:t>
            </a:r>
            <a:r>
              <a:rPr lang="en-US" sz="1400" b="0" i="1" u="none" strike="noStrike" baseline="0" dirty="0">
                <a:solidFill>
                  <a:srgbClr val="808080"/>
                </a:solidFill>
                <a:latin typeface="Verdana" panose="020B0604030504040204" pitchFamily="34" charset="0"/>
                <a:ea typeface="Verdana" panose="020B0604030504040204" pitchFamily="34" charset="0"/>
              </a:rPr>
              <a:t>even</a:t>
            </a:r>
            <a:r>
              <a:rPr lang="en-US" sz="1400" b="0" i="0" u="none" strike="noStrike" baseline="0" dirty="0">
                <a:solidFill>
                  <a:srgbClr val="292F33"/>
                </a:solidFill>
                <a:latin typeface="Verdana" panose="020B0604030504040204" pitchFamily="34" charset="0"/>
                <a:ea typeface="Verdana" panose="020B0604030504040204" pitchFamily="34" charset="0"/>
              </a:rPr>
              <a:t> His eternal power and Godhead, 	so that they are without excuse, </a:t>
            </a:r>
            <a:endParaRPr lang="en-US" sz="1400" b="1" dirty="0">
              <a:solidFill>
                <a:schemeClr val="bg1">
                  <a:lumMod val="95000"/>
                  <a:lumOff val="5000"/>
                </a:schemeClr>
              </a:solidFill>
              <a:latin typeface="Verdana" panose="020B0604030504040204" pitchFamily="34" charset="0"/>
              <a:ea typeface="Verdana" panose="020B0604030504040204" pitchFamily="34" charset="0"/>
            </a:endParaRPr>
          </a:p>
          <a:p>
            <a:endParaRPr lang="en-US" dirty="0">
              <a:latin typeface="Verdana" panose="020B0604030504040204" pitchFamily="34" charset="0"/>
              <a:ea typeface="Verdana" panose="020B0604030504040204" pitchFamily="34" charset="0"/>
            </a:endParaRPr>
          </a:p>
        </p:txBody>
      </p:sp>
      <p:sp>
        <p:nvSpPr>
          <p:cNvPr id="4" name="Slide Number Placeholder 3"/>
          <p:cNvSpPr>
            <a:spLocks noGrp="1"/>
          </p:cNvSpPr>
          <p:nvPr>
            <p:ph type="sldNum" sz="quarter" idx="5"/>
          </p:nvPr>
        </p:nvSpPr>
        <p:spPr/>
        <p:txBody>
          <a:bodyPr/>
          <a:lstStyle/>
          <a:p>
            <a:fld id="{C5EBC563-1D06-4253-B465-09F4F20724B5}" type="slidenum">
              <a:rPr lang="en-US" smtClean="0"/>
              <a:t>9</a:t>
            </a:fld>
            <a:endParaRPr lang="en-US"/>
          </a:p>
        </p:txBody>
      </p:sp>
    </p:spTree>
    <p:extLst>
      <p:ext uri="{BB962C8B-B14F-4D97-AF65-F5344CB8AC3E}">
        <p14:creationId xmlns:p14="http://schemas.microsoft.com/office/powerpoint/2010/main" val="22715268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7F2203-C2C9-4341-8614-F96FA8BC859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AFA398FE-6724-4FD8-9B63-061D95786CE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74C64A1B-71BB-4EEA-9222-361BFC72F8D1}"/>
              </a:ext>
            </a:extLst>
          </p:cNvPr>
          <p:cNvSpPr>
            <a:spLocks noGrp="1"/>
          </p:cNvSpPr>
          <p:nvPr>
            <p:ph type="dt" sz="half" idx="10"/>
          </p:nvPr>
        </p:nvSpPr>
        <p:spPr/>
        <p:txBody>
          <a:bodyPr/>
          <a:lstStyle/>
          <a:p>
            <a:fld id="{9C88B150-B0E0-4EA7-9B93-F1F5F58CA987}" type="datetimeFigureOut">
              <a:rPr lang="en-US" smtClean="0"/>
              <a:t>8/23/2022</a:t>
            </a:fld>
            <a:endParaRPr lang="en-US"/>
          </a:p>
        </p:txBody>
      </p:sp>
      <p:sp>
        <p:nvSpPr>
          <p:cNvPr id="5" name="Footer Placeholder 4">
            <a:extLst>
              <a:ext uri="{FF2B5EF4-FFF2-40B4-BE49-F238E27FC236}">
                <a16:creationId xmlns:a16="http://schemas.microsoft.com/office/drawing/2014/main" id="{687B1164-95C6-407A-8FEA-13162261F14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6B2DD26-A6D2-477E-ADB1-723DD68E0BBD}"/>
              </a:ext>
            </a:extLst>
          </p:cNvPr>
          <p:cNvSpPr>
            <a:spLocks noGrp="1"/>
          </p:cNvSpPr>
          <p:nvPr>
            <p:ph type="sldNum" sz="quarter" idx="12"/>
          </p:nvPr>
        </p:nvSpPr>
        <p:spPr/>
        <p:txBody>
          <a:bodyPr/>
          <a:lstStyle/>
          <a:p>
            <a:fld id="{9538F668-D1F0-4754-85F9-8167B6D706D5}" type="slidenum">
              <a:rPr lang="en-US" smtClean="0"/>
              <a:t>‹#›</a:t>
            </a:fld>
            <a:endParaRPr lang="en-US"/>
          </a:p>
        </p:txBody>
      </p:sp>
    </p:spTree>
    <p:extLst>
      <p:ext uri="{BB962C8B-B14F-4D97-AF65-F5344CB8AC3E}">
        <p14:creationId xmlns:p14="http://schemas.microsoft.com/office/powerpoint/2010/main" val="22312822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953630-208D-4F14-8A26-BBD2AAEC232C}"/>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D7D6F68-5440-4195-ABF7-8F516FCC995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923F684-9558-49B9-ABAE-46A578E8AAA8}"/>
              </a:ext>
            </a:extLst>
          </p:cNvPr>
          <p:cNvSpPr>
            <a:spLocks noGrp="1"/>
          </p:cNvSpPr>
          <p:nvPr>
            <p:ph type="dt" sz="half" idx="10"/>
          </p:nvPr>
        </p:nvSpPr>
        <p:spPr/>
        <p:txBody>
          <a:bodyPr/>
          <a:lstStyle/>
          <a:p>
            <a:fld id="{9C88B150-B0E0-4EA7-9B93-F1F5F58CA987}" type="datetimeFigureOut">
              <a:rPr lang="en-US" smtClean="0"/>
              <a:t>8/23/2022</a:t>
            </a:fld>
            <a:endParaRPr lang="en-US"/>
          </a:p>
        </p:txBody>
      </p:sp>
      <p:sp>
        <p:nvSpPr>
          <p:cNvPr id="5" name="Footer Placeholder 4">
            <a:extLst>
              <a:ext uri="{FF2B5EF4-FFF2-40B4-BE49-F238E27FC236}">
                <a16:creationId xmlns:a16="http://schemas.microsoft.com/office/drawing/2014/main" id="{688D1D2A-063F-426E-B556-6CFD86CA358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EFB29B9-DC76-4BB0-9271-93B58C2236A3}"/>
              </a:ext>
            </a:extLst>
          </p:cNvPr>
          <p:cNvSpPr>
            <a:spLocks noGrp="1"/>
          </p:cNvSpPr>
          <p:nvPr>
            <p:ph type="sldNum" sz="quarter" idx="12"/>
          </p:nvPr>
        </p:nvSpPr>
        <p:spPr/>
        <p:txBody>
          <a:bodyPr/>
          <a:lstStyle/>
          <a:p>
            <a:fld id="{9538F668-D1F0-4754-85F9-8167B6D706D5}" type="slidenum">
              <a:rPr lang="en-US" smtClean="0"/>
              <a:t>‹#›</a:t>
            </a:fld>
            <a:endParaRPr lang="en-US"/>
          </a:p>
        </p:txBody>
      </p:sp>
    </p:spTree>
    <p:extLst>
      <p:ext uri="{BB962C8B-B14F-4D97-AF65-F5344CB8AC3E}">
        <p14:creationId xmlns:p14="http://schemas.microsoft.com/office/powerpoint/2010/main" val="15274548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E1E8312-CCC3-4765-952C-2C2E88270A02}"/>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0D327B8D-5E44-489E-BF70-2026EBA0147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041455B-8DB3-4E8C-87B4-654008BCBC53}"/>
              </a:ext>
            </a:extLst>
          </p:cNvPr>
          <p:cNvSpPr>
            <a:spLocks noGrp="1"/>
          </p:cNvSpPr>
          <p:nvPr>
            <p:ph type="dt" sz="half" idx="10"/>
          </p:nvPr>
        </p:nvSpPr>
        <p:spPr/>
        <p:txBody>
          <a:bodyPr/>
          <a:lstStyle/>
          <a:p>
            <a:fld id="{9C88B150-B0E0-4EA7-9B93-F1F5F58CA987}" type="datetimeFigureOut">
              <a:rPr lang="en-US" smtClean="0"/>
              <a:t>8/23/2022</a:t>
            </a:fld>
            <a:endParaRPr lang="en-US"/>
          </a:p>
        </p:txBody>
      </p:sp>
      <p:sp>
        <p:nvSpPr>
          <p:cNvPr id="5" name="Footer Placeholder 4">
            <a:extLst>
              <a:ext uri="{FF2B5EF4-FFF2-40B4-BE49-F238E27FC236}">
                <a16:creationId xmlns:a16="http://schemas.microsoft.com/office/drawing/2014/main" id="{06726F24-4AE2-49AE-BFDD-4E8F0C0E7A8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6749367-9D04-4012-8EC5-DEC2992F0402}"/>
              </a:ext>
            </a:extLst>
          </p:cNvPr>
          <p:cNvSpPr>
            <a:spLocks noGrp="1"/>
          </p:cNvSpPr>
          <p:nvPr>
            <p:ph type="sldNum" sz="quarter" idx="12"/>
          </p:nvPr>
        </p:nvSpPr>
        <p:spPr/>
        <p:txBody>
          <a:bodyPr/>
          <a:lstStyle/>
          <a:p>
            <a:fld id="{9538F668-D1F0-4754-85F9-8167B6D706D5}" type="slidenum">
              <a:rPr lang="en-US" smtClean="0"/>
              <a:t>‹#›</a:t>
            </a:fld>
            <a:endParaRPr lang="en-US"/>
          </a:p>
        </p:txBody>
      </p:sp>
    </p:spTree>
    <p:extLst>
      <p:ext uri="{BB962C8B-B14F-4D97-AF65-F5344CB8AC3E}">
        <p14:creationId xmlns:p14="http://schemas.microsoft.com/office/powerpoint/2010/main" val="20464945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9CD043-F4B1-4DE2-882A-D54E3DBCDEB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6EC82E5-D201-427C-95AA-6962AD15C03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B3898B2-4BE9-48DC-AE6E-1991B5EB55AD}"/>
              </a:ext>
            </a:extLst>
          </p:cNvPr>
          <p:cNvSpPr>
            <a:spLocks noGrp="1"/>
          </p:cNvSpPr>
          <p:nvPr>
            <p:ph type="dt" sz="half" idx="10"/>
          </p:nvPr>
        </p:nvSpPr>
        <p:spPr/>
        <p:txBody>
          <a:bodyPr/>
          <a:lstStyle/>
          <a:p>
            <a:fld id="{9C88B150-B0E0-4EA7-9B93-F1F5F58CA987}" type="datetimeFigureOut">
              <a:rPr lang="en-US" smtClean="0"/>
              <a:t>8/23/2022</a:t>
            </a:fld>
            <a:endParaRPr lang="en-US"/>
          </a:p>
        </p:txBody>
      </p:sp>
      <p:sp>
        <p:nvSpPr>
          <p:cNvPr id="5" name="Footer Placeholder 4">
            <a:extLst>
              <a:ext uri="{FF2B5EF4-FFF2-40B4-BE49-F238E27FC236}">
                <a16:creationId xmlns:a16="http://schemas.microsoft.com/office/drawing/2014/main" id="{5AEE24BB-450D-45C0-9481-2811DEA155C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1C48A65-16B1-4CCF-8A0D-0612F75C2C34}"/>
              </a:ext>
            </a:extLst>
          </p:cNvPr>
          <p:cNvSpPr>
            <a:spLocks noGrp="1"/>
          </p:cNvSpPr>
          <p:nvPr>
            <p:ph type="sldNum" sz="quarter" idx="12"/>
          </p:nvPr>
        </p:nvSpPr>
        <p:spPr/>
        <p:txBody>
          <a:bodyPr/>
          <a:lstStyle/>
          <a:p>
            <a:fld id="{9538F668-D1F0-4754-85F9-8167B6D706D5}" type="slidenum">
              <a:rPr lang="en-US" smtClean="0"/>
              <a:t>‹#›</a:t>
            </a:fld>
            <a:endParaRPr lang="en-US"/>
          </a:p>
        </p:txBody>
      </p:sp>
    </p:spTree>
    <p:extLst>
      <p:ext uri="{BB962C8B-B14F-4D97-AF65-F5344CB8AC3E}">
        <p14:creationId xmlns:p14="http://schemas.microsoft.com/office/powerpoint/2010/main" val="15258783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8A7B3F-1424-4EAA-B4B5-837616001D5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85F35A8A-EB16-440D-A06F-7C7B8E5B61A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15DF7458-AC50-406F-B7EC-923388CB8B7B}"/>
              </a:ext>
            </a:extLst>
          </p:cNvPr>
          <p:cNvSpPr>
            <a:spLocks noGrp="1"/>
          </p:cNvSpPr>
          <p:nvPr>
            <p:ph type="dt" sz="half" idx="10"/>
          </p:nvPr>
        </p:nvSpPr>
        <p:spPr/>
        <p:txBody>
          <a:bodyPr/>
          <a:lstStyle/>
          <a:p>
            <a:fld id="{9C88B150-B0E0-4EA7-9B93-F1F5F58CA987}" type="datetimeFigureOut">
              <a:rPr lang="en-US" smtClean="0"/>
              <a:t>8/23/2022</a:t>
            </a:fld>
            <a:endParaRPr lang="en-US"/>
          </a:p>
        </p:txBody>
      </p:sp>
      <p:sp>
        <p:nvSpPr>
          <p:cNvPr id="5" name="Footer Placeholder 4">
            <a:extLst>
              <a:ext uri="{FF2B5EF4-FFF2-40B4-BE49-F238E27FC236}">
                <a16:creationId xmlns:a16="http://schemas.microsoft.com/office/drawing/2014/main" id="{F6964E0E-B87B-4949-83D7-5175498771B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B18136E-B929-405D-994A-A884838B9F5B}"/>
              </a:ext>
            </a:extLst>
          </p:cNvPr>
          <p:cNvSpPr>
            <a:spLocks noGrp="1"/>
          </p:cNvSpPr>
          <p:nvPr>
            <p:ph type="sldNum" sz="quarter" idx="12"/>
          </p:nvPr>
        </p:nvSpPr>
        <p:spPr/>
        <p:txBody>
          <a:bodyPr/>
          <a:lstStyle/>
          <a:p>
            <a:fld id="{9538F668-D1F0-4754-85F9-8167B6D706D5}" type="slidenum">
              <a:rPr lang="en-US" smtClean="0"/>
              <a:t>‹#›</a:t>
            </a:fld>
            <a:endParaRPr lang="en-US"/>
          </a:p>
        </p:txBody>
      </p:sp>
    </p:spTree>
    <p:extLst>
      <p:ext uri="{BB962C8B-B14F-4D97-AF65-F5344CB8AC3E}">
        <p14:creationId xmlns:p14="http://schemas.microsoft.com/office/powerpoint/2010/main" val="34019327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C083E9-7F1C-4440-86EA-60A8A967E2D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85134D3-E99E-48AB-8253-16B9FB41264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80E7D220-0983-4462-BCDE-F3148185F250}"/>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4C3422B0-5849-44CB-AA81-5C7CA0D2876F}"/>
              </a:ext>
            </a:extLst>
          </p:cNvPr>
          <p:cNvSpPr>
            <a:spLocks noGrp="1"/>
          </p:cNvSpPr>
          <p:nvPr>
            <p:ph type="dt" sz="half" idx="10"/>
          </p:nvPr>
        </p:nvSpPr>
        <p:spPr/>
        <p:txBody>
          <a:bodyPr/>
          <a:lstStyle/>
          <a:p>
            <a:fld id="{9C88B150-B0E0-4EA7-9B93-F1F5F58CA987}" type="datetimeFigureOut">
              <a:rPr lang="en-US" smtClean="0"/>
              <a:t>8/23/2022</a:t>
            </a:fld>
            <a:endParaRPr lang="en-US"/>
          </a:p>
        </p:txBody>
      </p:sp>
      <p:sp>
        <p:nvSpPr>
          <p:cNvPr id="6" name="Footer Placeholder 5">
            <a:extLst>
              <a:ext uri="{FF2B5EF4-FFF2-40B4-BE49-F238E27FC236}">
                <a16:creationId xmlns:a16="http://schemas.microsoft.com/office/drawing/2014/main" id="{AAFCA8E0-EEAA-4869-8662-062035DFEEA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FCF2238-9520-44F1-90AB-B736817B8FDC}"/>
              </a:ext>
            </a:extLst>
          </p:cNvPr>
          <p:cNvSpPr>
            <a:spLocks noGrp="1"/>
          </p:cNvSpPr>
          <p:nvPr>
            <p:ph type="sldNum" sz="quarter" idx="12"/>
          </p:nvPr>
        </p:nvSpPr>
        <p:spPr/>
        <p:txBody>
          <a:bodyPr/>
          <a:lstStyle/>
          <a:p>
            <a:fld id="{9538F668-D1F0-4754-85F9-8167B6D706D5}" type="slidenum">
              <a:rPr lang="en-US" smtClean="0"/>
              <a:t>‹#›</a:t>
            </a:fld>
            <a:endParaRPr lang="en-US"/>
          </a:p>
        </p:txBody>
      </p:sp>
    </p:spTree>
    <p:extLst>
      <p:ext uri="{BB962C8B-B14F-4D97-AF65-F5344CB8AC3E}">
        <p14:creationId xmlns:p14="http://schemas.microsoft.com/office/powerpoint/2010/main" val="41145221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EABE88-891A-4DB8-A5FB-A26BC2062A18}"/>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BCB74CE0-82F8-4E8A-955A-86176BDAA5A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34E76BA-577C-41CF-9456-8D31C2659305}"/>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4B15DFC6-B75A-46A0-854D-60FF7E515FA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02138C2-847B-41D5-B186-5C0191A6E19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598FBBD6-D417-4D65-AFFD-42911CD1CE93}"/>
              </a:ext>
            </a:extLst>
          </p:cNvPr>
          <p:cNvSpPr>
            <a:spLocks noGrp="1"/>
          </p:cNvSpPr>
          <p:nvPr>
            <p:ph type="dt" sz="half" idx="10"/>
          </p:nvPr>
        </p:nvSpPr>
        <p:spPr/>
        <p:txBody>
          <a:bodyPr/>
          <a:lstStyle/>
          <a:p>
            <a:fld id="{9C88B150-B0E0-4EA7-9B93-F1F5F58CA987}" type="datetimeFigureOut">
              <a:rPr lang="en-US" smtClean="0"/>
              <a:t>8/23/2022</a:t>
            </a:fld>
            <a:endParaRPr lang="en-US"/>
          </a:p>
        </p:txBody>
      </p:sp>
      <p:sp>
        <p:nvSpPr>
          <p:cNvPr id="8" name="Footer Placeholder 7">
            <a:extLst>
              <a:ext uri="{FF2B5EF4-FFF2-40B4-BE49-F238E27FC236}">
                <a16:creationId xmlns:a16="http://schemas.microsoft.com/office/drawing/2014/main" id="{7AFB29F7-FC0C-4645-A471-3FB92EDE3876}"/>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78593F24-B5E2-4ED2-A1BA-70A7DEE2ADCB}"/>
              </a:ext>
            </a:extLst>
          </p:cNvPr>
          <p:cNvSpPr>
            <a:spLocks noGrp="1"/>
          </p:cNvSpPr>
          <p:nvPr>
            <p:ph type="sldNum" sz="quarter" idx="12"/>
          </p:nvPr>
        </p:nvSpPr>
        <p:spPr/>
        <p:txBody>
          <a:bodyPr/>
          <a:lstStyle/>
          <a:p>
            <a:fld id="{9538F668-D1F0-4754-85F9-8167B6D706D5}" type="slidenum">
              <a:rPr lang="en-US" smtClean="0"/>
              <a:t>‹#›</a:t>
            </a:fld>
            <a:endParaRPr lang="en-US"/>
          </a:p>
        </p:txBody>
      </p:sp>
    </p:spTree>
    <p:extLst>
      <p:ext uri="{BB962C8B-B14F-4D97-AF65-F5344CB8AC3E}">
        <p14:creationId xmlns:p14="http://schemas.microsoft.com/office/powerpoint/2010/main" val="42560317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165F6A-33A7-4C95-839E-63FF26EAF20E}"/>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8821A66A-2C96-48D4-9B53-7C2EF3CB29BB}"/>
              </a:ext>
            </a:extLst>
          </p:cNvPr>
          <p:cNvSpPr>
            <a:spLocks noGrp="1"/>
          </p:cNvSpPr>
          <p:nvPr>
            <p:ph type="dt" sz="half" idx="10"/>
          </p:nvPr>
        </p:nvSpPr>
        <p:spPr/>
        <p:txBody>
          <a:bodyPr/>
          <a:lstStyle/>
          <a:p>
            <a:fld id="{9C88B150-B0E0-4EA7-9B93-F1F5F58CA987}" type="datetimeFigureOut">
              <a:rPr lang="en-US" smtClean="0"/>
              <a:t>8/23/2022</a:t>
            </a:fld>
            <a:endParaRPr lang="en-US"/>
          </a:p>
        </p:txBody>
      </p:sp>
      <p:sp>
        <p:nvSpPr>
          <p:cNvPr id="4" name="Footer Placeholder 3">
            <a:extLst>
              <a:ext uri="{FF2B5EF4-FFF2-40B4-BE49-F238E27FC236}">
                <a16:creationId xmlns:a16="http://schemas.microsoft.com/office/drawing/2014/main" id="{1214D966-31CA-4B5B-9BFD-FAF8E6FFA451}"/>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B75B6F8D-FFF0-465A-B770-327AD33C84F8}"/>
              </a:ext>
            </a:extLst>
          </p:cNvPr>
          <p:cNvSpPr>
            <a:spLocks noGrp="1"/>
          </p:cNvSpPr>
          <p:nvPr>
            <p:ph type="sldNum" sz="quarter" idx="12"/>
          </p:nvPr>
        </p:nvSpPr>
        <p:spPr/>
        <p:txBody>
          <a:bodyPr/>
          <a:lstStyle/>
          <a:p>
            <a:fld id="{9538F668-D1F0-4754-85F9-8167B6D706D5}" type="slidenum">
              <a:rPr lang="en-US" smtClean="0"/>
              <a:t>‹#›</a:t>
            </a:fld>
            <a:endParaRPr lang="en-US"/>
          </a:p>
        </p:txBody>
      </p:sp>
    </p:spTree>
    <p:extLst>
      <p:ext uri="{BB962C8B-B14F-4D97-AF65-F5344CB8AC3E}">
        <p14:creationId xmlns:p14="http://schemas.microsoft.com/office/powerpoint/2010/main" val="3338443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B7893AD-F322-4C56-A968-CD7291A33188}"/>
              </a:ext>
            </a:extLst>
          </p:cNvPr>
          <p:cNvSpPr>
            <a:spLocks noGrp="1"/>
          </p:cNvSpPr>
          <p:nvPr>
            <p:ph type="dt" sz="half" idx="10"/>
          </p:nvPr>
        </p:nvSpPr>
        <p:spPr/>
        <p:txBody>
          <a:bodyPr/>
          <a:lstStyle/>
          <a:p>
            <a:fld id="{9C88B150-B0E0-4EA7-9B93-F1F5F58CA987}" type="datetimeFigureOut">
              <a:rPr lang="en-US" smtClean="0"/>
              <a:t>8/23/2022</a:t>
            </a:fld>
            <a:endParaRPr lang="en-US"/>
          </a:p>
        </p:txBody>
      </p:sp>
      <p:sp>
        <p:nvSpPr>
          <p:cNvPr id="3" name="Footer Placeholder 2">
            <a:extLst>
              <a:ext uri="{FF2B5EF4-FFF2-40B4-BE49-F238E27FC236}">
                <a16:creationId xmlns:a16="http://schemas.microsoft.com/office/drawing/2014/main" id="{27CCC3B6-CC64-48C4-8053-262AE12B58BA}"/>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5CA6F68F-C6D7-4AA4-BA99-83DEB08D95A0}"/>
              </a:ext>
            </a:extLst>
          </p:cNvPr>
          <p:cNvSpPr>
            <a:spLocks noGrp="1"/>
          </p:cNvSpPr>
          <p:nvPr>
            <p:ph type="sldNum" sz="quarter" idx="12"/>
          </p:nvPr>
        </p:nvSpPr>
        <p:spPr/>
        <p:txBody>
          <a:bodyPr/>
          <a:lstStyle/>
          <a:p>
            <a:fld id="{9538F668-D1F0-4754-85F9-8167B6D706D5}" type="slidenum">
              <a:rPr lang="en-US" smtClean="0"/>
              <a:t>‹#›</a:t>
            </a:fld>
            <a:endParaRPr lang="en-US"/>
          </a:p>
        </p:txBody>
      </p:sp>
    </p:spTree>
    <p:extLst>
      <p:ext uri="{BB962C8B-B14F-4D97-AF65-F5344CB8AC3E}">
        <p14:creationId xmlns:p14="http://schemas.microsoft.com/office/powerpoint/2010/main" val="23460864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18D243-3D97-473A-B571-D17C04472E0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A24F650B-7657-49DF-844C-F3ADAC3FC69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479FBFE8-2868-45E2-96F9-B8C5002A360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9595528-27CF-48D1-B168-3C2128C1314E}"/>
              </a:ext>
            </a:extLst>
          </p:cNvPr>
          <p:cNvSpPr>
            <a:spLocks noGrp="1"/>
          </p:cNvSpPr>
          <p:nvPr>
            <p:ph type="dt" sz="half" idx="10"/>
          </p:nvPr>
        </p:nvSpPr>
        <p:spPr/>
        <p:txBody>
          <a:bodyPr/>
          <a:lstStyle/>
          <a:p>
            <a:fld id="{9C88B150-B0E0-4EA7-9B93-F1F5F58CA987}" type="datetimeFigureOut">
              <a:rPr lang="en-US" smtClean="0"/>
              <a:t>8/23/2022</a:t>
            </a:fld>
            <a:endParaRPr lang="en-US"/>
          </a:p>
        </p:txBody>
      </p:sp>
      <p:sp>
        <p:nvSpPr>
          <p:cNvPr id="6" name="Footer Placeholder 5">
            <a:extLst>
              <a:ext uri="{FF2B5EF4-FFF2-40B4-BE49-F238E27FC236}">
                <a16:creationId xmlns:a16="http://schemas.microsoft.com/office/drawing/2014/main" id="{AB06E8A2-C940-45FB-92D8-05D013E703F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2E5FF70-B2CE-41C3-A15E-060F0F0FA9C2}"/>
              </a:ext>
            </a:extLst>
          </p:cNvPr>
          <p:cNvSpPr>
            <a:spLocks noGrp="1"/>
          </p:cNvSpPr>
          <p:nvPr>
            <p:ph type="sldNum" sz="quarter" idx="12"/>
          </p:nvPr>
        </p:nvSpPr>
        <p:spPr/>
        <p:txBody>
          <a:bodyPr/>
          <a:lstStyle/>
          <a:p>
            <a:fld id="{9538F668-D1F0-4754-85F9-8167B6D706D5}" type="slidenum">
              <a:rPr lang="en-US" smtClean="0"/>
              <a:t>‹#›</a:t>
            </a:fld>
            <a:endParaRPr lang="en-US"/>
          </a:p>
        </p:txBody>
      </p:sp>
    </p:spTree>
    <p:extLst>
      <p:ext uri="{BB962C8B-B14F-4D97-AF65-F5344CB8AC3E}">
        <p14:creationId xmlns:p14="http://schemas.microsoft.com/office/powerpoint/2010/main" val="38314976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E88B39-C4FC-434D-9B6F-3D374732672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473751DB-D575-4313-82AF-E80E04A0F8F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CCAE6045-7881-4221-87EF-9767BC78310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F83DE04-F8AD-4196-85F8-39BE34F9BD1B}"/>
              </a:ext>
            </a:extLst>
          </p:cNvPr>
          <p:cNvSpPr>
            <a:spLocks noGrp="1"/>
          </p:cNvSpPr>
          <p:nvPr>
            <p:ph type="dt" sz="half" idx="10"/>
          </p:nvPr>
        </p:nvSpPr>
        <p:spPr/>
        <p:txBody>
          <a:bodyPr/>
          <a:lstStyle/>
          <a:p>
            <a:fld id="{9C88B150-B0E0-4EA7-9B93-F1F5F58CA987}" type="datetimeFigureOut">
              <a:rPr lang="en-US" smtClean="0"/>
              <a:t>8/23/2022</a:t>
            </a:fld>
            <a:endParaRPr lang="en-US"/>
          </a:p>
        </p:txBody>
      </p:sp>
      <p:sp>
        <p:nvSpPr>
          <p:cNvPr id="6" name="Footer Placeholder 5">
            <a:extLst>
              <a:ext uri="{FF2B5EF4-FFF2-40B4-BE49-F238E27FC236}">
                <a16:creationId xmlns:a16="http://schemas.microsoft.com/office/drawing/2014/main" id="{E9228328-6AD5-4DDF-8FD8-A1939A45F2C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3896E14-F0B0-4A8F-95BD-7049579E3813}"/>
              </a:ext>
            </a:extLst>
          </p:cNvPr>
          <p:cNvSpPr>
            <a:spLocks noGrp="1"/>
          </p:cNvSpPr>
          <p:nvPr>
            <p:ph type="sldNum" sz="quarter" idx="12"/>
          </p:nvPr>
        </p:nvSpPr>
        <p:spPr/>
        <p:txBody>
          <a:bodyPr/>
          <a:lstStyle/>
          <a:p>
            <a:fld id="{9538F668-D1F0-4754-85F9-8167B6D706D5}" type="slidenum">
              <a:rPr lang="en-US" smtClean="0"/>
              <a:t>‹#›</a:t>
            </a:fld>
            <a:endParaRPr lang="en-US"/>
          </a:p>
        </p:txBody>
      </p:sp>
    </p:spTree>
    <p:extLst>
      <p:ext uri="{BB962C8B-B14F-4D97-AF65-F5344CB8AC3E}">
        <p14:creationId xmlns:p14="http://schemas.microsoft.com/office/powerpoint/2010/main" val="40228246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88A4E4C-4751-422C-8D05-D70036C16FB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E0AF68D3-6C67-45A7-A2B7-4AA2A47E06C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B09C0BB-0755-4981-8F91-E6CC4244339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C88B150-B0E0-4EA7-9B93-F1F5F58CA987}" type="datetimeFigureOut">
              <a:rPr lang="en-US" smtClean="0"/>
              <a:t>8/23/2022</a:t>
            </a:fld>
            <a:endParaRPr lang="en-US"/>
          </a:p>
        </p:txBody>
      </p:sp>
      <p:sp>
        <p:nvSpPr>
          <p:cNvPr id="5" name="Footer Placeholder 4">
            <a:extLst>
              <a:ext uri="{FF2B5EF4-FFF2-40B4-BE49-F238E27FC236}">
                <a16:creationId xmlns:a16="http://schemas.microsoft.com/office/drawing/2014/main" id="{89F20D6C-0D38-48F2-8D7E-100C22A04FF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0A485BAD-4A6E-4F68-B352-D0C8E8376BA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538F668-D1F0-4754-85F9-8167B6D706D5}" type="slidenum">
              <a:rPr lang="en-US" smtClean="0"/>
              <a:t>‹#›</a:t>
            </a:fld>
            <a:endParaRPr lang="en-US"/>
          </a:p>
        </p:txBody>
      </p:sp>
    </p:spTree>
    <p:extLst>
      <p:ext uri="{BB962C8B-B14F-4D97-AF65-F5344CB8AC3E}">
        <p14:creationId xmlns:p14="http://schemas.microsoft.com/office/powerpoint/2010/main" val="416281485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microsoft.com/office/2007/relationships/hdphoto" Target="../media/hdphoto1.wdp"/></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microsoft.com/office/2007/relationships/hdphoto" Target="../media/hdphoto1.wdp"/></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microsoft.com/office/2007/relationships/hdphoto" Target="../media/hdphoto1.wdp"/></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1.xml"/><Relationship Id="rId6" Type="http://schemas.openxmlformats.org/officeDocument/2006/relationships/image" Target="../media/image2.emf"/><Relationship Id="rId5" Type="http://schemas.openxmlformats.org/officeDocument/2006/relationships/package" Target="../embeddings/Microsoft_Excel_Worksheet.xlsx"/><Relationship Id="rId4" Type="http://schemas.microsoft.com/office/2007/relationships/hdphoto" Target="../media/hdphoto1.wdp"/></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1.xml"/><Relationship Id="rId6" Type="http://schemas.openxmlformats.org/officeDocument/2006/relationships/image" Target="../media/image2.emf"/><Relationship Id="rId5" Type="http://schemas.openxmlformats.org/officeDocument/2006/relationships/package" Target="../embeddings/Microsoft_Excel_Worksheet1.xlsx"/><Relationship Id="rId4" Type="http://schemas.microsoft.com/office/2007/relationships/hdphoto" Target="../media/hdphoto1.wdp"/></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3.jpg"/><Relationship Id="rId2" Type="http://schemas.openxmlformats.org/officeDocument/2006/relationships/notesSlide" Target="../notesSlides/notesSlide6.xml"/><Relationship Id="rId1" Type="http://schemas.openxmlformats.org/officeDocument/2006/relationships/slideLayout" Target="../slideLayouts/slideLayout1.xml"/><Relationship Id="rId6" Type="http://schemas.openxmlformats.org/officeDocument/2006/relationships/image" Target="../media/image2.emf"/><Relationship Id="rId5" Type="http://schemas.openxmlformats.org/officeDocument/2006/relationships/package" Target="../embeddings/Microsoft_Excel_Worksheet2.xlsx"/><Relationship Id="rId4" Type="http://schemas.microsoft.com/office/2007/relationships/hdphoto" Target="../media/hdphoto1.wdp"/></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microsoft.com/office/2007/relationships/hdphoto" Target="../media/hdphoto1.wdp"/></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1.xml"/><Relationship Id="rId4" Type="http://schemas.microsoft.com/office/2007/relationships/hdphoto" Target="../media/hdphoto1.wdp"/></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1.xml"/><Relationship Id="rId4" Type="http://schemas.microsoft.com/office/2007/relationships/hdphoto" Target="../media/hdphoto1.wdp"/></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volcano erupting with smoke&#10;&#10;Description automatically generated with low confidence">
            <a:extLst>
              <a:ext uri="{FF2B5EF4-FFF2-40B4-BE49-F238E27FC236}">
                <a16:creationId xmlns:a16="http://schemas.microsoft.com/office/drawing/2014/main" id="{B3A6395D-8615-4F81-9DA4-A7BFF4D0007C}"/>
              </a:ext>
            </a:extLst>
          </p:cNvPr>
          <p:cNvPicPr>
            <a:picLocks noChangeAspect="1"/>
          </p:cNvPicPr>
          <p:nvPr/>
        </p:nvPicPr>
        <p:blipFill rotWithShape="1">
          <a:blip r:embed="rId3">
            <a:alphaModFix amt="20000"/>
            <a:extLst>
              <a:ext uri="{BEBA8EAE-BF5A-486C-A8C5-ECC9F3942E4B}">
                <a14:imgProps xmlns:a14="http://schemas.microsoft.com/office/drawing/2010/main">
                  <a14:imgLayer r:embed="rId4">
                    <a14:imgEffect>
                      <a14:artisticChalkSketch/>
                    </a14:imgEffect>
                    <a14:imgEffect>
                      <a14:colorTemperature colorTemp="4700"/>
                    </a14:imgEffect>
                  </a14:imgLayer>
                </a14:imgProps>
              </a:ext>
              <a:ext uri="{28A0092B-C50C-407E-A947-70E740481C1C}">
                <a14:useLocalDpi xmlns:a14="http://schemas.microsoft.com/office/drawing/2010/main" val="0"/>
              </a:ext>
            </a:extLst>
          </a:blip>
          <a:srcRect r="3112" b="1"/>
          <a:stretch/>
        </p:blipFill>
        <p:spPr>
          <a:xfrm>
            <a:off x="20" y="1"/>
            <a:ext cx="12191980" cy="6857999"/>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softEdge rad="317500"/>
          </a:effectLst>
          <a:scene3d>
            <a:camera prst="orthographicFront"/>
            <a:lightRig rig="twoPt" dir="t">
              <a:rot lat="0" lon="0" rev="7200000"/>
            </a:lightRig>
          </a:scene3d>
          <a:sp3d>
            <a:bevelT w="25400" h="19050"/>
            <a:contourClr>
              <a:srgbClr val="FFFFFF"/>
            </a:contourClr>
          </a:sp3d>
        </p:spPr>
      </p:pic>
      <p:sp>
        <p:nvSpPr>
          <p:cNvPr id="2" name="Title 1">
            <a:extLst>
              <a:ext uri="{FF2B5EF4-FFF2-40B4-BE49-F238E27FC236}">
                <a16:creationId xmlns:a16="http://schemas.microsoft.com/office/drawing/2014/main" id="{A41B52EB-5B9C-4F44-89A9-0E29BA877C1B}"/>
              </a:ext>
            </a:extLst>
          </p:cNvPr>
          <p:cNvSpPr>
            <a:spLocks noGrp="1"/>
          </p:cNvSpPr>
          <p:nvPr>
            <p:ph type="ctrTitle"/>
          </p:nvPr>
        </p:nvSpPr>
        <p:spPr>
          <a:xfrm>
            <a:off x="1524000" y="1122362"/>
            <a:ext cx="9144000" cy="2900518"/>
          </a:xfrm>
        </p:spPr>
        <p:txBody>
          <a:bodyPr>
            <a:normAutofit/>
          </a:bodyPr>
          <a:lstStyle/>
          <a:p>
            <a:r>
              <a:rPr lang="en-US" dirty="0">
                <a:latin typeface="Verdana Pro" panose="020B0604030504040204" pitchFamily="34" charset="0"/>
              </a:rPr>
              <a:t>A Survey of Exodus and Leviticus</a:t>
            </a:r>
          </a:p>
        </p:txBody>
      </p:sp>
      <p:sp>
        <p:nvSpPr>
          <p:cNvPr id="3" name="TextBox 2">
            <a:extLst>
              <a:ext uri="{FF2B5EF4-FFF2-40B4-BE49-F238E27FC236}">
                <a16:creationId xmlns:a16="http://schemas.microsoft.com/office/drawing/2014/main" id="{08ED6566-3F05-4297-B34F-400A96A782E1}"/>
              </a:ext>
            </a:extLst>
          </p:cNvPr>
          <p:cNvSpPr txBox="1"/>
          <p:nvPr/>
        </p:nvSpPr>
        <p:spPr>
          <a:xfrm>
            <a:off x="10201276" y="6224337"/>
            <a:ext cx="1196888" cy="646331"/>
          </a:xfrm>
          <a:prstGeom prst="rect">
            <a:avLst/>
          </a:prstGeom>
          <a:noFill/>
        </p:spPr>
        <p:txBody>
          <a:bodyPr wrap="square" rtlCol="0">
            <a:spAutoFit/>
          </a:bodyPr>
          <a:lstStyle/>
          <a:p>
            <a:r>
              <a:rPr lang="en-US" dirty="0">
                <a:solidFill>
                  <a:schemeClr val="bg1"/>
                </a:solidFill>
              </a:rPr>
              <a:t>22/10-11</a:t>
            </a:r>
          </a:p>
          <a:p>
            <a:endParaRPr lang="en-US" dirty="0">
              <a:solidFill>
                <a:schemeClr val="bg1"/>
              </a:solidFill>
            </a:endParaRPr>
          </a:p>
        </p:txBody>
      </p:sp>
      <p:sp>
        <p:nvSpPr>
          <p:cNvPr id="6" name="TextBox 5">
            <a:extLst>
              <a:ext uri="{FF2B5EF4-FFF2-40B4-BE49-F238E27FC236}">
                <a16:creationId xmlns:a16="http://schemas.microsoft.com/office/drawing/2014/main" id="{0BDACC20-58EC-46E0-8F80-90F2DB24B2E9}"/>
              </a:ext>
            </a:extLst>
          </p:cNvPr>
          <p:cNvSpPr txBox="1"/>
          <p:nvPr/>
        </p:nvSpPr>
        <p:spPr>
          <a:xfrm>
            <a:off x="3641558" y="4507832"/>
            <a:ext cx="4908884" cy="400110"/>
          </a:xfrm>
          <a:prstGeom prst="rect">
            <a:avLst/>
          </a:prstGeom>
          <a:noFill/>
        </p:spPr>
        <p:txBody>
          <a:bodyPr wrap="square" rtlCol="0">
            <a:spAutoFit/>
          </a:bodyPr>
          <a:lstStyle/>
          <a:p>
            <a:pPr algn="ctr"/>
            <a:r>
              <a:rPr lang="en-US" sz="2000" b="1" dirty="0">
                <a:solidFill>
                  <a:schemeClr val="tx1">
                    <a:lumMod val="95000"/>
                    <a:lumOff val="5000"/>
                  </a:schemeClr>
                </a:solidFill>
              </a:rPr>
              <a:t>EXODUS CHAPTERS 24-31 &amp; 35-39</a:t>
            </a:r>
          </a:p>
        </p:txBody>
      </p:sp>
    </p:spTree>
    <p:extLst>
      <p:ext uri="{BB962C8B-B14F-4D97-AF65-F5344CB8AC3E}">
        <p14:creationId xmlns:p14="http://schemas.microsoft.com/office/powerpoint/2010/main" val="2348863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volcano erupting with smoke&#10;&#10;Description automatically generated with low confidence">
            <a:extLst>
              <a:ext uri="{FF2B5EF4-FFF2-40B4-BE49-F238E27FC236}">
                <a16:creationId xmlns:a16="http://schemas.microsoft.com/office/drawing/2014/main" id="{B3A6395D-8615-4F81-9DA4-A7BFF4D0007C}"/>
              </a:ext>
            </a:extLst>
          </p:cNvPr>
          <p:cNvPicPr>
            <a:picLocks noChangeAspect="1"/>
          </p:cNvPicPr>
          <p:nvPr/>
        </p:nvPicPr>
        <p:blipFill rotWithShape="1">
          <a:blip r:embed="rId3">
            <a:alphaModFix amt="20000"/>
            <a:extLst>
              <a:ext uri="{BEBA8EAE-BF5A-486C-A8C5-ECC9F3942E4B}">
                <a14:imgProps xmlns:a14="http://schemas.microsoft.com/office/drawing/2010/main">
                  <a14:imgLayer r:embed="rId4">
                    <a14:imgEffect>
                      <a14:artisticChalkSketch/>
                    </a14:imgEffect>
                    <a14:imgEffect>
                      <a14:colorTemperature colorTemp="4700"/>
                    </a14:imgEffect>
                  </a14:imgLayer>
                </a14:imgProps>
              </a:ext>
              <a:ext uri="{28A0092B-C50C-407E-A947-70E740481C1C}">
                <a14:useLocalDpi xmlns:a14="http://schemas.microsoft.com/office/drawing/2010/main" val="0"/>
              </a:ext>
            </a:extLst>
          </a:blip>
          <a:srcRect r="3112" b="1"/>
          <a:stretch/>
        </p:blipFill>
        <p:spPr>
          <a:xfrm>
            <a:off x="0" y="1"/>
            <a:ext cx="12191979" cy="6857999"/>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softEdge rad="317500"/>
          </a:effectLst>
          <a:scene3d>
            <a:camera prst="orthographicFront"/>
            <a:lightRig rig="twoPt" dir="t">
              <a:rot lat="0" lon="0" rev="7200000"/>
            </a:lightRig>
          </a:scene3d>
          <a:sp3d>
            <a:bevelT w="25400" h="19050"/>
            <a:contourClr>
              <a:srgbClr val="FFFFFF"/>
            </a:contourClr>
          </a:sp3d>
        </p:spPr>
      </p:pic>
      <p:sp>
        <p:nvSpPr>
          <p:cNvPr id="3" name="TextBox 2">
            <a:extLst>
              <a:ext uri="{FF2B5EF4-FFF2-40B4-BE49-F238E27FC236}">
                <a16:creationId xmlns:a16="http://schemas.microsoft.com/office/drawing/2014/main" id="{08ED6566-3F05-4297-B34F-400A96A782E1}"/>
              </a:ext>
            </a:extLst>
          </p:cNvPr>
          <p:cNvSpPr txBox="1"/>
          <p:nvPr/>
        </p:nvSpPr>
        <p:spPr>
          <a:xfrm>
            <a:off x="10491538" y="6224337"/>
            <a:ext cx="906626" cy="369332"/>
          </a:xfrm>
          <a:prstGeom prst="rect">
            <a:avLst/>
          </a:prstGeom>
          <a:noFill/>
        </p:spPr>
        <p:txBody>
          <a:bodyPr wrap="square" rtlCol="0">
            <a:spAutoFit/>
          </a:bodyPr>
          <a:lstStyle/>
          <a:p>
            <a:r>
              <a:rPr lang="en-US" dirty="0">
                <a:solidFill>
                  <a:schemeClr val="bg1"/>
                </a:solidFill>
              </a:rPr>
              <a:t>22/7,8</a:t>
            </a:r>
          </a:p>
        </p:txBody>
      </p:sp>
      <p:graphicFrame>
        <p:nvGraphicFramePr>
          <p:cNvPr id="2" name="Table 1">
            <a:extLst>
              <a:ext uri="{FF2B5EF4-FFF2-40B4-BE49-F238E27FC236}">
                <a16:creationId xmlns:a16="http://schemas.microsoft.com/office/drawing/2014/main" id="{EBDC290F-66AB-8BD6-39B0-D867F3763857}"/>
              </a:ext>
            </a:extLst>
          </p:cNvPr>
          <p:cNvGraphicFramePr>
            <a:graphicFrameLocks noGrp="1"/>
          </p:cNvGraphicFramePr>
          <p:nvPr>
            <p:extLst>
              <p:ext uri="{D42A27DB-BD31-4B8C-83A1-F6EECF244321}">
                <p14:modId xmlns:p14="http://schemas.microsoft.com/office/powerpoint/2010/main" val="1454462541"/>
              </p:ext>
            </p:extLst>
          </p:nvPr>
        </p:nvGraphicFramePr>
        <p:xfrm>
          <a:off x="0" y="-1"/>
          <a:ext cx="12191978" cy="6813756"/>
        </p:xfrm>
        <a:graphic>
          <a:graphicData uri="http://schemas.openxmlformats.org/drawingml/2006/table">
            <a:tbl>
              <a:tblPr>
                <a:tableStyleId>{5C22544A-7EE6-4342-B048-85BDC9FD1C3A}</a:tableStyleId>
              </a:tblPr>
              <a:tblGrid>
                <a:gridCol w="1000834">
                  <a:extLst>
                    <a:ext uri="{9D8B030D-6E8A-4147-A177-3AD203B41FA5}">
                      <a16:colId xmlns:a16="http://schemas.microsoft.com/office/drawing/2014/main" val="727174964"/>
                    </a:ext>
                  </a:extLst>
                </a:gridCol>
                <a:gridCol w="2195011">
                  <a:extLst>
                    <a:ext uri="{9D8B030D-6E8A-4147-A177-3AD203B41FA5}">
                      <a16:colId xmlns:a16="http://schemas.microsoft.com/office/drawing/2014/main" val="2560272318"/>
                    </a:ext>
                  </a:extLst>
                </a:gridCol>
                <a:gridCol w="2195011">
                  <a:extLst>
                    <a:ext uri="{9D8B030D-6E8A-4147-A177-3AD203B41FA5}">
                      <a16:colId xmlns:a16="http://schemas.microsoft.com/office/drawing/2014/main" val="2952437318"/>
                    </a:ext>
                  </a:extLst>
                </a:gridCol>
                <a:gridCol w="2195011">
                  <a:extLst>
                    <a:ext uri="{9D8B030D-6E8A-4147-A177-3AD203B41FA5}">
                      <a16:colId xmlns:a16="http://schemas.microsoft.com/office/drawing/2014/main" val="3973188271"/>
                    </a:ext>
                  </a:extLst>
                </a:gridCol>
                <a:gridCol w="2195011">
                  <a:extLst>
                    <a:ext uri="{9D8B030D-6E8A-4147-A177-3AD203B41FA5}">
                      <a16:colId xmlns:a16="http://schemas.microsoft.com/office/drawing/2014/main" val="1200675767"/>
                    </a:ext>
                  </a:extLst>
                </a:gridCol>
                <a:gridCol w="2411100">
                  <a:extLst>
                    <a:ext uri="{9D8B030D-6E8A-4147-A177-3AD203B41FA5}">
                      <a16:colId xmlns:a16="http://schemas.microsoft.com/office/drawing/2014/main" val="1741151072"/>
                    </a:ext>
                  </a:extLst>
                </a:gridCol>
              </a:tblGrid>
              <a:tr h="327536">
                <a:tc>
                  <a:txBody>
                    <a:bodyPr/>
                    <a:lstStyle/>
                    <a:p>
                      <a:pPr algn="l" fontAlgn="b"/>
                      <a:r>
                        <a:rPr lang="en-US" sz="1600" u="none" strike="noStrike" dirty="0">
                          <a:effectLst/>
                        </a:rPr>
                        <a:t> </a:t>
                      </a:r>
                      <a:endParaRPr lang="en-US" sz="1600" b="0" i="0" u="none" strike="noStrike" dirty="0">
                        <a:solidFill>
                          <a:srgbClr val="000000"/>
                        </a:solidFill>
                        <a:effectLst/>
                        <a:latin typeface="Calibri" panose="020F0502020204030204" pitchFamily="34" charset="0"/>
                      </a:endParaRPr>
                    </a:p>
                  </a:txBody>
                  <a:tcPr marL="6252" marR="6252" marT="625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BlToTr w="12700" cap="flat" cmpd="sng" algn="ctr">
                      <a:noFill/>
                      <a:prstDash val="solid"/>
                      <a:round/>
                      <a:headEnd type="none" w="med" len="med"/>
                      <a:tailEnd type="none" w="med" len="med"/>
                    </a:lnBlToTr>
                    <a:solidFill>
                      <a:srgbClr val="FFFF00"/>
                    </a:solidFill>
                  </a:tcPr>
                </a:tc>
                <a:tc>
                  <a:txBody>
                    <a:bodyPr/>
                    <a:lstStyle/>
                    <a:p>
                      <a:pPr algn="ctr" fontAlgn="b"/>
                      <a:r>
                        <a:rPr lang="en-US" sz="2000" b="1" u="none" strike="noStrike" dirty="0">
                          <a:effectLst/>
                        </a:rPr>
                        <a:t>Burnt (Lev 1)</a:t>
                      </a:r>
                      <a:endParaRPr lang="en-US" sz="2000" b="1" i="0" u="none" strike="noStrike" dirty="0">
                        <a:solidFill>
                          <a:srgbClr val="000000"/>
                        </a:solidFill>
                        <a:effectLst/>
                        <a:latin typeface="Calibri" panose="020F0502020204030204" pitchFamily="34" charset="0"/>
                      </a:endParaRPr>
                    </a:p>
                  </a:txBody>
                  <a:tcPr marL="6252" marR="6252" marT="625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BlToTr w="12700" cap="flat" cmpd="sng" algn="ctr">
                      <a:noFill/>
                      <a:prstDash val="solid"/>
                      <a:round/>
                      <a:headEnd type="none" w="med" len="med"/>
                      <a:tailEnd type="none" w="med" len="med"/>
                    </a:lnBlToTr>
                    <a:solidFill>
                      <a:srgbClr val="FFFF00"/>
                    </a:solidFill>
                  </a:tcPr>
                </a:tc>
                <a:tc>
                  <a:txBody>
                    <a:bodyPr/>
                    <a:lstStyle/>
                    <a:p>
                      <a:pPr algn="ctr" fontAlgn="b"/>
                      <a:r>
                        <a:rPr lang="en-US" sz="2000" b="1" u="none" strike="noStrike" dirty="0">
                          <a:effectLst/>
                        </a:rPr>
                        <a:t>Grain (Lev 2)</a:t>
                      </a:r>
                      <a:endParaRPr lang="en-US" sz="2000" b="1" i="0" u="none" strike="noStrike" dirty="0">
                        <a:solidFill>
                          <a:srgbClr val="000000"/>
                        </a:solidFill>
                        <a:effectLst/>
                        <a:latin typeface="Calibri" panose="020F0502020204030204" pitchFamily="34" charset="0"/>
                      </a:endParaRPr>
                    </a:p>
                  </a:txBody>
                  <a:tcPr marL="6252" marR="6252" marT="625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BlToTr w="12700" cap="flat" cmpd="sng" algn="ctr">
                      <a:noFill/>
                      <a:prstDash val="solid"/>
                      <a:round/>
                      <a:headEnd type="none" w="med" len="med"/>
                      <a:tailEnd type="none" w="med" len="med"/>
                    </a:lnBlToTr>
                    <a:solidFill>
                      <a:srgbClr val="FFFF00"/>
                    </a:solidFill>
                  </a:tcPr>
                </a:tc>
                <a:tc>
                  <a:txBody>
                    <a:bodyPr/>
                    <a:lstStyle/>
                    <a:p>
                      <a:pPr algn="ctr" fontAlgn="b"/>
                      <a:r>
                        <a:rPr lang="en-US" sz="2000" b="1" u="none" strike="noStrike" dirty="0">
                          <a:effectLst/>
                        </a:rPr>
                        <a:t>Peace (Lev 3)</a:t>
                      </a:r>
                      <a:endParaRPr lang="en-US" sz="2000" b="1" i="0" u="none" strike="noStrike" dirty="0">
                        <a:solidFill>
                          <a:srgbClr val="000000"/>
                        </a:solidFill>
                        <a:effectLst/>
                        <a:latin typeface="Calibri" panose="020F0502020204030204" pitchFamily="34" charset="0"/>
                      </a:endParaRPr>
                    </a:p>
                  </a:txBody>
                  <a:tcPr marL="6252" marR="6252" marT="625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BlToTr w="12700" cap="flat" cmpd="sng" algn="ctr">
                      <a:noFill/>
                      <a:prstDash val="solid"/>
                      <a:round/>
                      <a:headEnd type="none" w="med" len="med"/>
                      <a:tailEnd type="none" w="med" len="med"/>
                    </a:lnBlToTr>
                    <a:solidFill>
                      <a:srgbClr val="FFFF00"/>
                    </a:solidFill>
                  </a:tcPr>
                </a:tc>
                <a:tc>
                  <a:txBody>
                    <a:bodyPr/>
                    <a:lstStyle/>
                    <a:p>
                      <a:pPr algn="ctr" fontAlgn="b"/>
                      <a:r>
                        <a:rPr lang="en-US" sz="2000" b="1" u="none" strike="noStrike" dirty="0">
                          <a:effectLst/>
                        </a:rPr>
                        <a:t>Sin (Lev 4 &amp; 5)</a:t>
                      </a:r>
                      <a:endParaRPr lang="en-US" sz="2000" b="1" i="0" u="none" strike="noStrike" dirty="0">
                        <a:solidFill>
                          <a:srgbClr val="000000"/>
                        </a:solidFill>
                        <a:effectLst/>
                        <a:latin typeface="Calibri" panose="020F0502020204030204" pitchFamily="34" charset="0"/>
                      </a:endParaRPr>
                    </a:p>
                  </a:txBody>
                  <a:tcPr marL="6252" marR="6252" marT="625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BlToTr w="12700" cap="flat" cmpd="sng" algn="ctr">
                      <a:noFill/>
                      <a:prstDash val="solid"/>
                      <a:round/>
                      <a:headEnd type="none" w="med" len="med"/>
                      <a:tailEnd type="none" w="med" len="med"/>
                    </a:lnBlToTr>
                    <a:solidFill>
                      <a:srgbClr val="FFFF00"/>
                    </a:solidFill>
                  </a:tcPr>
                </a:tc>
                <a:tc>
                  <a:txBody>
                    <a:bodyPr/>
                    <a:lstStyle/>
                    <a:p>
                      <a:pPr algn="ctr" fontAlgn="b"/>
                      <a:r>
                        <a:rPr lang="en-US" sz="2000" b="1" u="none" strike="noStrike" dirty="0">
                          <a:effectLst/>
                        </a:rPr>
                        <a:t>Guilt (Lev 5 &amp; 6)</a:t>
                      </a:r>
                      <a:endParaRPr lang="en-US" sz="2000" b="1" i="0" u="none" strike="noStrike" dirty="0">
                        <a:solidFill>
                          <a:srgbClr val="000000"/>
                        </a:solidFill>
                        <a:effectLst/>
                        <a:latin typeface="Calibri" panose="020F0502020204030204" pitchFamily="34" charset="0"/>
                      </a:endParaRPr>
                    </a:p>
                  </a:txBody>
                  <a:tcPr marL="6252" marR="6252" marT="625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BlToTr w="12700" cap="flat" cmpd="sng" algn="ctr">
                      <a:noFill/>
                      <a:prstDash val="solid"/>
                      <a:round/>
                      <a:headEnd type="none" w="med" len="med"/>
                      <a:tailEnd type="none" w="med" len="med"/>
                    </a:lnBlToTr>
                    <a:solidFill>
                      <a:srgbClr val="FFFF00"/>
                    </a:solidFill>
                  </a:tcPr>
                </a:tc>
                <a:extLst>
                  <a:ext uri="{0D108BD9-81ED-4DB2-BD59-A6C34878D82A}">
                    <a16:rowId xmlns:a16="http://schemas.microsoft.com/office/drawing/2014/main" val="169273916"/>
                  </a:ext>
                </a:extLst>
              </a:tr>
              <a:tr h="1989388">
                <a:tc>
                  <a:txBody>
                    <a:bodyPr/>
                    <a:lstStyle/>
                    <a:p>
                      <a:pPr algn="ctr" fontAlgn="ctr"/>
                      <a:r>
                        <a:rPr lang="en-US" sz="2000" b="1" u="none" strike="noStrike" dirty="0">
                          <a:effectLst/>
                        </a:rPr>
                        <a:t>WHO</a:t>
                      </a:r>
                      <a:endParaRPr lang="en-US" sz="2000" b="1" i="0" u="none" strike="noStrike" dirty="0">
                        <a:solidFill>
                          <a:srgbClr val="000000"/>
                        </a:solidFill>
                        <a:effectLst/>
                        <a:latin typeface="Calibri" panose="020F0502020204030204" pitchFamily="34" charset="0"/>
                      </a:endParaRPr>
                    </a:p>
                  </a:txBody>
                  <a:tcPr marL="6252" marR="6252" marT="625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BlToTr w="12700" cap="flat" cmpd="sng" algn="ctr">
                      <a:noFill/>
                      <a:prstDash val="solid"/>
                      <a:round/>
                      <a:headEnd type="none" w="med" len="med"/>
                      <a:tailEnd type="none" w="med" len="med"/>
                    </a:lnBlToTr>
                    <a:solidFill>
                      <a:srgbClr val="FFFF00"/>
                    </a:solidFill>
                  </a:tcPr>
                </a:tc>
                <a:tc>
                  <a:txBody>
                    <a:bodyPr/>
                    <a:lstStyle/>
                    <a:p>
                      <a:pPr algn="ctr" fontAlgn="ctr"/>
                      <a:r>
                        <a:rPr lang="en-US" sz="2000" b="1" u="none" strike="noStrike" dirty="0">
                          <a:effectLst/>
                        </a:rPr>
                        <a:t>Individual</a:t>
                      </a:r>
                    </a:p>
                    <a:p>
                      <a:pPr algn="ctr" fontAlgn="ctr"/>
                      <a:r>
                        <a:rPr lang="en-US" sz="2000" b="1" u="none" strike="noStrike" dirty="0">
                          <a:effectLst/>
                        </a:rPr>
                        <a:t> Sacrifice</a:t>
                      </a:r>
                      <a:endParaRPr lang="en-US" sz="2000" b="1" i="0" u="none" strike="noStrike" dirty="0">
                        <a:solidFill>
                          <a:srgbClr val="000000"/>
                        </a:solidFill>
                        <a:effectLst/>
                        <a:latin typeface="Calibri" panose="020F0502020204030204" pitchFamily="34" charset="0"/>
                      </a:endParaRPr>
                    </a:p>
                  </a:txBody>
                  <a:tcPr marL="6252" marR="6252" marT="625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BlToTr w="12700" cap="flat" cmpd="sng" algn="ctr">
                      <a:noFill/>
                      <a:prstDash val="solid"/>
                      <a:round/>
                      <a:headEnd type="none" w="med" len="med"/>
                      <a:tailEnd type="none" w="med" len="med"/>
                    </a:lnBlToTr>
                    <a:solidFill>
                      <a:schemeClr val="accent6">
                        <a:lumMod val="20000"/>
                        <a:lumOff val="80000"/>
                      </a:schemeClr>
                    </a:solidFill>
                  </a:tcPr>
                </a:tc>
                <a:tc>
                  <a:txBody>
                    <a:bodyPr/>
                    <a:lstStyle/>
                    <a:p>
                      <a:pPr algn="ctr" fontAlgn="ctr"/>
                      <a:r>
                        <a:rPr lang="en-US" sz="2000" b="1" u="none" strike="noStrike" dirty="0">
                          <a:effectLst/>
                        </a:rPr>
                        <a:t>Individual</a:t>
                      </a:r>
                    </a:p>
                    <a:p>
                      <a:pPr algn="ctr" fontAlgn="ctr"/>
                      <a:r>
                        <a:rPr lang="en-US" sz="2000" b="1" u="none" strike="noStrike" dirty="0">
                          <a:effectLst/>
                        </a:rPr>
                        <a:t> Sacrifice</a:t>
                      </a:r>
                      <a:endParaRPr lang="en-US" sz="2000" b="1" i="0" u="none" strike="noStrike" dirty="0">
                        <a:solidFill>
                          <a:srgbClr val="000000"/>
                        </a:solidFill>
                        <a:effectLst/>
                        <a:latin typeface="Calibri" panose="020F0502020204030204" pitchFamily="34" charset="0"/>
                      </a:endParaRPr>
                    </a:p>
                  </a:txBody>
                  <a:tcPr marL="6252" marR="6252" marT="625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BlToTr w="12700" cap="flat" cmpd="sng" algn="ctr">
                      <a:noFill/>
                      <a:prstDash val="solid"/>
                      <a:round/>
                      <a:headEnd type="none" w="med" len="med"/>
                      <a:tailEnd type="none" w="med" len="med"/>
                    </a:lnBlToTr>
                    <a:solidFill>
                      <a:schemeClr val="accent5">
                        <a:lumMod val="20000"/>
                        <a:lumOff val="80000"/>
                      </a:schemeClr>
                    </a:solidFill>
                  </a:tcPr>
                </a:tc>
                <a:tc>
                  <a:txBody>
                    <a:bodyPr/>
                    <a:lstStyle/>
                    <a:p>
                      <a:pPr algn="ctr" fontAlgn="ctr"/>
                      <a:r>
                        <a:rPr lang="en-US" sz="2000" b="1" u="none" strike="noStrike" dirty="0">
                          <a:effectLst/>
                        </a:rPr>
                        <a:t>Individual</a:t>
                      </a:r>
                    </a:p>
                    <a:p>
                      <a:pPr algn="ctr" fontAlgn="ctr"/>
                      <a:r>
                        <a:rPr lang="en-US" sz="2000" b="1" u="none" strike="noStrike" dirty="0">
                          <a:effectLst/>
                        </a:rPr>
                        <a:t> Sacrifice</a:t>
                      </a:r>
                      <a:endParaRPr lang="en-US" sz="2000" b="1" i="0" u="none" strike="noStrike" dirty="0">
                        <a:solidFill>
                          <a:srgbClr val="000000"/>
                        </a:solidFill>
                        <a:effectLst/>
                        <a:latin typeface="Calibri" panose="020F0502020204030204" pitchFamily="34" charset="0"/>
                      </a:endParaRPr>
                    </a:p>
                  </a:txBody>
                  <a:tcPr marL="6252" marR="6252" marT="625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BlToTr w="12700" cap="flat" cmpd="sng" algn="ctr">
                      <a:noFill/>
                      <a:prstDash val="solid"/>
                      <a:round/>
                      <a:headEnd type="none" w="med" len="med"/>
                      <a:tailEnd type="none" w="med" len="med"/>
                    </a:lnBlToTr>
                    <a:solidFill>
                      <a:schemeClr val="accent4">
                        <a:lumMod val="20000"/>
                        <a:lumOff val="80000"/>
                      </a:schemeClr>
                    </a:solidFill>
                  </a:tcPr>
                </a:tc>
                <a:tc>
                  <a:txBody>
                    <a:bodyPr/>
                    <a:lstStyle/>
                    <a:p>
                      <a:pPr algn="ctr" fontAlgn="ctr"/>
                      <a:r>
                        <a:rPr lang="en-US" sz="2000" b="1" u="none" strike="noStrike" dirty="0">
                          <a:effectLst/>
                        </a:rPr>
                        <a:t>Unintentional sins by the priest; the whole congregation; a leader of the people;  the people</a:t>
                      </a:r>
                      <a:endParaRPr lang="en-US" sz="2000" b="1" i="0" u="none" strike="noStrike" dirty="0">
                        <a:solidFill>
                          <a:srgbClr val="000000"/>
                        </a:solidFill>
                        <a:effectLst/>
                        <a:latin typeface="Calibri" panose="020F0502020204030204" pitchFamily="34" charset="0"/>
                      </a:endParaRPr>
                    </a:p>
                  </a:txBody>
                  <a:tcPr marL="6252" marR="6252" marT="625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BlToTr w="12700" cap="flat" cmpd="sng" algn="ctr">
                      <a:noFill/>
                      <a:prstDash val="solid"/>
                      <a:round/>
                      <a:headEnd type="none" w="med" len="med"/>
                      <a:tailEnd type="none" w="med" len="med"/>
                    </a:lnBlToTr>
                    <a:solidFill>
                      <a:schemeClr val="accent3">
                        <a:lumMod val="20000"/>
                        <a:lumOff val="80000"/>
                      </a:schemeClr>
                    </a:solidFill>
                  </a:tcPr>
                </a:tc>
                <a:tc>
                  <a:txBody>
                    <a:bodyPr/>
                    <a:lstStyle/>
                    <a:p>
                      <a:pPr algn="ctr" fontAlgn="ctr"/>
                      <a:r>
                        <a:rPr lang="en-US" sz="2000" b="1" u="none" strike="noStrike" dirty="0">
                          <a:effectLst/>
                        </a:rPr>
                        <a:t>Individual sin, not unintentional but not high-handed, defiant, or toward God.</a:t>
                      </a:r>
                      <a:endParaRPr lang="en-US" sz="2000" b="1" i="0" u="none" strike="noStrike" dirty="0">
                        <a:solidFill>
                          <a:srgbClr val="000000"/>
                        </a:solidFill>
                        <a:effectLst/>
                        <a:latin typeface="Calibri" panose="020F0502020204030204" pitchFamily="34" charset="0"/>
                      </a:endParaRPr>
                    </a:p>
                  </a:txBody>
                  <a:tcPr marL="6252" marR="6252" marT="625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BlToTr w="12700" cap="flat" cmpd="sng" algn="ctr">
                      <a:noFill/>
                      <a:prstDash val="solid"/>
                      <a:round/>
                      <a:headEnd type="none" w="med" len="med"/>
                      <a:tailEnd type="none" w="med" len="med"/>
                    </a:lnBlToTr>
                    <a:solidFill>
                      <a:schemeClr val="accent2">
                        <a:lumMod val="20000"/>
                        <a:lumOff val="80000"/>
                      </a:schemeClr>
                    </a:solidFill>
                  </a:tcPr>
                </a:tc>
                <a:extLst>
                  <a:ext uri="{0D108BD9-81ED-4DB2-BD59-A6C34878D82A}">
                    <a16:rowId xmlns:a16="http://schemas.microsoft.com/office/drawing/2014/main" val="1581828400"/>
                  </a:ext>
                </a:extLst>
              </a:tr>
              <a:tr h="1290395">
                <a:tc>
                  <a:txBody>
                    <a:bodyPr/>
                    <a:lstStyle/>
                    <a:p>
                      <a:pPr algn="ctr" fontAlgn="ctr"/>
                      <a:r>
                        <a:rPr lang="en-US" sz="2000" b="1" u="none" strike="noStrike" dirty="0">
                          <a:effectLst/>
                        </a:rPr>
                        <a:t>WHAT</a:t>
                      </a:r>
                      <a:endParaRPr lang="en-US" sz="2000" b="1" i="0" u="none" strike="noStrike" dirty="0">
                        <a:solidFill>
                          <a:srgbClr val="000000"/>
                        </a:solidFill>
                        <a:effectLst/>
                        <a:latin typeface="Calibri" panose="020F0502020204030204" pitchFamily="34" charset="0"/>
                      </a:endParaRPr>
                    </a:p>
                  </a:txBody>
                  <a:tcPr marL="6252" marR="6252" marT="625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BlToTr w="12700" cap="flat" cmpd="sng" algn="ctr">
                      <a:noFill/>
                      <a:prstDash val="solid"/>
                      <a:round/>
                      <a:headEnd type="none" w="med" len="med"/>
                      <a:tailEnd type="none" w="med" len="med"/>
                    </a:lnBlToTr>
                    <a:solidFill>
                      <a:srgbClr val="FFFF00"/>
                    </a:solidFill>
                  </a:tcPr>
                </a:tc>
                <a:tc>
                  <a:txBody>
                    <a:bodyPr/>
                    <a:lstStyle/>
                    <a:p>
                      <a:pPr algn="ctr" fontAlgn="ctr"/>
                      <a:r>
                        <a:rPr lang="en-US" sz="2000" b="1" u="none" strike="noStrike" dirty="0">
                          <a:effectLst/>
                        </a:rPr>
                        <a:t>Male Cattle, Sheep, Goat, or Bird without defect</a:t>
                      </a:r>
                      <a:endParaRPr lang="en-US" sz="2000" b="1" i="0" u="none" strike="noStrike" dirty="0">
                        <a:solidFill>
                          <a:srgbClr val="000000"/>
                        </a:solidFill>
                        <a:effectLst/>
                        <a:latin typeface="Calibri" panose="020F0502020204030204" pitchFamily="34" charset="0"/>
                      </a:endParaRPr>
                    </a:p>
                  </a:txBody>
                  <a:tcPr marL="6252" marR="6252" marT="625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BlToTr w="12700" cap="flat" cmpd="sng" algn="ctr">
                      <a:noFill/>
                      <a:prstDash val="solid"/>
                      <a:round/>
                      <a:headEnd type="none" w="med" len="med"/>
                      <a:tailEnd type="none" w="med" len="med"/>
                    </a:lnBlToTr>
                    <a:solidFill>
                      <a:schemeClr val="accent6">
                        <a:lumMod val="20000"/>
                        <a:lumOff val="80000"/>
                      </a:schemeClr>
                    </a:solidFill>
                  </a:tcPr>
                </a:tc>
                <a:tc>
                  <a:txBody>
                    <a:bodyPr/>
                    <a:lstStyle/>
                    <a:p>
                      <a:pPr algn="ctr" fontAlgn="ctr"/>
                      <a:r>
                        <a:rPr lang="en-US" sz="2000" b="1" u="none" strike="noStrike" dirty="0">
                          <a:effectLst/>
                        </a:rPr>
                        <a:t>Fine flour, oil, frankincense, grains, first fruit of grains</a:t>
                      </a:r>
                      <a:endParaRPr lang="en-US" sz="2000" b="1" i="0" u="none" strike="noStrike" dirty="0">
                        <a:solidFill>
                          <a:srgbClr val="000000"/>
                        </a:solidFill>
                        <a:effectLst/>
                        <a:latin typeface="Calibri" panose="020F0502020204030204" pitchFamily="34" charset="0"/>
                      </a:endParaRPr>
                    </a:p>
                  </a:txBody>
                  <a:tcPr marL="6252" marR="6252" marT="625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BlToTr w="12700" cap="flat" cmpd="sng" algn="ctr">
                      <a:noFill/>
                      <a:prstDash val="solid"/>
                      <a:round/>
                      <a:headEnd type="none" w="med" len="med"/>
                      <a:tailEnd type="none" w="med" len="med"/>
                    </a:lnBlToTr>
                    <a:solidFill>
                      <a:schemeClr val="accent5">
                        <a:lumMod val="20000"/>
                        <a:lumOff val="80000"/>
                      </a:schemeClr>
                    </a:solidFill>
                  </a:tcPr>
                </a:tc>
                <a:tc>
                  <a:txBody>
                    <a:bodyPr/>
                    <a:lstStyle/>
                    <a:p>
                      <a:pPr algn="ctr" fontAlgn="ctr"/>
                      <a:r>
                        <a:rPr lang="en-US" sz="2000" b="1" u="none" strike="noStrike" dirty="0">
                          <a:effectLst/>
                        </a:rPr>
                        <a:t>Male or Female Cattle, Lamb, or  Goat without defect</a:t>
                      </a:r>
                      <a:endParaRPr lang="en-US" sz="2000" b="1" i="0" u="none" strike="noStrike" dirty="0">
                        <a:solidFill>
                          <a:srgbClr val="000000"/>
                        </a:solidFill>
                        <a:effectLst/>
                        <a:latin typeface="Calibri" panose="020F0502020204030204" pitchFamily="34" charset="0"/>
                      </a:endParaRPr>
                    </a:p>
                  </a:txBody>
                  <a:tcPr marL="6252" marR="6252" marT="625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BlToTr w="12700" cap="flat" cmpd="sng" algn="ctr">
                      <a:noFill/>
                      <a:prstDash val="solid"/>
                      <a:round/>
                      <a:headEnd type="none" w="med" len="med"/>
                      <a:tailEnd type="none" w="med" len="med"/>
                    </a:lnBlToTr>
                    <a:solidFill>
                      <a:schemeClr val="accent4">
                        <a:lumMod val="20000"/>
                        <a:lumOff val="80000"/>
                      </a:schemeClr>
                    </a:solidFill>
                  </a:tcPr>
                </a:tc>
                <a:tc>
                  <a:txBody>
                    <a:bodyPr/>
                    <a:lstStyle/>
                    <a:p>
                      <a:pPr algn="ctr" fontAlgn="ctr"/>
                      <a:r>
                        <a:rPr lang="en-US" sz="2000" b="1" u="none" strike="noStrike" dirty="0">
                          <a:effectLst/>
                        </a:rPr>
                        <a:t>Young bull,  male kid goat,  female kid goat or female lamb without defect</a:t>
                      </a:r>
                      <a:endParaRPr lang="en-US" sz="2000" b="1" i="0" u="none" strike="noStrike" dirty="0">
                        <a:solidFill>
                          <a:srgbClr val="000000"/>
                        </a:solidFill>
                        <a:effectLst/>
                        <a:latin typeface="Calibri" panose="020F0502020204030204" pitchFamily="34" charset="0"/>
                      </a:endParaRPr>
                    </a:p>
                  </a:txBody>
                  <a:tcPr marL="6252" marR="6252" marT="625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BlToTr w="12700" cap="flat" cmpd="sng" algn="ctr">
                      <a:noFill/>
                      <a:prstDash val="solid"/>
                      <a:round/>
                      <a:headEnd type="none" w="med" len="med"/>
                      <a:tailEnd type="none" w="med" len="med"/>
                    </a:lnBlToTr>
                    <a:solidFill>
                      <a:schemeClr val="accent3">
                        <a:lumMod val="20000"/>
                        <a:lumOff val="80000"/>
                      </a:schemeClr>
                    </a:solidFill>
                  </a:tcPr>
                </a:tc>
                <a:tc>
                  <a:txBody>
                    <a:bodyPr/>
                    <a:lstStyle/>
                    <a:p>
                      <a:pPr algn="ctr" fontAlgn="ctr"/>
                      <a:r>
                        <a:rPr lang="en-US" sz="2000" b="1" u="none" strike="noStrike" dirty="0">
                          <a:effectLst/>
                        </a:rPr>
                        <a:t>Ram without defect</a:t>
                      </a:r>
                      <a:endParaRPr lang="en-US" sz="2000" b="1" i="0" u="none" strike="noStrike" dirty="0">
                        <a:solidFill>
                          <a:srgbClr val="000000"/>
                        </a:solidFill>
                        <a:effectLst/>
                        <a:latin typeface="Calibri" panose="020F0502020204030204" pitchFamily="34" charset="0"/>
                      </a:endParaRPr>
                    </a:p>
                  </a:txBody>
                  <a:tcPr marL="6252" marR="6252" marT="625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BlToTr w="12700" cap="flat" cmpd="sng" algn="ctr">
                      <a:noFill/>
                      <a:prstDash val="solid"/>
                      <a:round/>
                      <a:headEnd type="none" w="med" len="med"/>
                      <a:tailEnd type="none" w="med" len="med"/>
                    </a:lnBlToTr>
                    <a:solidFill>
                      <a:schemeClr val="accent2">
                        <a:lumMod val="20000"/>
                        <a:lumOff val="80000"/>
                      </a:schemeClr>
                    </a:solidFill>
                  </a:tcPr>
                </a:tc>
                <a:extLst>
                  <a:ext uri="{0D108BD9-81ED-4DB2-BD59-A6C34878D82A}">
                    <a16:rowId xmlns:a16="http://schemas.microsoft.com/office/drawing/2014/main" val="980299203"/>
                  </a:ext>
                </a:extLst>
              </a:tr>
              <a:tr h="602320">
                <a:tc>
                  <a:txBody>
                    <a:bodyPr/>
                    <a:lstStyle/>
                    <a:p>
                      <a:pPr algn="ctr" fontAlgn="ctr"/>
                      <a:r>
                        <a:rPr lang="en-US" sz="2000" b="1" u="none" strike="noStrike" dirty="0">
                          <a:effectLst/>
                        </a:rPr>
                        <a:t>WHEN</a:t>
                      </a:r>
                      <a:endParaRPr lang="en-US" sz="2000" b="1" i="0" u="none" strike="noStrike" dirty="0">
                        <a:solidFill>
                          <a:srgbClr val="000000"/>
                        </a:solidFill>
                        <a:effectLst/>
                        <a:latin typeface="Calibri" panose="020F0502020204030204" pitchFamily="34" charset="0"/>
                      </a:endParaRPr>
                    </a:p>
                  </a:txBody>
                  <a:tcPr marL="6252" marR="6252" marT="625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BlToTr w="12700" cap="flat" cmpd="sng" algn="ctr">
                      <a:noFill/>
                      <a:prstDash val="solid"/>
                      <a:round/>
                      <a:headEnd type="none" w="med" len="med"/>
                      <a:tailEnd type="none" w="med" len="med"/>
                    </a:lnBlToTr>
                    <a:solidFill>
                      <a:srgbClr val="FFFF00"/>
                    </a:solidFill>
                  </a:tcPr>
                </a:tc>
                <a:tc>
                  <a:txBody>
                    <a:bodyPr/>
                    <a:lstStyle/>
                    <a:p>
                      <a:pPr algn="ctr" fontAlgn="ctr"/>
                      <a:r>
                        <a:rPr lang="en-US" sz="2000" b="1" u="none" strike="noStrike" dirty="0">
                          <a:effectLst/>
                        </a:rPr>
                        <a:t>At any time</a:t>
                      </a:r>
                      <a:endParaRPr lang="en-US" sz="2000" b="1" i="0" u="none" strike="noStrike" dirty="0">
                        <a:solidFill>
                          <a:srgbClr val="000000"/>
                        </a:solidFill>
                        <a:effectLst/>
                        <a:latin typeface="Calibri" panose="020F0502020204030204" pitchFamily="34" charset="0"/>
                      </a:endParaRPr>
                    </a:p>
                  </a:txBody>
                  <a:tcPr marL="6252" marR="6252" marT="625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BlToTr w="12700" cap="flat" cmpd="sng" algn="ctr">
                      <a:noFill/>
                      <a:prstDash val="solid"/>
                      <a:round/>
                      <a:headEnd type="none" w="med" len="med"/>
                      <a:tailEnd type="none" w="med" len="med"/>
                    </a:lnBlToTr>
                    <a:solidFill>
                      <a:schemeClr val="accent6">
                        <a:lumMod val="20000"/>
                        <a:lumOff val="80000"/>
                      </a:schemeClr>
                    </a:solidFill>
                  </a:tcPr>
                </a:tc>
                <a:tc>
                  <a:txBody>
                    <a:bodyPr/>
                    <a:lstStyle/>
                    <a:p>
                      <a:pPr algn="ctr" fontAlgn="ctr"/>
                      <a:r>
                        <a:rPr lang="en-US" sz="2000" b="1" u="none" strike="noStrike" dirty="0">
                          <a:effectLst/>
                        </a:rPr>
                        <a:t>At any time</a:t>
                      </a:r>
                      <a:endParaRPr lang="en-US" sz="2000" b="1" i="0" u="none" strike="noStrike" dirty="0">
                        <a:solidFill>
                          <a:srgbClr val="000000"/>
                        </a:solidFill>
                        <a:effectLst/>
                        <a:latin typeface="Calibri" panose="020F0502020204030204" pitchFamily="34" charset="0"/>
                      </a:endParaRPr>
                    </a:p>
                  </a:txBody>
                  <a:tcPr marL="6252" marR="6252" marT="625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BlToTr w="12700" cap="flat" cmpd="sng" algn="ctr">
                      <a:noFill/>
                      <a:prstDash val="solid"/>
                      <a:round/>
                      <a:headEnd type="none" w="med" len="med"/>
                      <a:tailEnd type="none" w="med" len="med"/>
                    </a:lnBlToTr>
                    <a:solidFill>
                      <a:schemeClr val="accent5">
                        <a:lumMod val="20000"/>
                        <a:lumOff val="80000"/>
                      </a:schemeClr>
                    </a:solidFill>
                  </a:tcPr>
                </a:tc>
                <a:tc>
                  <a:txBody>
                    <a:bodyPr/>
                    <a:lstStyle/>
                    <a:p>
                      <a:pPr algn="ctr" fontAlgn="ctr"/>
                      <a:r>
                        <a:rPr lang="en-US" sz="2000" b="1" u="none" strike="noStrike" dirty="0">
                          <a:effectLst/>
                        </a:rPr>
                        <a:t>At any time</a:t>
                      </a:r>
                      <a:endParaRPr lang="en-US" sz="2000" b="1" i="0" u="none" strike="noStrike" dirty="0">
                        <a:solidFill>
                          <a:srgbClr val="000000"/>
                        </a:solidFill>
                        <a:effectLst/>
                        <a:latin typeface="Calibri" panose="020F0502020204030204" pitchFamily="34" charset="0"/>
                      </a:endParaRPr>
                    </a:p>
                  </a:txBody>
                  <a:tcPr marL="6252" marR="6252" marT="625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BlToTr w="12700" cap="flat" cmpd="sng" algn="ctr">
                      <a:noFill/>
                      <a:prstDash val="solid"/>
                      <a:round/>
                      <a:headEnd type="none" w="med" len="med"/>
                      <a:tailEnd type="none" w="med" len="med"/>
                    </a:lnBlToTr>
                    <a:solidFill>
                      <a:schemeClr val="accent4">
                        <a:lumMod val="20000"/>
                        <a:lumOff val="80000"/>
                      </a:schemeClr>
                    </a:solidFill>
                  </a:tcPr>
                </a:tc>
                <a:tc>
                  <a:txBody>
                    <a:bodyPr/>
                    <a:lstStyle/>
                    <a:p>
                      <a:pPr algn="ctr" fontAlgn="ctr"/>
                      <a:r>
                        <a:rPr lang="en-US" sz="2000" b="1" i="0" u="none" strike="noStrike" dirty="0">
                          <a:solidFill>
                            <a:srgbClr val="000000"/>
                          </a:solidFill>
                          <a:effectLst/>
                          <a:latin typeface="Calibri" panose="020F0502020204030204" pitchFamily="34" charset="0"/>
                        </a:rPr>
                        <a:t>Upon the sin</a:t>
                      </a:r>
                    </a:p>
                  </a:txBody>
                  <a:tcPr marL="6252" marR="6252" marT="625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BlToTr w="12700" cap="flat" cmpd="sng" algn="ctr">
                      <a:noFill/>
                      <a:prstDash val="solid"/>
                      <a:round/>
                      <a:headEnd type="none" w="med" len="med"/>
                      <a:tailEnd type="none" w="med" len="med"/>
                    </a:lnBlToTr>
                    <a:solidFill>
                      <a:schemeClr val="accent3">
                        <a:lumMod val="20000"/>
                        <a:lumOff val="80000"/>
                      </a:schemeClr>
                    </a:solidFill>
                  </a:tcPr>
                </a:tc>
                <a:tc>
                  <a:txBody>
                    <a:bodyPr/>
                    <a:lstStyle/>
                    <a:p>
                      <a:pPr algn="ctr" fontAlgn="ctr"/>
                      <a:r>
                        <a:rPr lang="en-US" sz="2000" b="1" i="0" u="none" strike="noStrike" dirty="0">
                          <a:solidFill>
                            <a:srgbClr val="000000"/>
                          </a:solidFill>
                          <a:effectLst/>
                          <a:latin typeface="Calibri" panose="020F0502020204030204" pitchFamily="34" charset="0"/>
                        </a:rPr>
                        <a:t>Upon the sin</a:t>
                      </a:r>
                    </a:p>
                  </a:txBody>
                  <a:tcPr marL="6252" marR="6252" marT="625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BlToTr w="12700" cap="flat" cmpd="sng" algn="ctr">
                      <a:noFill/>
                      <a:prstDash val="solid"/>
                      <a:round/>
                      <a:headEnd type="none" w="med" len="med"/>
                      <a:tailEnd type="none" w="med" len="med"/>
                    </a:lnBlToTr>
                    <a:solidFill>
                      <a:schemeClr val="accent2">
                        <a:lumMod val="20000"/>
                        <a:lumOff val="80000"/>
                      </a:schemeClr>
                    </a:solidFill>
                  </a:tcPr>
                </a:tc>
                <a:extLst>
                  <a:ext uri="{0D108BD9-81ED-4DB2-BD59-A6C34878D82A}">
                    <a16:rowId xmlns:a16="http://schemas.microsoft.com/office/drawing/2014/main" val="2392067281"/>
                  </a:ext>
                </a:extLst>
              </a:tr>
              <a:tr h="663129">
                <a:tc>
                  <a:txBody>
                    <a:bodyPr/>
                    <a:lstStyle/>
                    <a:p>
                      <a:pPr algn="ctr" fontAlgn="ctr"/>
                      <a:r>
                        <a:rPr lang="en-US" sz="2000" b="1" u="none" strike="noStrike" dirty="0">
                          <a:effectLst/>
                        </a:rPr>
                        <a:t>WHERE</a:t>
                      </a:r>
                      <a:endParaRPr lang="en-US" sz="2000" b="1" i="0" u="none" strike="noStrike" dirty="0">
                        <a:solidFill>
                          <a:srgbClr val="000000"/>
                        </a:solidFill>
                        <a:effectLst/>
                        <a:latin typeface="Calibri" panose="020F0502020204030204" pitchFamily="34" charset="0"/>
                      </a:endParaRPr>
                    </a:p>
                  </a:txBody>
                  <a:tcPr marL="6252" marR="6252" marT="625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BlToTr w="12700" cap="flat" cmpd="sng" algn="ctr">
                      <a:noFill/>
                      <a:prstDash val="solid"/>
                      <a:round/>
                      <a:headEnd type="none" w="med" len="med"/>
                      <a:tailEnd type="none" w="med" len="med"/>
                    </a:lnBlToTr>
                    <a:solidFill>
                      <a:srgbClr val="FFFF00"/>
                    </a:solidFill>
                  </a:tcPr>
                </a:tc>
                <a:tc>
                  <a:txBody>
                    <a:bodyPr/>
                    <a:lstStyle/>
                    <a:p>
                      <a:pPr algn="ctr" fontAlgn="ctr"/>
                      <a:r>
                        <a:rPr lang="en-US" sz="2000" b="1" u="none" strike="noStrike" dirty="0">
                          <a:effectLst/>
                        </a:rPr>
                        <a:t>At the altar</a:t>
                      </a:r>
                      <a:endParaRPr lang="en-US" sz="2000" b="1" i="0" u="none" strike="noStrike" dirty="0">
                        <a:solidFill>
                          <a:srgbClr val="000000"/>
                        </a:solidFill>
                        <a:effectLst/>
                        <a:latin typeface="Calibri" panose="020F0502020204030204" pitchFamily="34" charset="0"/>
                      </a:endParaRPr>
                    </a:p>
                  </a:txBody>
                  <a:tcPr marL="6252" marR="6252" marT="625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BlToTr w="12700" cap="flat" cmpd="sng" algn="ctr">
                      <a:noFill/>
                      <a:prstDash val="solid"/>
                      <a:round/>
                      <a:headEnd type="none" w="med" len="med"/>
                      <a:tailEnd type="none" w="med" len="med"/>
                    </a:lnBlToTr>
                    <a:solidFill>
                      <a:schemeClr val="accent6">
                        <a:lumMod val="20000"/>
                        <a:lumOff val="80000"/>
                      </a:schemeClr>
                    </a:solidFill>
                  </a:tcPr>
                </a:tc>
                <a:tc>
                  <a:txBody>
                    <a:bodyPr/>
                    <a:lstStyle/>
                    <a:p>
                      <a:pPr algn="ctr" fontAlgn="ctr"/>
                      <a:r>
                        <a:rPr lang="en-US" sz="2000" b="1" u="none" strike="noStrike" dirty="0">
                          <a:effectLst/>
                        </a:rPr>
                        <a:t>At the altar</a:t>
                      </a:r>
                      <a:endParaRPr lang="en-US" sz="2000" b="1" i="0" u="none" strike="noStrike" dirty="0">
                        <a:solidFill>
                          <a:srgbClr val="000000"/>
                        </a:solidFill>
                        <a:effectLst/>
                        <a:latin typeface="Calibri" panose="020F0502020204030204" pitchFamily="34" charset="0"/>
                      </a:endParaRPr>
                    </a:p>
                  </a:txBody>
                  <a:tcPr marL="6252" marR="6252" marT="625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BlToTr w="12700" cap="flat" cmpd="sng" algn="ctr">
                      <a:noFill/>
                      <a:prstDash val="solid"/>
                      <a:round/>
                      <a:headEnd type="none" w="med" len="med"/>
                      <a:tailEnd type="none" w="med" len="med"/>
                    </a:lnBlToTr>
                    <a:solidFill>
                      <a:schemeClr val="accent5">
                        <a:lumMod val="20000"/>
                        <a:lumOff val="80000"/>
                      </a:schemeClr>
                    </a:solidFill>
                  </a:tcPr>
                </a:tc>
                <a:tc>
                  <a:txBody>
                    <a:bodyPr/>
                    <a:lstStyle/>
                    <a:p>
                      <a:pPr algn="ctr" fontAlgn="ctr"/>
                      <a:r>
                        <a:rPr lang="en-US" sz="2000" b="1" u="none" strike="noStrike" dirty="0">
                          <a:effectLst/>
                        </a:rPr>
                        <a:t>At the altar</a:t>
                      </a:r>
                      <a:endParaRPr lang="en-US" sz="2000" b="1" i="0" u="none" strike="noStrike" dirty="0">
                        <a:solidFill>
                          <a:srgbClr val="000000"/>
                        </a:solidFill>
                        <a:effectLst/>
                        <a:latin typeface="Calibri" panose="020F0502020204030204" pitchFamily="34" charset="0"/>
                      </a:endParaRPr>
                    </a:p>
                  </a:txBody>
                  <a:tcPr marL="6252" marR="6252" marT="625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BlToTr w="12700" cap="flat" cmpd="sng" algn="ctr">
                      <a:noFill/>
                      <a:prstDash val="solid"/>
                      <a:round/>
                      <a:headEnd type="none" w="med" len="med"/>
                      <a:tailEnd type="none" w="med" len="med"/>
                    </a:lnBlToTr>
                    <a:solidFill>
                      <a:schemeClr val="accent4">
                        <a:lumMod val="20000"/>
                        <a:lumOff val="80000"/>
                      </a:schemeClr>
                    </a:solidFill>
                  </a:tcPr>
                </a:tc>
                <a:tc>
                  <a:txBody>
                    <a:bodyPr/>
                    <a:lstStyle/>
                    <a:p>
                      <a:pPr algn="ctr" fontAlgn="ctr"/>
                      <a:r>
                        <a:rPr lang="en-US" sz="2000" b="1" u="none" strike="noStrike" dirty="0">
                          <a:effectLst/>
                        </a:rPr>
                        <a:t>Outside the camp</a:t>
                      </a:r>
                      <a:endParaRPr lang="en-US" sz="2000" b="1" i="0" u="none" strike="noStrike" dirty="0">
                        <a:solidFill>
                          <a:srgbClr val="000000"/>
                        </a:solidFill>
                        <a:effectLst/>
                        <a:latin typeface="Calibri" panose="020F0502020204030204" pitchFamily="34" charset="0"/>
                      </a:endParaRPr>
                    </a:p>
                  </a:txBody>
                  <a:tcPr marL="6252" marR="6252" marT="625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BlToTr w="12700" cap="flat" cmpd="sng" algn="ctr">
                      <a:noFill/>
                      <a:prstDash val="solid"/>
                      <a:round/>
                      <a:headEnd type="none" w="med" len="med"/>
                      <a:tailEnd type="none" w="med" len="med"/>
                    </a:lnBlToTr>
                    <a:solidFill>
                      <a:schemeClr val="accent3">
                        <a:lumMod val="20000"/>
                        <a:lumOff val="80000"/>
                      </a:schemeClr>
                    </a:solidFill>
                  </a:tcPr>
                </a:tc>
                <a:tc>
                  <a:txBody>
                    <a:bodyPr/>
                    <a:lstStyle/>
                    <a:p>
                      <a:pPr algn="ctr" fontAlgn="ctr"/>
                      <a:r>
                        <a:rPr lang="en-US" sz="2000" b="1" u="none" strike="noStrike" dirty="0">
                          <a:effectLst/>
                        </a:rPr>
                        <a:t>Not mentioned (Outside the camp)</a:t>
                      </a:r>
                      <a:endParaRPr lang="en-US" sz="2000" b="1" i="0" u="none" strike="noStrike" dirty="0">
                        <a:solidFill>
                          <a:srgbClr val="000000"/>
                        </a:solidFill>
                        <a:effectLst/>
                        <a:latin typeface="Calibri" panose="020F0502020204030204" pitchFamily="34" charset="0"/>
                      </a:endParaRPr>
                    </a:p>
                  </a:txBody>
                  <a:tcPr marL="6252" marR="6252" marT="625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BlToTr w="12700" cap="flat" cmpd="sng" algn="ctr">
                      <a:noFill/>
                      <a:prstDash val="solid"/>
                      <a:round/>
                      <a:headEnd type="none" w="med" len="med"/>
                      <a:tailEnd type="none" w="med" len="med"/>
                    </a:lnBlToTr>
                    <a:solidFill>
                      <a:schemeClr val="accent2">
                        <a:lumMod val="20000"/>
                        <a:lumOff val="80000"/>
                      </a:schemeClr>
                    </a:solidFill>
                  </a:tcPr>
                </a:tc>
                <a:extLst>
                  <a:ext uri="{0D108BD9-81ED-4DB2-BD59-A6C34878D82A}">
                    <a16:rowId xmlns:a16="http://schemas.microsoft.com/office/drawing/2014/main" val="2240729234"/>
                  </a:ext>
                </a:extLst>
              </a:tr>
              <a:tr h="969442">
                <a:tc>
                  <a:txBody>
                    <a:bodyPr/>
                    <a:lstStyle/>
                    <a:p>
                      <a:pPr algn="ctr" fontAlgn="ctr"/>
                      <a:r>
                        <a:rPr lang="en-US" sz="2000" b="1" u="none" strike="noStrike" dirty="0">
                          <a:effectLst/>
                        </a:rPr>
                        <a:t>WHY</a:t>
                      </a:r>
                      <a:endParaRPr lang="en-US" sz="2000" b="1" i="0" u="none" strike="noStrike" dirty="0">
                        <a:solidFill>
                          <a:srgbClr val="000000"/>
                        </a:solidFill>
                        <a:effectLst/>
                        <a:latin typeface="Calibri" panose="020F0502020204030204" pitchFamily="34" charset="0"/>
                      </a:endParaRPr>
                    </a:p>
                  </a:txBody>
                  <a:tcPr marL="6252" marR="6252" marT="625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BlToTr w="12700" cap="flat" cmpd="sng" algn="ctr">
                      <a:noFill/>
                      <a:prstDash val="solid"/>
                      <a:round/>
                      <a:headEnd type="none" w="med" len="med"/>
                      <a:tailEnd type="none" w="med" len="med"/>
                    </a:lnBlToTr>
                    <a:solidFill>
                      <a:srgbClr val="FFFF00"/>
                    </a:solidFill>
                  </a:tcPr>
                </a:tc>
                <a:tc>
                  <a:txBody>
                    <a:bodyPr/>
                    <a:lstStyle/>
                    <a:p>
                      <a:pPr algn="ctr" fontAlgn="ctr"/>
                      <a:r>
                        <a:rPr lang="en-US" sz="2000" b="1" u="none" strike="noStrike" dirty="0">
                          <a:effectLst/>
                        </a:rPr>
                        <a:t>Total Surrender to God </a:t>
                      </a:r>
                      <a:endParaRPr lang="en-US" sz="2000" b="1" i="0" u="none" strike="noStrike" dirty="0">
                        <a:solidFill>
                          <a:srgbClr val="000000"/>
                        </a:solidFill>
                        <a:effectLst/>
                        <a:latin typeface="Calibri" panose="020F0502020204030204" pitchFamily="34" charset="0"/>
                      </a:endParaRPr>
                    </a:p>
                  </a:txBody>
                  <a:tcPr marL="6252" marR="6252" marT="625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BlToTr w="12700" cap="flat" cmpd="sng" algn="ctr">
                      <a:noFill/>
                      <a:prstDash val="solid"/>
                      <a:round/>
                      <a:headEnd type="none" w="med" len="med"/>
                      <a:tailEnd type="none" w="med" len="med"/>
                    </a:lnBlToTr>
                    <a:solidFill>
                      <a:schemeClr val="accent6">
                        <a:lumMod val="20000"/>
                        <a:lumOff val="80000"/>
                      </a:schemeClr>
                    </a:solidFill>
                  </a:tcPr>
                </a:tc>
                <a:tc>
                  <a:txBody>
                    <a:bodyPr/>
                    <a:lstStyle/>
                    <a:p>
                      <a:pPr algn="ctr" fontAlgn="ctr"/>
                      <a:r>
                        <a:rPr lang="en-US" sz="2000" b="1" u="none" strike="noStrike" dirty="0">
                          <a:effectLst/>
                        </a:rPr>
                        <a:t>A gift of Thanksgiving to God</a:t>
                      </a:r>
                      <a:endParaRPr lang="en-US" sz="2000" b="1" i="0" u="none" strike="noStrike" dirty="0">
                        <a:solidFill>
                          <a:srgbClr val="000000"/>
                        </a:solidFill>
                        <a:effectLst/>
                        <a:latin typeface="Calibri" panose="020F0502020204030204" pitchFamily="34" charset="0"/>
                      </a:endParaRPr>
                    </a:p>
                  </a:txBody>
                  <a:tcPr marL="6252" marR="6252" marT="625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BlToTr w="12700" cap="flat" cmpd="sng" algn="ctr">
                      <a:noFill/>
                      <a:prstDash val="solid"/>
                      <a:round/>
                      <a:headEnd type="none" w="med" len="med"/>
                      <a:tailEnd type="none" w="med" len="med"/>
                    </a:lnBlToTr>
                    <a:solidFill>
                      <a:schemeClr val="accent5">
                        <a:lumMod val="20000"/>
                        <a:lumOff val="80000"/>
                      </a:schemeClr>
                    </a:solidFill>
                  </a:tcPr>
                </a:tc>
                <a:tc>
                  <a:txBody>
                    <a:bodyPr/>
                    <a:lstStyle/>
                    <a:p>
                      <a:pPr algn="ctr" fontAlgn="ctr"/>
                      <a:r>
                        <a:rPr lang="en-US" sz="2000" b="1" u="none" strike="noStrike" dirty="0">
                          <a:effectLst/>
                        </a:rPr>
                        <a:t>For God to look favorably upon the worshiper</a:t>
                      </a:r>
                      <a:endParaRPr lang="en-US" sz="2000" b="1" i="0" u="none" strike="noStrike" dirty="0">
                        <a:solidFill>
                          <a:srgbClr val="000000"/>
                        </a:solidFill>
                        <a:effectLst/>
                        <a:latin typeface="Calibri" panose="020F0502020204030204" pitchFamily="34" charset="0"/>
                      </a:endParaRPr>
                    </a:p>
                  </a:txBody>
                  <a:tcPr marL="6252" marR="6252" marT="625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BlToTr w="12700" cap="flat" cmpd="sng" algn="ctr">
                      <a:noFill/>
                      <a:prstDash val="solid"/>
                      <a:round/>
                      <a:headEnd type="none" w="med" len="med"/>
                      <a:tailEnd type="none" w="med" len="med"/>
                    </a:lnBlToTr>
                    <a:solidFill>
                      <a:schemeClr val="accent4">
                        <a:lumMod val="20000"/>
                        <a:lumOff val="80000"/>
                      </a:schemeClr>
                    </a:solidFill>
                  </a:tcPr>
                </a:tc>
                <a:tc>
                  <a:txBody>
                    <a:bodyPr/>
                    <a:lstStyle/>
                    <a:p>
                      <a:pPr algn="ctr" fontAlgn="ctr"/>
                      <a:r>
                        <a:rPr lang="en-US" sz="2000" b="1" u="none" strike="noStrike" dirty="0">
                          <a:effectLst/>
                        </a:rPr>
                        <a:t>Forgiveness of  sin</a:t>
                      </a:r>
                      <a:endParaRPr lang="en-US" sz="2000" b="1" i="0" u="none" strike="noStrike" dirty="0">
                        <a:solidFill>
                          <a:srgbClr val="000000"/>
                        </a:solidFill>
                        <a:effectLst/>
                        <a:latin typeface="Calibri" panose="020F0502020204030204" pitchFamily="34" charset="0"/>
                      </a:endParaRPr>
                    </a:p>
                  </a:txBody>
                  <a:tcPr marL="6252" marR="6252" marT="625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BlToTr w="12700" cap="flat" cmpd="sng" algn="ctr">
                      <a:noFill/>
                      <a:prstDash val="solid"/>
                      <a:round/>
                      <a:headEnd type="none" w="med" len="med"/>
                      <a:tailEnd type="none" w="med" len="med"/>
                    </a:lnBlToTr>
                    <a:solidFill>
                      <a:schemeClr val="accent3">
                        <a:lumMod val="20000"/>
                        <a:lumOff val="80000"/>
                      </a:schemeClr>
                    </a:solidFill>
                  </a:tcPr>
                </a:tc>
                <a:tc>
                  <a:txBody>
                    <a:bodyPr/>
                    <a:lstStyle/>
                    <a:p>
                      <a:pPr algn="ctr" fontAlgn="ctr"/>
                      <a:r>
                        <a:rPr lang="en-US" sz="2000" b="1" u="none" strike="noStrike" dirty="0">
                          <a:effectLst/>
                        </a:rPr>
                        <a:t>Forgiveness of sin  + restitution</a:t>
                      </a:r>
                      <a:endParaRPr lang="en-US" sz="2000" b="1" i="0" u="none" strike="noStrike" dirty="0">
                        <a:solidFill>
                          <a:srgbClr val="000000"/>
                        </a:solidFill>
                        <a:effectLst/>
                        <a:latin typeface="Calibri" panose="020F0502020204030204" pitchFamily="34" charset="0"/>
                      </a:endParaRPr>
                    </a:p>
                  </a:txBody>
                  <a:tcPr marL="6252" marR="6252" marT="625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BlToTr w="12700" cap="flat" cmpd="sng" algn="ctr">
                      <a:noFill/>
                      <a:prstDash val="solid"/>
                      <a:round/>
                      <a:headEnd type="none" w="med" len="med"/>
                      <a:tailEnd type="none" w="med" len="med"/>
                    </a:lnBlToTr>
                    <a:solidFill>
                      <a:schemeClr val="accent2">
                        <a:lumMod val="20000"/>
                        <a:lumOff val="80000"/>
                      </a:schemeClr>
                    </a:solidFill>
                  </a:tcPr>
                </a:tc>
                <a:extLst>
                  <a:ext uri="{0D108BD9-81ED-4DB2-BD59-A6C34878D82A}">
                    <a16:rowId xmlns:a16="http://schemas.microsoft.com/office/drawing/2014/main" val="611061119"/>
                  </a:ext>
                </a:extLst>
              </a:tr>
              <a:tr h="437929">
                <a:tc>
                  <a:txBody>
                    <a:bodyPr/>
                    <a:lstStyle/>
                    <a:p>
                      <a:pPr algn="ctr" fontAlgn="ctr"/>
                      <a:r>
                        <a:rPr lang="en-US" sz="2000" b="1" u="none" strike="noStrike" dirty="0">
                          <a:effectLst/>
                        </a:rPr>
                        <a:t>WAY</a:t>
                      </a:r>
                      <a:endParaRPr lang="en-US" sz="2000" b="1" i="0" u="none" strike="noStrike" dirty="0">
                        <a:solidFill>
                          <a:srgbClr val="000000"/>
                        </a:solidFill>
                        <a:effectLst/>
                        <a:latin typeface="Calibri" panose="020F0502020204030204" pitchFamily="34" charset="0"/>
                      </a:endParaRPr>
                    </a:p>
                  </a:txBody>
                  <a:tcPr marL="6252" marR="6252" marT="625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BlToTr w="12700" cap="flat" cmpd="sng" algn="ctr">
                      <a:noFill/>
                      <a:prstDash val="solid"/>
                      <a:round/>
                      <a:headEnd type="none" w="med" len="med"/>
                      <a:tailEnd type="none" w="med" len="med"/>
                    </a:lnBlToTr>
                    <a:solidFill>
                      <a:srgbClr val="FFFF00"/>
                    </a:solidFill>
                  </a:tcPr>
                </a:tc>
                <a:tc>
                  <a:txBody>
                    <a:bodyPr/>
                    <a:lstStyle/>
                    <a:p>
                      <a:pPr algn="ctr" fontAlgn="ctr"/>
                      <a:r>
                        <a:rPr lang="en-US" sz="2000" b="1" u="none" strike="noStrike" dirty="0">
                          <a:effectLst/>
                        </a:rPr>
                        <a:t>Freewill</a:t>
                      </a:r>
                      <a:endParaRPr lang="en-US" sz="2000" b="1" i="0" u="none" strike="noStrike" dirty="0">
                        <a:solidFill>
                          <a:srgbClr val="000000"/>
                        </a:solidFill>
                        <a:effectLst/>
                        <a:latin typeface="Calibri" panose="020F0502020204030204" pitchFamily="34" charset="0"/>
                      </a:endParaRPr>
                    </a:p>
                  </a:txBody>
                  <a:tcPr marL="6252" marR="6252" marT="625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BlToTr w="12700" cap="flat" cmpd="sng" algn="ctr">
                      <a:noFill/>
                      <a:prstDash val="solid"/>
                      <a:round/>
                      <a:headEnd type="none" w="med" len="med"/>
                      <a:tailEnd type="none" w="med" len="med"/>
                    </a:lnBlToTr>
                    <a:solidFill>
                      <a:schemeClr val="accent6">
                        <a:lumMod val="20000"/>
                        <a:lumOff val="80000"/>
                      </a:schemeClr>
                    </a:solidFill>
                  </a:tcPr>
                </a:tc>
                <a:tc>
                  <a:txBody>
                    <a:bodyPr/>
                    <a:lstStyle/>
                    <a:p>
                      <a:pPr algn="ctr" fontAlgn="ctr"/>
                      <a:r>
                        <a:rPr lang="en-US" sz="2000" b="1" u="none" strike="noStrike" dirty="0">
                          <a:effectLst/>
                        </a:rPr>
                        <a:t>Freewill</a:t>
                      </a:r>
                      <a:endParaRPr lang="en-US" sz="2000" b="1" i="0" u="none" strike="noStrike" dirty="0">
                        <a:solidFill>
                          <a:srgbClr val="000000"/>
                        </a:solidFill>
                        <a:effectLst/>
                        <a:latin typeface="Calibri" panose="020F0502020204030204" pitchFamily="34" charset="0"/>
                      </a:endParaRPr>
                    </a:p>
                  </a:txBody>
                  <a:tcPr marL="6252" marR="6252" marT="625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BlToTr w="12700" cap="flat" cmpd="sng" algn="ctr">
                      <a:noFill/>
                      <a:prstDash val="solid"/>
                      <a:round/>
                      <a:headEnd type="none" w="med" len="med"/>
                      <a:tailEnd type="none" w="med" len="med"/>
                    </a:lnBlToTr>
                    <a:solidFill>
                      <a:schemeClr val="accent5">
                        <a:lumMod val="20000"/>
                        <a:lumOff val="80000"/>
                      </a:schemeClr>
                    </a:solidFill>
                  </a:tcPr>
                </a:tc>
                <a:tc>
                  <a:txBody>
                    <a:bodyPr/>
                    <a:lstStyle/>
                    <a:p>
                      <a:pPr algn="ctr" fontAlgn="ctr"/>
                      <a:r>
                        <a:rPr lang="en-US" sz="2000" b="1" u="none" strike="noStrike" dirty="0">
                          <a:effectLst/>
                        </a:rPr>
                        <a:t>Freewill</a:t>
                      </a:r>
                      <a:endParaRPr lang="en-US" sz="2000" b="1" i="0" u="none" strike="noStrike" dirty="0">
                        <a:solidFill>
                          <a:srgbClr val="000000"/>
                        </a:solidFill>
                        <a:effectLst/>
                        <a:latin typeface="Calibri" panose="020F0502020204030204" pitchFamily="34" charset="0"/>
                      </a:endParaRPr>
                    </a:p>
                  </a:txBody>
                  <a:tcPr marL="6252" marR="6252" marT="625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BlToTr w="12700" cap="flat" cmpd="sng" algn="ctr">
                      <a:noFill/>
                      <a:prstDash val="solid"/>
                      <a:round/>
                      <a:headEnd type="none" w="med" len="med"/>
                      <a:tailEnd type="none" w="med" len="med"/>
                    </a:lnBlToTr>
                    <a:solidFill>
                      <a:schemeClr val="accent4">
                        <a:lumMod val="20000"/>
                        <a:lumOff val="80000"/>
                      </a:schemeClr>
                    </a:solidFill>
                  </a:tcPr>
                </a:tc>
                <a:tc>
                  <a:txBody>
                    <a:bodyPr/>
                    <a:lstStyle/>
                    <a:p>
                      <a:pPr algn="ctr" fontAlgn="ctr"/>
                      <a:r>
                        <a:rPr lang="en-US" sz="2000" b="1" u="none" strike="noStrike" dirty="0">
                          <a:effectLst/>
                        </a:rPr>
                        <a:t>Commanded</a:t>
                      </a:r>
                      <a:endParaRPr lang="en-US" sz="2000" b="1" i="0" u="none" strike="noStrike" dirty="0">
                        <a:solidFill>
                          <a:srgbClr val="000000"/>
                        </a:solidFill>
                        <a:effectLst/>
                        <a:latin typeface="Calibri" panose="020F0502020204030204" pitchFamily="34" charset="0"/>
                      </a:endParaRPr>
                    </a:p>
                  </a:txBody>
                  <a:tcPr marL="6252" marR="6252" marT="625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BlToTr w="12700" cap="flat" cmpd="sng" algn="ctr">
                      <a:noFill/>
                      <a:prstDash val="solid"/>
                      <a:round/>
                      <a:headEnd type="none" w="med" len="med"/>
                      <a:tailEnd type="none" w="med" len="med"/>
                    </a:lnBlToTr>
                    <a:solidFill>
                      <a:schemeClr val="accent3">
                        <a:lumMod val="20000"/>
                        <a:lumOff val="80000"/>
                      </a:schemeClr>
                    </a:solidFill>
                  </a:tcPr>
                </a:tc>
                <a:tc>
                  <a:txBody>
                    <a:bodyPr/>
                    <a:lstStyle/>
                    <a:p>
                      <a:pPr algn="ctr" fontAlgn="ctr"/>
                      <a:r>
                        <a:rPr lang="en-US" sz="2000" b="1" u="none" strike="noStrike" dirty="0">
                          <a:effectLst/>
                        </a:rPr>
                        <a:t>Commanded</a:t>
                      </a:r>
                      <a:endParaRPr lang="en-US" sz="2000" b="1" i="0" u="none" strike="noStrike" dirty="0">
                        <a:solidFill>
                          <a:srgbClr val="000000"/>
                        </a:solidFill>
                        <a:effectLst/>
                        <a:latin typeface="Calibri" panose="020F0502020204030204" pitchFamily="34" charset="0"/>
                      </a:endParaRPr>
                    </a:p>
                  </a:txBody>
                  <a:tcPr marL="6252" marR="6252" marT="625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BlToTr w="12700" cap="flat" cmpd="sng" algn="ctr">
                      <a:noFill/>
                      <a:prstDash val="solid"/>
                      <a:round/>
                      <a:headEnd type="none" w="med" len="med"/>
                      <a:tailEnd type="none" w="med" len="med"/>
                    </a:lnBlToTr>
                    <a:solidFill>
                      <a:schemeClr val="accent2">
                        <a:lumMod val="20000"/>
                        <a:lumOff val="80000"/>
                      </a:schemeClr>
                    </a:solidFill>
                  </a:tcPr>
                </a:tc>
                <a:extLst>
                  <a:ext uri="{0D108BD9-81ED-4DB2-BD59-A6C34878D82A}">
                    <a16:rowId xmlns:a16="http://schemas.microsoft.com/office/drawing/2014/main" val="4273701202"/>
                  </a:ext>
                </a:extLst>
              </a:tr>
              <a:tr h="533617">
                <a:tc>
                  <a:txBody>
                    <a:bodyPr/>
                    <a:lstStyle/>
                    <a:p>
                      <a:pPr algn="ctr" fontAlgn="ctr"/>
                      <a:r>
                        <a:rPr lang="en-US" sz="2000" b="1" u="none" strike="noStrike" dirty="0">
                          <a:effectLst/>
                        </a:rPr>
                        <a:t>ATONE</a:t>
                      </a:r>
                      <a:endParaRPr lang="en-US" sz="2000" b="1" i="0" u="none" strike="noStrike" dirty="0">
                        <a:solidFill>
                          <a:srgbClr val="000000"/>
                        </a:solidFill>
                        <a:effectLst/>
                        <a:latin typeface="Calibri" panose="020F0502020204030204" pitchFamily="34" charset="0"/>
                      </a:endParaRPr>
                    </a:p>
                  </a:txBody>
                  <a:tcPr marL="6252" marR="6252" marT="625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BlToTr w="12700" cap="flat" cmpd="sng" algn="ctr">
                      <a:noFill/>
                      <a:prstDash val="solid"/>
                      <a:round/>
                      <a:headEnd type="none" w="med" len="med"/>
                      <a:tailEnd type="none" w="med" len="med"/>
                    </a:lnBlToTr>
                    <a:solidFill>
                      <a:srgbClr val="FFFF00"/>
                    </a:solidFill>
                  </a:tcPr>
                </a:tc>
                <a:tc>
                  <a:txBody>
                    <a:bodyPr/>
                    <a:lstStyle/>
                    <a:p>
                      <a:pPr algn="ctr" fontAlgn="ctr"/>
                      <a:r>
                        <a:rPr lang="en-US" sz="2000" b="1" u="none" strike="noStrike" dirty="0">
                          <a:effectLst/>
                        </a:rPr>
                        <a:t>Yes</a:t>
                      </a:r>
                      <a:endParaRPr lang="en-US" sz="2000" b="1" i="0" u="none" strike="noStrike" dirty="0">
                        <a:solidFill>
                          <a:srgbClr val="000000"/>
                        </a:solidFill>
                        <a:effectLst/>
                        <a:latin typeface="Calibri" panose="020F0502020204030204" pitchFamily="34" charset="0"/>
                      </a:endParaRPr>
                    </a:p>
                  </a:txBody>
                  <a:tcPr marL="6252" marR="6252" marT="625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BlToTr w="12700" cap="flat" cmpd="sng" algn="ctr">
                      <a:noFill/>
                      <a:prstDash val="solid"/>
                      <a:round/>
                      <a:headEnd type="none" w="med" len="med"/>
                      <a:tailEnd type="none" w="med" len="med"/>
                    </a:lnBlToTr>
                    <a:solidFill>
                      <a:schemeClr val="accent6">
                        <a:lumMod val="20000"/>
                        <a:lumOff val="80000"/>
                      </a:schemeClr>
                    </a:solidFill>
                  </a:tcPr>
                </a:tc>
                <a:tc>
                  <a:txBody>
                    <a:bodyPr/>
                    <a:lstStyle/>
                    <a:p>
                      <a:pPr algn="ctr" fontAlgn="ctr"/>
                      <a:r>
                        <a:rPr lang="en-US" sz="2000" b="1" u="none" strike="noStrike" dirty="0">
                          <a:effectLst/>
                        </a:rPr>
                        <a:t>No</a:t>
                      </a:r>
                      <a:endParaRPr lang="en-US" sz="2000" b="1" i="0" u="none" strike="noStrike" dirty="0">
                        <a:solidFill>
                          <a:srgbClr val="000000"/>
                        </a:solidFill>
                        <a:effectLst/>
                        <a:latin typeface="Calibri" panose="020F0502020204030204" pitchFamily="34" charset="0"/>
                      </a:endParaRPr>
                    </a:p>
                  </a:txBody>
                  <a:tcPr marL="6252" marR="6252" marT="625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BlToTr w="12700" cap="flat" cmpd="sng" algn="ctr">
                      <a:noFill/>
                      <a:prstDash val="solid"/>
                      <a:round/>
                      <a:headEnd type="none" w="med" len="med"/>
                      <a:tailEnd type="none" w="med" len="med"/>
                    </a:lnBlToTr>
                    <a:solidFill>
                      <a:schemeClr val="accent5">
                        <a:lumMod val="20000"/>
                        <a:lumOff val="80000"/>
                      </a:schemeClr>
                    </a:solidFill>
                  </a:tcPr>
                </a:tc>
                <a:tc>
                  <a:txBody>
                    <a:bodyPr/>
                    <a:lstStyle/>
                    <a:p>
                      <a:pPr algn="ctr" fontAlgn="ctr"/>
                      <a:r>
                        <a:rPr lang="en-US" sz="2000" b="1" u="none" strike="noStrike" dirty="0">
                          <a:effectLst/>
                        </a:rPr>
                        <a:t>No</a:t>
                      </a:r>
                      <a:endParaRPr lang="en-US" sz="2000" b="1" i="0" u="none" strike="noStrike" dirty="0">
                        <a:solidFill>
                          <a:srgbClr val="000000"/>
                        </a:solidFill>
                        <a:effectLst/>
                        <a:latin typeface="Calibri" panose="020F0502020204030204" pitchFamily="34" charset="0"/>
                      </a:endParaRPr>
                    </a:p>
                  </a:txBody>
                  <a:tcPr marL="6252" marR="6252" marT="625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BlToTr w="12700" cap="flat" cmpd="sng" algn="ctr">
                      <a:noFill/>
                      <a:prstDash val="solid"/>
                      <a:round/>
                      <a:headEnd type="none" w="med" len="med"/>
                      <a:tailEnd type="none" w="med" len="med"/>
                    </a:lnBlToTr>
                    <a:solidFill>
                      <a:schemeClr val="accent4">
                        <a:lumMod val="20000"/>
                        <a:lumOff val="80000"/>
                      </a:schemeClr>
                    </a:solidFill>
                  </a:tcPr>
                </a:tc>
                <a:tc>
                  <a:txBody>
                    <a:bodyPr/>
                    <a:lstStyle/>
                    <a:p>
                      <a:pPr algn="ctr" fontAlgn="ctr"/>
                      <a:r>
                        <a:rPr lang="en-US" sz="2000" b="1" u="none" strike="noStrike" dirty="0">
                          <a:effectLst/>
                        </a:rPr>
                        <a:t>Yes</a:t>
                      </a:r>
                      <a:endParaRPr lang="en-US" sz="2000" b="1" i="0" u="none" strike="noStrike" dirty="0">
                        <a:solidFill>
                          <a:srgbClr val="000000"/>
                        </a:solidFill>
                        <a:effectLst/>
                        <a:latin typeface="Calibri" panose="020F0502020204030204" pitchFamily="34" charset="0"/>
                      </a:endParaRPr>
                    </a:p>
                  </a:txBody>
                  <a:tcPr marL="6252" marR="6252" marT="625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BlToTr w="12700" cap="flat" cmpd="sng" algn="ctr">
                      <a:noFill/>
                      <a:prstDash val="solid"/>
                      <a:round/>
                      <a:headEnd type="none" w="med" len="med"/>
                      <a:tailEnd type="none" w="med" len="med"/>
                    </a:lnBlToTr>
                    <a:solidFill>
                      <a:schemeClr val="accent3">
                        <a:lumMod val="20000"/>
                        <a:lumOff val="80000"/>
                      </a:schemeClr>
                    </a:solidFill>
                  </a:tcPr>
                </a:tc>
                <a:tc>
                  <a:txBody>
                    <a:bodyPr/>
                    <a:lstStyle/>
                    <a:p>
                      <a:pPr algn="ctr" fontAlgn="ctr"/>
                      <a:r>
                        <a:rPr lang="en-US" sz="2000" b="1" u="none" strike="noStrike" dirty="0">
                          <a:effectLst/>
                        </a:rPr>
                        <a:t>Yes</a:t>
                      </a:r>
                      <a:endParaRPr lang="en-US" sz="2000" b="1" i="0" u="none" strike="noStrike" dirty="0">
                        <a:solidFill>
                          <a:srgbClr val="000000"/>
                        </a:solidFill>
                        <a:effectLst/>
                        <a:latin typeface="Calibri" panose="020F0502020204030204" pitchFamily="34" charset="0"/>
                      </a:endParaRPr>
                    </a:p>
                  </a:txBody>
                  <a:tcPr marL="6252" marR="6252" marT="625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BlToTr w="12700" cap="flat" cmpd="sng" algn="ctr">
                      <a:noFill/>
                      <a:prstDash val="solid"/>
                      <a:round/>
                      <a:headEnd type="none" w="med" len="med"/>
                      <a:tailEnd type="none" w="med" len="med"/>
                    </a:lnBlToTr>
                    <a:solidFill>
                      <a:schemeClr val="accent2">
                        <a:lumMod val="20000"/>
                        <a:lumOff val="80000"/>
                      </a:schemeClr>
                    </a:solidFill>
                  </a:tcPr>
                </a:tc>
                <a:extLst>
                  <a:ext uri="{0D108BD9-81ED-4DB2-BD59-A6C34878D82A}">
                    <a16:rowId xmlns:a16="http://schemas.microsoft.com/office/drawing/2014/main" val="4271854179"/>
                  </a:ext>
                </a:extLst>
              </a:tr>
            </a:tbl>
          </a:graphicData>
        </a:graphic>
      </p:graphicFrame>
    </p:spTree>
    <p:extLst>
      <p:ext uri="{BB962C8B-B14F-4D97-AF65-F5344CB8AC3E}">
        <p14:creationId xmlns:p14="http://schemas.microsoft.com/office/powerpoint/2010/main" val="9087909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71B2258F-86CA-4D4D-8270-BC05FCDEBFB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7999"/>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A volcano erupting with smoke&#10;&#10;Description automatically generated with low confidence">
            <a:extLst>
              <a:ext uri="{FF2B5EF4-FFF2-40B4-BE49-F238E27FC236}">
                <a16:creationId xmlns:a16="http://schemas.microsoft.com/office/drawing/2014/main" id="{B3A6395D-8615-4F81-9DA4-A7BFF4D0007C}"/>
              </a:ext>
            </a:extLst>
          </p:cNvPr>
          <p:cNvPicPr>
            <a:picLocks noChangeAspect="1"/>
          </p:cNvPicPr>
          <p:nvPr/>
        </p:nvPicPr>
        <p:blipFill rotWithShape="1">
          <a:blip r:embed="rId3">
            <a:alphaModFix amt="20000"/>
            <a:extLst>
              <a:ext uri="{BEBA8EAE-BF5A-486C-A8C5-ECC9F3942E4B}">
                <a14:imgProps xmlns:a14="http://schemas.microsoft.com/office/drawing/2010/main">
                  <a14:imgLayer r:embed="rId4">
                    <a14:imgEffect>
                      <a14:artisticChalkSketch/>
                    </a14:imgEffect>
                    <a14:imgEffect>
                      <a14:colorTemperature colorTemp="4700"/>
                    </a14:imgEffect>
                  </a14:imgLayer>
                </a14:imgProps>
              </a:ext>
              <a:ext uri="{28A0092B-C50C-407E-A947-70E740481C1C}">
                <a14:useLocalDpi xmlns:a14="http://schemas.microsoft.com/office/drawing/2010/main" val="0"/>
              </a:ext>
            </a:extLst>
          </a:blip>
          <a:srcRect r="3112" b="1"/>
          <a:stretch/>
        </p:blipFill>
        <p:spPr>
          <a:xfrm>
            <a:off x="20" y="1"/>
            <a:ext cx="12191980" cy="6857999"/>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softEdge rad="317500"/>
          </a:effectLst>
          <a:scene3d>
            <a:camera prst="orthographicFront"/>
            <a:lightRig rig="twoPt" dir="t">
              <a:rot lat="0" lon="0" rev="7200000"/>
            </a:lightRig>
          </a:scene3d>
          <a:sp3d>
            <a:bevelT w="25400" h="19050"/>
            <a:contourClr>
              <a:srgbClr val="FFFFFF"/>
            </a:contourClr>
          </a:sp3d>
        </p:spPr>
      </p:pic>
      <p:sp>
        <p:nvSpPr>
          <p:cNvPr id="6" name="TextBox 5">
            <a:extLst>
              <a:ext uri="{FF2B5EF4-FFF2-40B4-BE49-F238E27FC236}">
                <a16:creationId xmlns:a16="http://schemas.microsoft.com/office/drawing/2014/main" id="{4358882F-D04D-4968-876D-21CE5751D147}"/>
              </a:ext>
            </a:extLst>
          </p:cNvPr>
          <p:cNvSpPr txBox="1"/>
          <p:nvPr/>
        </p:nvSpPr>
        <p:spPr>
          <a:xfrm>
            <a:off x="328862" y="268861"/>
            <a:ext cx="11534273" cy="4401205"/>
          </a:xfrm>
          <a:prstGeom prst="rect">
            <a:avLst/>
          </a:prstGeom>
          <a:noFill/>
        </p:spPr>
        <p:txBody>
          <a:bodyPr wrap="square" rtlCol="0">
            <a:spAutoFit/>
          </a:bodyPr>
          <a:lstStyle/>
          <a:p>
            <a:pPr algn="ctr"/>
            <a:r>
              <a:rPr lang="en-US" sz="2000" b="1" dirty="0">
                <a:solidFill>
                  <a:schemeClr val="bg1">
                    <a:lumMod val="95000"/>
                    <a:lumOff val="5000"/>
                  </a:schemeClr>
                </a:solidFill>
                <a:latin typeface="Lucida Sans" panose="020B0602030504020204" pitchFamily="34" charset="0"/>
              </a:rPr>
              <a:t>Chapter 24</a:t>
            </a:r>
          </a:p>
          <a:p>
            <a:pPr algn="ctr"/>
            <a:endParaRPr lang="en-US" sz="2000" b="1" dirty="0">
              <a:solidFill>
                <a:schemeClr val="bg1">
                  <a:lumMod val="95000"/>
                  <a:lumOff val="5000"/>
                </a:schemeClr>
              </a:solidFill>
              <a:latin typeface="Lucida Sans" panose="020B0602030504020204" pitchFamily="34" charset="0"/>
            </a:endParaRPr>
          </a:p>
          <a:p>
            <a:r>
              <a:rPr lang="en-US" sz="2000" b="1" dirty="0">
                <a:solidFill>
                  <a:schemeClr val="bg1">
                    <a:lumMod val="95000"/>
                    <a:lumOff val="5000"/>
                  </a:schemeClr>
                </a:solidFill>
                <a:latin typeface="Lucida Sans" panose="020B0602030504020204" pitchFamily="34" charset="0"/>
              </a:rPr>
              <a:t>Verses 1-2  Moses, Aaron, Nadab, Abihu and the elders meet with God</a:t>
            </a:r>
          </a:p>
          <a:p>
            <a:pPr algn="ctr"/>
            <a:endParaRPr lang="en-US" sz="2000" b="1" dirty="0">
              <a:solidFill>
                <a:schemeClr val="bg1">
                  <a:lumMod val="95000"/>
                  <a:lumOff val="5000"/>
                </a:schemeClr>
              </a:solidFill>
              <a:latin typeface="Lucida Sans" panose="020B0602030504020204" pitchFamily="34" charset="0"/>
            </a:endParaRPr>
          </a:p>
          <a:p>
            <a:pPr algn="ctr"/>
            <a:r>
              <a:rPr lang="en-US" sz="2000" b="1" dirty="0">
                <a:solidFill>
                  <a:schemeClr val="bg1">
                    <a:lumMod val="95000"/>
                    <a:lumOff val="5000"/>
                  </a:schemeClr>
                </a:solidFill>
                <a:latin typeface="Lucida Sans" panose="020B0602030504020204" pitchFamily="34" charset="0"/>
              </a:rPr>
              <a:t>7 Key Points</a:t>
            </a:r>
          </a:p>
          <a:p>
            <a:pPr algn="ctr"/>
            <a:endParaRPr lang="en-US" sz="2000" b="1" dirty="0">
              <a:solidFill>
                <a:schemeClr val="bg1">
                  <a:lumMod val="95000"/>
                  <a:lumOff val="5000"/>
                </a:schemeClr>
              </a:solidFill>
              <a:latin typeface="Lucida Sans" panose="020B0602030504020204" pitchFamily="34" charset="0"/>
            </a:endParaRPr>
          </a:p>
          <a:p>
            <a:r>
              <a:rPr lang="en-US" sz="2000" b="1" dirty="0">
                <a:solidFill>
                  <a:schemeClr val="bg1">
                    <a:lumMod val="95000"/>
                    <a:lumOff val="5000"/>
                  </a:schemeClr>
                </a:solidFill>
                <a:latin typeface="Lucida Sans" panose="020B0602030504020204" pitchFamily="34" charset="0"/>
              </a:rPr>
              <a:t>Verse 3    (1)  Moses spoke the words of God and Israel affirmed the pledge to obey</a:t>
            </a:r>
          </a:p>
          <a:p>
            <a:r>
              <a:rPr lang="en-US" sz="2000" b="1" dirty="0">
                <a:solidFill>
                  <a:schemeClr val="bg1">
                    <a:lumMod val="95000"/>
                    <a:lumOff val="5000"/>
                  </a:schemeClr>
                </a:solidFill>
                <a:latin typeface="Lucida Sans" panose="020B0602030504020204" pitchFamily="34" charset="0"/>
              </a:rPr>
              <a:t>Verse 4a  (2)  Moses prepared the law in writing</a:t>
            </a:r>
          </a:p>
          <a:p>
            <a:r>
              <a:rPr lang="en-US" sz="2000" b="1" dirty="0">
                <a:solidFill>
                  <a:schemeClr val="bg1">
                    <a:lumMod val="95000"/>
                    <a:lumOff val="5000"/>
                  </a:schemeClr>
                </a:solidFill>
                <a:latin typeface="Lucida Sans" panose="020B0602030504020204" pitchFamily="34" charset="0"/>
              </a:rPr>
              <a:t>Verse 4b  (3)  Moses built an altar</a:t>
            </a:r>
          </a:p>
          <a:p>
            <a:r>
              <a:rPr lang="en-US" sz="2000" b="1" dirty="0">
                <a:solidFill>
                  <a:schemeClr val="bg1">
                    <a:lumMod val="95000"/>
                    <a:lumOff val="5000"/>
                  </a:schemeClr>
                </a:solidFill>
                <a:latin typeface="Lucida Sans" panose="020B0602030504020204" pitchFamily="34" charset="0"/>
              </a:rPr>
              <a:t>Verse 5-6 (4)  Burnt Offerings and Peace Offerings to God upon the altar Moses built</a:t>
            </a:r>
          </a:p>
          <a:p>
            <a:r>
              <a:rPr lang="en-US" sz="2000" b="1" dirty="0">
                <a:solidFill>
                  <a:schemeClr val="bg1">
                    <a:lumMod val="95000"/>
                    <a:lumOff val="5000"/>
                  </a:schemeClr>
                </a:solidFill>
                <a:latin typeface="Lucida Sans" panose="020B0602030504020204" pitchFamily="34" charset="0"/>
              </a:rPr>
              <a:t>Verse 7    (5)  Moses read the law to the people and their intent to obey  was re-			affirmed</a:t>
            </a:r>
          </a:p>
          <a:p>
            <a:r>
              <a:rPr lang="en-US" sz="2000" b="1" dirty="0">
                <a:solidFill>
                  <a:schemeClr val="bg1">
                    <a:lumMod val="95000"/>
                    <a:lumOff val="5000"/>
                  </a:schemeClr>
                </a:solidFill>
                <a:latin typeface="Lucida Sans" panose="020B0602030504020204" pitchFamily="34" charset="0"/>
              </a:rPr>
              <a:t>Verse 8    (6)  Moses sprinkled the blood on the altar and on the people</a:t>
            </a:r>
          </a:p>
          <a:p>
            <a:r>
              <a:rPr lang="en-US" sz="2000" b="1" dirty="0">
                <a:solidFill>
                  <a:schemeClr val="bg1">
                    <a:lumMod val="95000"/>
                    <a:lumOff val="5000"/>
                  </a:schemeClr>
                </a:solidFill>
                <a:latin typeface="Lucida Sans" panose="020B0602030504020204" pitchFamily="34" charset="0"/>
              </a:rPr>
              <a:t>Verse 9    (7)  Moses, Aaron, Nadab, Abihu and the elders ate a covenant meal (w/ God)</a:t>
            </a:r>
          </a:p>
        </p:txBody>
      </p:sp>
      <p:sp>
        <p:nvSpPr>
          <p:cNvPr id="9" name="TextBox 8">
            <a:extLst>
              <a:ext uri="{FF2B5EF4-FFF2-40B4-BE49-F238E27FC236}">
                <a16:creationId xmlns:a16="http://schemas.microsoft.com/office/drawing/2014/main" id="{61E28D1D-3F67-33D7-428A-1668101C71DE}"/>
              </a:ext>
            </a:extLst>
          </p:cNvPr>
          <p:cNvSpPr txBox="1"/>
          <p:nvPr/>
        </p:nvSpPr>
        <p:spPr>
          <a:xfrm>
            <a:off x="10201276" y="6224337"/>
            <a:ext cx="1196888" cy="646331"/>
          </a:xfrm>
          <a:prstGeom prst="rect">
            <a:avLst/>
          </a:prstGeom>
          <a:noFill/>
        </p:spPr>
        <p:txBody>
          <a:bodyPr wrap="square" rtlCol="0">
            <a:spAutoFit/>
          </a:bodyPr>
          <a:lstStyle/>
          <a:p>
            <a:r>
              <a:rPr lang="en-US" b="1" dirty="0"/>
              <a:t>22/10-11</a:t>
            </a:r>
          </a:p>
          <a:p>
            <a:endParaRPr lang="en-US" dirty="0">
              <a:solidFill>
                <a:schemeClr val="bg1"/>
              </a:solidFill>
            </a:endParaRPr>
          </a:p>
        </p:txBody>
      </p:sp>
      <p:sp>
        <p:nvSpPr>
          <p:cNvPr id="11" name="TextBox 10">
            <a:extLst>
              <a:ext uri="{FF2B5EF4-FFF2-40B4-BE49-F238E27FC236}">
                <a16:creationId xmlns:a16="http://schemas.microsoft.com/office/drawing/2014/main" id="{F30BE50B-6485-0B71-0E13-33955017A4C2}"/>
              </a:ext>
            </a:extLst>
          </p:cNvPr>
          <p:cNvSpPr txBox="1"/>
          <p:nvPr/>
        </p:nvSpPr>
        <p:spPr>
          <a:xfrm>
            <a:off x="328862" y="4898780"/>
            <a:ext cx="11534273" cy="1631216"/>
          </a:xfrm>
          <a:prstGeom prst="rect">
            <a:avLst/>
          </a:prstGeom>
          <a:noFill/>
        </p:spPr>
        <p:txBody>
          <a:bodyPr wrap="square" rtlCol="0">
            <a:spAutoFit/>
          </a:bodyPr>
          <a:lstStyle/>
          <a:p>
            <a:pPr algn="ctr"/>
            <a:r>
              <a:rPr lang="en-US" sz="2000" b="1" dirty="0">
                <a:solidFill>
                  <a:schemeClr val="bg1">
                    <a:lumMod val="95000"/>
                    <a:lumOff val="5000"/>
                  </a:schemeClr>
                </a:solidFill>
                <a:latin typeface="Lucida Sans" panose="020B0602030504020204" pitchFamily="34" charset="0"/>
              </a:rPr>
              <a:t>Moses was called up to the mountain to receive the law on tablets of stone</a:t>
            </a:r>
          </a:p>
          <a:p>
            <a:pPr algn="ctr"/>
            <a:r>
              <a:rPr lang="en-US" sz="2000" b="1" dirty="0">
                <a:solidFill>
                  <a:schemeClr val="bg1">
                    <a:lumMod val="95000"/>
                    <a:lumOff val="5000"/>
                  </a:schemeClr>
                </a:solidFill>
                <a:latin typeface="Lucida Sans" panose="020B0602030504020204" pitchFamily="34" charset="0"/>
              </a:rPr>
              <a:t>Moses took Joshua with him (part of the way)</a:t>
            </a:r>
          </a:p>
          <a:p>
            <a:pPr algn="ctr"/>
            <a:r>
              <a:rPr lang="en-US" sz="2000" b="1" dirty="0">
                <a:solidFill>
                  <a:schemeClr val="bg1">
                    <a:lumMod val="95000"/>
                    <a:lumOff val="5000"/>
                  </a:schemeClr>
                </a:solidFill>
                <a:latin typeface="Lucida Sans" panose="020B0602030504020204" pitchFamily="34" charset="0"/>
              </a:rPr>
              <a:t>A cloud covered the mountain for 6 days</a:t>
            </a:r>
          </a:p>
          <a:p>
            <a:pPr algn="ctr"/>
            <a:r>
              <a:rPr lang="en-US" sz="2000" b="1" dirty="0">
                <a:solidFill>
                  <a:schemeClr val="bg1">
                    <a:lumMod val="95000"/>
                    <a:lumOff val="5000"/>
                  </a:schemeClr>
                </a:solidFill>
                <a:latin typeface="Lucida Sans" panose="020B0602030504020204" pitchFamily="34" charset="0"/>
              </a:rPr>
              <a:t>On the 7</a:t>
            </a:r>
            <a:r>
              <a:rPr lang="en-US" sz="2000" b="1" baseline="30000" dirty="0">
                <a:solidFill>
                  <a:schemeClr val="bg1">
                    <a:lumMod val="95000"/>
                    <a:lumOff val="5000"/>
                  </a:schemeClr>
                </a:solidFill>
                <a:latin typeface="Lucida Sans" panose="020B0602030504020204" pitchFamily="34" charset="0"/>
              </a:rPr>
              <a:t>th</a:t>
            </a:r>
            <a:r>
              <a:rPr lang="en-US" sz="2000" b="1" dirty="0">
                <a:solidFill>
                  <a:schemeClr val="bg1">
                    <a:lumMod val="95000"/>
                    <a:lumOff val="5000"/>
                  </a:schemeClr>
                </a:solidFill>
                <a:latin typeface="Lucida Sans" panose="020B0602030504020204" pitchFamily="34" charset="0"/>
              </a:rPr>
              <a:t> day, Moses (just Moses) ascended into the cloud for 40 days/nights</a:t>
            </a:r>
          </a:p>
          <a:p>
            <a:pPr algn="ctr"/>
            <a:r>
              <a:rPr lang="en-US" sz="2000" b="1" dirty="0">
                <a:solidFill>
                  <a:schemeClr val="bg1">
                    <a:lumMod val="95000"/>
                    <a:lumOff val="5000"/>
                  </a:schemeClr>
                </a:solidFill>
                <a:latin typeface="Lucida Sans" panose="020B0602030504020204" pitchFamily="34" charset="0"/>
              </a:rPr>
              <a:t>From the base, the Israelites saw a consuming fire at the top of Mt Sinai</a:t>
            </a:r>
          </a:p>
        </p:txBody>
      </p:sp>
    </p:spTree>
    <p:extLst>
      <p:ext uri="{BB962C8B-B14F-4D97-AF65-F5344CB8AC3E}">
        <p14:creationId xmlns:p14="http://schemas.microsoft.com/office/powerpoint/2010/main" val="3433457326"/>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anim calcmode="lin" valueType="num">
                                      <p:cBhvr>
                                        <p:cTn id="8" dur="1000" fill="hold"/>
                                        <p:tgtEl>
                                          <p:spTgt spid="6"/>
                                        </p:tgtEl>
                                        <p:attrNameLst>
                                          <p:attrName>ppt_x</p:attrName>
                                        </p:attrNameLst>
                                      </p:cBhvr>
                                      <p:tavLst>
                                        <p:tav tm="0">
                                          <p:val>
                                            <p:strVal val="#ppt_x"/>
                                          </p:val>
                                        </p:tav>
                                        <p:tav tm="100000">
                                          <p:val>
                                            <p:strVal val="#ppt_x"/>
                                          </p:val>
                                        </p:tav>
                                      </p:tavLst>
                                    </p:anim>
                                    <p:anim calcmode="lin" valueType="num">
                                      <p:cBhvr>
                                        <p:cTn id="9"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11"/>
                                        </p:tgtEl>
                                        <p:attrNameLst>
                                          <p:attrName>style.visibility</p:attrName>
                                        </p:attrNameLst>
                                      </p:cBhvr>
                                      <p:to>
                                        <p:strVal val="visible"/>
                                      </p:to>
                                    </p:set>
                                    <p:animEffect transition="in" filter="fade">
                                      <p:cBhvr>
                                        <p:cTn id="14" dur="1000"/>
                                        <p:tgtEl>
                                          <p:spTgt spid="11"/>
                                        </p:tgtEl>
                                      </p:cBhvr>
                                    </p:animEffect>
                                    <p:anim calcmode="lin" valueType="num">
                                      <p:cBhvr>
                                        <p:cTn id="15" dur="1000" fill="hold"/>
                                        <p:tgtEl>
                                          <p:spTgt spid="11"/>
                                        </p:tgtEl>
                                        <p:attrNameLst>
                                          <p:attrName>ppt_x</p:attrName>
                                        </p:attrNameLst>
                                      </p:cBhvr>
                                      <p:tavLst>
                                        <p:tav tm="0">
                                          <p:val>
                                            <p:strVal val="#ppt_x"/>
                                          </p:val>
                                        </p:tav>
                                        <p:tav tm="100000">
                                          <p:val>
                                            <p:strVal val="#ppt_x"/>
                                          </p:val>
                                        </p:tav>
                                      </p:tavLst>
                                    </p:anim>
                                    <p:anim calcmode="lin" valueType="num">
                                      <p:cBhvr>
                                        <p:cTn id="16"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11" grpId="0"/>
    </p:bld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71B2258F-86CA-4D4D-8270-BC05FCDEBFB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7999"/>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A volcano erupting with smoke&#10;&#10;Description automatically generated with low confidence">
            <a:extLst>
              <a:ext uri="{FF2B5EF4-FFF2-40B4-BE49-F238E27FC236}">
                <a16:creationId xmlns:a16="http://schemas.microsoft.com/office/drawing/2014/main" id="{B3A6395D-8615-4F81-9DA4-A7BFF4D0007C}"/>
              </a:ext>
            </a:extLst>
          </p:cNvPr>
          <p:cNvPicPr>
            <a:picLocks noChangeAspect="1"/>
          </p:cNvPicPr>
          <p:nvPr/>
        </p:nvPicPr>
        <p:blipFill rotWithShape="1">
          <a:blip r:embed="rId3">
            <a:alphaModFix amt="20000"/>
            <a:extLst>
              <a:ext uri="{BEBA8EAE-BF5A-486C-A8C5-ECC9F3942E4B}">
                <a14:imgProps xmlns:a14="http://schemas.microsoft.com/office/drawing/2010/main">
                  <a14:imgLayer r:embed="rId4">
                    <a14:imgEffect>
                      <a14:artisticChalkSketch/>
                    </a14:imgEffect>
                    <a14:imgEffect>
                      <a14:colorTemperature colorTemp="4700"/>
                    </a14:imgEffect>
                  </a14:imgLayer>
                </a14:imgProps>
              </a:ext>
              <a:ext uri="{28A0092B-C50C-407E-A947-70E740481C1C}">
                <a14:useLocalDpi xmlns:a14="http://schemas.microsoft.com/office/drawing/2010/main" val="0"/>
              </a:ext>
            </a:extLst>
          </a:blip>
          <a:srcRect r="3112" b="1"/>
          <a:stretch/>
        </p:blipFill>
        <p:spPr>
          <a:xfrm>
            <a:off x="20" y="1"/>
            <a:ext cx="12191980" cy="6857999"/>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softEdge rad="317500"/>
          </a:effectLst>
          <a:scene3d>
            <a:camera prst="orthographicFront"/>
            <a:lightRig rig="twoPt" dir="t">
              <a:rot lat="0" lon="0" rev="7200000"/>
            </a:lightRig>
          </a:scene3d>
          <a:sp3d>
            <a:bevelT w="25400" h="19050"/>
            <a:contourClr>
              <a:srgbClr val="FFFFFF"/>
            </a:contourClr>
          </a:sp3d>
        </p:spPr>
      </p:pic>
      <p:sp>
        <p:nvSpPr>
          <p:cNvPr id="9" name="TextBox 8">
            <a:extLst>
              <a:ext uri="{FF2B5EF4-FFF2-40B4-BE49-F238E27FC236}">
                <a16:creationId xmlns:a16="http://schemas.microsoft.com/office/drawing/2014/main" id="{6FC3BEE4-92DB-F560-7C9F-7EB096692F11}"/>
              </a:ext>
            </a:extLst>
          </p:cNvPr>
          <p:cNvSpPr txBox="1"/>
          <p:nvPr/>
        </p:nvSpPr>
        <p:spPr>
          <a:xfrm>
            <a:off x="10201276" y="6224337"/>
            <a:ext cx="1196888" cy="646331"/>
          </a:xfrm>
          <a:prstGeom prst="rect">
            <a:avLst/>
          </a:prstGeom>
          <a:noFill/>
        </p:spPr>
        <p:txBody>
          <a:bodyPr wrap="square" rtlCol="0">
            <a:spAutoFit/>
          </a:bodyPr>
          <a:lstStyle/>
          <a:p>
            <a:r>
              <a:rPr lang="en-US" b="1" dirty="0"/>
              <a:t>22/10-11</a:t>
            </a:r>
          </a:p>
          <a:p>
            <a:endParaRPr lang="en-US" dirty="0">
              <a:solidFill>
                <a:schemeClr val="bg1"/>
              </a:solidFill>
            </a:endParaRPr>
          </a:p>
        </p:txBody>
      </p:sp>
      <p:graphicFrame>
        <p:nvGraphicFramePr>
          <p:cNvPr id="2" name="Object 1">
            <a:extLst>
              <a:ext uri="{FF2B5EF4-FFF2-40B4-BE49-F238E27FC236}">
                <a16:creationId xmlns:a16="http://schemas.microsoft.com/office/drawing/2014/main" id="{1967F7EF-2627-60B5-9DD6-6436B5B414AA}"/>
              </a:ext>
            </a:extLst>
          </p:cNvPr>
          <p:cNvGraphicFramePr>
            <a:graphicFrameLocks noChangeAspect="1"/>
          </p:cNvGraphicFramePr>
          <p:nvPr/>
        </p:nvGraphicFramePr>
        <p:xfrm>
          <a:off x="5481638" y="3232150"/>
          <a:ext cx="1228725" cy="390525"/>
        </p:xfrm>
        <a:graphic>
          <a:graphicData uri="http://schemas.openxmlformats.org/presentationml/2006/ole">
            <mc:AlternateContent xmlns:mc="http://schemas.openxmlformats.org/markup-compatibility/2006">
              <mc:Choice xmlns:v="urn:schemas-microsoft-com:vml" Requires="v">
                <p:oleObj name="Worksheet" r:id="rId5" imgW="1228800" imgH="390329" progId="Excel.Sheet.12">
                  <p:embed/>
                </p:oleObj>
              </mc:Choice>
              <mc:Fallback>
                <p:oleObj name="Worksheet" r:id="rId5" imgW="1228800" imgH="390329" progId="Excel.Sheet.12">
                  <p:embed/>
                  <p:pic>
                    <p:nvPicPr>
                      <p:cNvPr id="2" name="Object 1">
                        <a:extLst>
                          <a:ext uri="{FF2B5EF4-FFF2-40B4-BE49-F238E27FC236}">
                            <a16:creationId xmlns:a16="http://schemas.microsoft.com/office/drawing/2014/main" id="{1967F7EF-2627-60B5-9DD6-6436B5B414AA}"/>
                          </a:ext>
                        </a:extLst>
                      </p:cNvPr>
                      <p:cNvPicPr/>
                      <p:nvPr/>
                    </p:nvPicPr>
                    <p:blipFill>
                      <a:blip r:embed="rId6"/>
                      <a:stretch>
                        <a:fillRect/>
                      </a:stretch>
                    </p:blipFill>
                    <p:spPr>
                      <a:xfrm>
                        <a:off x="5481638" y="3232150"/>
                        <a:ext cx="1228725" cy="390525"/>
                      </a:xfrm>
                      <a:prstGeom prst="rect">
                        <a:avLst/>
                      </a:prstGeom>
                    </p:spPr>
                  </p:pic>
                </p:oleObj>
              </mc:Fallback>
            </mc:AlternateContent>
          </a:graphicData>
        </a:graphic>
      </p:graphicFrame>
      <p:graphicFrame>
        <p:nvGraphicFramePr>
          <p:cNvPr id="4" name="Table 3">
            <a:extLst>
              <a:ext uri="{FF2B5EF4-FFF2-40B4-BE49-F238E27FC236}">
                <a16:creationId xmlns:a16="http://schemas.microsoft.com/office/drawing/2014/main" id="{8E20DDB0-6B48-D7C0-780A-AAE92F9D1A89}"/>
              </a:ext>
            </a:extLst>
          </p:cNvPr>
          <p:cNvGraphicFramePr>
            <a:graphicFrameLocks noGrp="1"/>
          </p:cNvGraphicFramePr>
          <p:nvPr>
            <p:extLst>
              <p:ext uri="{D42A27DB-BD31-4B8C-83A1-F6EECF244321}">
                <p14:modId xmlns:p14="http://schemas.microsoft.com/office/powerpoint/2010/main" val="2775324341"/>
              </p:ext>
            </p:extLst>
          </p:nvPr>
        </p:nvGraphicFramePr>
        <p:xfrm>
          <a:off x="142875" y="114300"/>
          <a:ext cx="11930063" cy="6675223"/>
        </p:xfrm>
        <a:graphic>
          <a:graphicData uri="http://schemas.openxmlformats.org/drawingml/2006/table">
            <a:tbl>
              <a:tblPr>
                <a:tableStyleId>{5C22544A-7EE6-4342-B048-85BDC9FD1C3A}</a:tableStyleId>
              </a:tblPr>
              <a:tblGrid>
                <a:gridCol w="5907399">
                  <a:extLst>
                    <a:ext uri="{9D8B030D-6E8A-4147-A177-3AD203B41FA5}">
                      <a16:colId xmlns:a16="http://schemas.microsoft.com/office/drawing/2014/main" val="2416406502"/>
                    </a:ext>
                  </a:extLst>
                </a:gridCol>
                <a:gridCol w="6022664">
                  <a:extLst>
                    <a:ext uri="{9D8B030D-6E8A-4147-A177-3AD203B41FA5}">
                      <a16:colId xmlns:a16="http://schemas.microsoft.com/office/drawing/2014/main" val="3877589199"/>
                    </a:ext>
                  </a:extLst>
                </a:gridCol>
              </a:tblGrid>
              <a:tr h="382986">
                <a:tc gridSpan="2">
                  <a:txBody>
                    <a:bodyPr/>
                    <a:lstStyle/>
                    <a:p>
                      <a:pPr algn="ctr" fontAlgn="b"/>
                      <a:endParaRPr lang="en-US" sz="2000" b="1" u="none" strike="noStrike" kern="1200" dirty="0">
                        <a:ln>
                          <a:noFill/>
                        </a:ln>
                        <a:solidFill>
                          <a:schemeClr val="dk1"/>
                        </a:solidFill>
                        <a:effectLst/>
                        <a:latin typeface="Verdana" panose="020B0604030504040204" pitchFamily="34" charset="0"/>
                        <a:ea typeface="Verdana" panose="020B0604030504040204" pitchFamily="34" charset="0"/>
                        <a:cs typeface="+mn-cs"/>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w="12700" cmpd="sng">
                      <a:noFill/>
                      <a:prstDash val="solid"/>
                    </a:lnBlToTr>
                    <a:solidFill>
                      <a:schemeClr val="accent5">
                        <a:lumMod val="20000"/>
                        <a:lumOff val="80000"/>
                      </a:schemeClr>
                    </a:solidFill>
                  </a:tcPr>
                </a:tc>
                <a:tc hMerge="1">
                  <a:txBody>
                    <a:bodyPr/>
                    <a:lstStyle/>
                    <a:p>
                      <a:endParaRPr lang="en-US"/>
                    </a:p>
                  </a:txBody>
                  <a:tcPr/>
                </a:tc>
                <a:extLst>
                  <a:ext uri="{0D108BD9-81ED-4DB2-BD59-A6C34878D82A}">
                    <a16:rowId xmlns:a16="http://schemas.microsoft.com/office/drawing/2014/main" val="3579274881"/>
                  </a:ext>
                </a:extLst>
              </a:tr>
              <a:tr h="703122">
                <a:tc>
                  <a:txBody>
                    <a:bodyPr/>
                    <a:lstStyle/>
                    <a:p>
                      <a:pPr algn="ctr" fontAlgn="b"/>
                      <a:r>
                        <a:rPr lang="en-US" sz="2000" b="1" u="none" strike="noStrike" kern="1200" dirty="0">
                          <a:ln>
                            <a:noFill/>
                          </a:ln>
                          <a:solidFill>
                            <a:schemeClr val="dk1"/>
                          </a:solidFill>
                          <a:effectLst/>
                          <a:latin typeface="Verdana" panose="020B0604030504040204" pitchFamily="34" charset="0"/>
                          <a:ea typeface="Verdana" panose="020B0604030504040204" pitchFamily="34" charset="0"/>
                          <a:cs typeface="+mn-cs"/>
                        </a:rPr>
                        <a:t>Exodus 25 - 31                                                                                   What Was Required</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w="12700" cmpd="sng">
                      <a:noFill/>
                      <a:prstDash val="solid"/>
                    </a:lnBlToTr>
                    <a:solidFill>
                      <a:schemeClr val="accent6">
                        <a:lumMod val="20000"/>
                        <a:lumOff val="80000"/>
                      </a:schemeClr>
                    </a:solidFill>
                  </a:tcPr>
                </a:tc>
                <a:tc>
                  <a:txBody>
                    <a:bodyPr/>
                    <a:lstStyle/>
                    <a:p>
                      <a:pPr algn="ctr" fontAlgn="b"/>
                      <a:r>
                        <a:rPr lang="en-US" sz="2000" b="1" u="none" strike="noStrike" kern="1200" dirty="0">
                          <a:ln>
                            <a:noFill/>
                          </a:ln>
                          <a:solidFill>
                            <a:schemeClr val="dk1"/>
                          </a:solidFill>
                          <a:effectLst/>
                          <a:latin typeface="Verdana" panose="020B0604030504040204" pitchFamily="34" charset="0"/>
                          <a:ea typeface="Verdana" panose="020B0604030504040204" pitchFamily="34" charset="0"/>
                          <a:cs typeface="+mn-cs"/>
                        </a:rPr>
                        <a:t>Exodus 35 - 40                                                                                          What Was Done</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w="12700" cmpd="sng">
                      <a:noFill/>
                      <a:prstDash val="solid"/>
                    </a:lnBlToTr>
                    <a:solidFill>
                      <a:schemeClr val="accent6">
                        <a:lumMod val="20000"/>
                        <a:lumOff val="80000"/>
                      </a:schemeClr>
                    </a:solidFill>
                  </a:tcPr>
                </a:tc>
                <a:extLst>
                  <a:ext uri="{0D108BD9-81ED-4DB2-BD59-A6C34878D82A}">
                    <a16:rowId xmlns:a16="http://schemas.microsoft.com/office/drawing/2014/main" val="1435847515"/>
                  </a:ext>
                </a:extLst>
              </a:tr>
              <a:tr h="945538">
                <a:tc>
                  <a:txBody>
                    <a:bodyPr/>
                    <a:lstStyle/>
                    <a:p>
                      <a:pPr algn="l" fontAlgn="b"/>
                      <a:r>
                        <a:rPr lang="en-US" sz="2000" b="1" u="none" strike="noStrike" kern="1200" dirty="0">
                          <a:ln>
                            <a:noFill/>
                          </a:ln>
                          <a:solidFill>
                            <a:schemeClr val="dk1"/>
                          </a:solidFill>
                          <a:effectLst/>
                          <a:latin typeface="Verdana" panose="020B0604030504040204" pitchFamily="34" charset="0"/>
                          <a:ea typeface="Verdana" panose="020B0604030504040204" pitchFamily="34" charset="0"/>
                          <a:cs typeface="+mn-cs"/>
                        </a:rPr>
                        <a:t> Offerings for the Tabernacle (25:1-9)</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w="12700" cmpd="sng">
                      <a:noFill/>
                      <a:prstDash val="solid"/>
                    </a:lnBlToTr>
                    <a:solidFill>
                      <a:schemeClr val="accent4">
                        <a:lumMod val="20000"/>
                        <a:lumOff val="80000"/>
                      </a:schemeClr>
                    </a:solidFill>
                  </a:tcPr>
                </a:tc>
                <a:tc>
                  <a:txBody>
                    <a:bodyPr/>
                    <a:lstStyle/>
                    <a:p>
                      <a:pPr algn="l" fontAlgn="b"/>
                      <a:r>
                        <a:rPr lang="en-US" sz="2000" b="1" u="none" strike="noStrike" kern="1200" dirty="0">
                          <a:ln>
                            <a:noFill/>
                          </a:ln>
                          <a:solidFill>
                            <a:schemeClr val="dk1"/>
                          </a:solidFill>
                          <a:effectLst/>
                          <a:latin typeface="Verdana" panose="020B0604030504040204" pitchFamily="34" charset="0"/>
                          <a:ea typeface="Verdana" panose="020B0604030504040204" pitchFamily="34" charset="0"/>
                          <a:cs typeface="+mn-cs"/>
                        </a:rPr>
                        <a:t>Offerings commanded and brought for the tabernacle (35:4-9,20-29;36:2-7)</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w="12700" cmpd="sng">
                      <a:noFill/>
                      <a:prstDash val="solid"/>
                    </a:lnBlToTr>
                    <a:solidFill>
                      <a:schemeClr val="accent2">
                        <a:lumMod val="20000"/>
                        <a:lumOff val="80000"/>
                      </a:schemeClr>
                    </a:solidFill>
                  </a:tcPr>
                </a:tc>
                <a:extLst>
                  <a:ext uri="{0D108BD9-81ED-4DB2-BD59-A6C34878D82A}">
                    <a16:rowId xmlns:a16="http://schemas.microsoft.com/office/drawing/2014/main" val="184371391"/>
                  </a:ext>
                </a:extLst>
              </a:tr>
              <a:tr h="617750">
                <a:tc>
                  <a:txBody>
                    <a:bodyPr/>
                    <a:lstStyle/>
                    <a:p>
                      <a:pPr algn="l" fontAlgn="b"/>
                      <a:r>
                        <a:rPr lang="en-US" sz="2000" b="1" u="none" strike="noStrike" kern="1200" dirty="0">
                          <a:ln>
                            <a:noFill/>
                          </a:ln>
                          <a:solidFill>
                            <a:schemeClr val="dk1"/>
                          </a:solidFill>
                          <a:effectLst/>
                          <a:latin typeface="Verdana" panose="020B0604030504040204" pitchFamily="34" charset="0"/>
                          <a:ea typeface="Verdana" panose="020B0604030504040204" pitchFamily="34" charset="0"/>
                          <a:cs typeface="+mn-cs"/>
                        </a:rPr>
                        <a:t> The ark of the covenant (25:10-22)</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w="12700" cmpd="sng">
                      <a:noFill/>
                      <a:prstDash val="solid"/>
                    </a:lnBlToTr>
                    <a:solidFill>
                      <a:schemeClr val="accent4">
                        <a:lumMod val="20000"/>
                        <a:lumOff val="80000"/>
                      </a:schemeClr>
                    </a:solidFill>
                  </a:tcPr>
                </a:tc>
                <a:tc>
                  <a:txBody>
                    <a:bodyPr/>
                    <a:lstStyle/>
                    <a:p>
                      <a:pPr algn="l" fontAlgn="b"/>
                      <a:r>
                        <a:rPr lang="en-US" sz="2000" b="1" u="none" strike="noStrike" kern="1200" dirty="0">
                          <a:ln>
                            <a:noFill/>
                          </a:ln>
                          <a:solidFill>
                            <a:schemeClr val="dk1"/>
                          </a:solidFill>
                          <a:effectLst/>
                          <a:latin typeface="Verdana" panose="020B0604030504040204" pitchFamily="34" charset="0"/>
                          <a:ea typeface="Verdana" panose="020B0604030504040204" pitchFamily="34" charset="0"/>
                          <a:cs typeface="+mn-cs"/>
                        </a:rPr>
                        <a:t>The ark  (37:1-7)</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w="12700" cmpd="sng">
                      <a:noFill/>
                      <a:prstDash val="solid"/>
                    </a:lnBlToTr>
                    <a:solidFill>
                      <a:schemeClr val="accent2">
                        <a:lumMod val="20000"/>
                        <a:lumOff val="80000"/>
                      </a:schemeClr>
                    </a:solidFill>
                  </a:tcPr>
                </a:tc>
                <a:extLst>
                  <a:ext uri="{0D108BD9-81ED-4DB2-BD59-A6C34878D82A}">
                    <a16:rowId xmlns:a16="http://schemas.microsoft.com/office/drawing/2014/main" val="1705614644"/>
                  </a:ext>
                </a:extLst>
              </a:tr>
              <a:tr h="617750">
                <a:tc>
                  <a:txBody>
                    <a:bodyPr/>
                    <a:lstStyle/>
                    <a:p>
                      <a:pPr algn="l" fontAlgn="b"/>
                      <a:r>
                        <a:rPr lang="en-US" sz="2000" b="1" u="none" strike="noStrike" kern="1200" dirty="0">
                          <a:ln>
                            <a:noFill/>
                          </a:ln>
                          <a:solidFill>
                            <a:schemeClr val="dk1"/>
                          </a:solidFill>
                          <a:effectLst/>
                          <a:latin typeface="Verdana" panose="020B0604030504040204" pitchFamily="34" charset="0"/>
                          <a:ea typeface="Verdana" panose="020B0604030504040204" pitchFamily="34" charset="0"/>
                          <a:cs typeface="+mn-cs"/>
                        </a:rPr>
                        <a:t> Table of showbread (25:23-30)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w="12700" cmpd="sng">
                      <a:noFill/>
                      <a:prstDash val="solid"/>
                    </a:lnBlToTr>
                    <a:solidFill>
                      <a:schemeClr val="accent4">
                        <a:lumMod val="20000"/>
                        <a:lumOff val="80000"/>
                      </a:schemeClr>
                    </a:solidFill>
                  </a:tcPr>
                </a:tc>
                <a:tc>
                  <a:txBody>
                    <a:bodyPr/>
                    <a:lstStyle/>
                    <a:p>
                      <a:pPr algn="l" fontAlgn="b"/>
                      <a:r>
                        <a:rPr lang="en-US" sz="2000" b="1" u="none" strike="noStrike" kern="1200" dirty="0">
                          <a:ln>
                            <a:noFill/>
                          </a:ln>
                          <a:solidFill>
                            <a:schemeClr val="dk1"/>
                          </a:solidFill>
                          <a:effectLst/>
                          <a:latin typeface="Verdana" panose="020B0604030504040204" pitchFamily="34" charset="0"/>
                          <a:ea typeface="Verdana" panose="020B0604030504040204" pitchFamily="34" charset="0"/>
                          <a:cs typeface="+mn-cs"/>
                        </a:rPr>
                        <a:t>The table  (37:8-16)</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w="12700" cmpd="sng">
                      <a:noFill/>
                      <a:prstDash val="solid"/>
                    </a:lnBlToTr>
                    <a:solidFill>
                      <a:schemeClr val="accent2">
                        <a:lumMod val="20000"/>
                        <a:lumOff val="80000"/>
                      </a:schemeClr>
                    </a:solidFill>
                  </a:tcPr>
                </a:tc>
                <a:extLst>
                  <a:ext uri="{0D108BD9-81ED-4DB2-BD59-A6C34878D82A}">
                    <a16:rowId xmlns:a16="http://schemas.microsoft.com/office/drawing/2014/main" val="3772276242"/>
                  </a:ext>
                </a:extLst>
              </a:tr>
              <a:tr h="617750">
                <a:tc>
                  <a:txBody>
                    <a:bodyPr/>
                    <a:lstStyle/>
                    <a:p>
                      <a:pPr algn="l" fontAlgn="b"/>
                      <a:r>
                        <a:rPr lang="en-US" sz="2000" b="1" u="none" strike="noStrike" kern="1200" dirty="0">
                          <a:ln>
                            <a:noFill/>
                          </a:ln>
                          <a:solidFill>
                            <a:schemeClr val="dk1"/>
                          </a:solidFill>
                          <a:effectLst/>
                          <a:latin typeface="Verdana" panose="020B0604030504040204" pitchFamily="34" charset="0"/>
                          <a:ea typeface="Verdana" panose="020B0604030504040204" pitchFamily="34" charset="0"/>
                          <a:cs typeface="+mn-cs"/>
                        </a:rPr>
                        <a:t> Golden lampstand  (25:31-39)</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w="12700" cmpd="sng">
                      <a:noFill/>
                      <a:prstDash val="solid"/>
                    </a:lnBlToTr>
                    <a:solidFill>
                      <a:schemeClr val="accent4">
                        <a:lumMod val="20000"/>
                        <a:lumOff val="80000"/>
                      </a:schemeClr>
                    </a:solidFill>
                  </a:tcPr>
                </a:tc>
                <a:tc>
                  <a:txBody>
                    <a:bodyPr/>
                    <a:lstStyle/>
                    <a:p>
                      <a:pPr algn="l" fontAlgn="b"/>
                      <a:r>
                        <a:rPr lang="en-US" sz="2000" b="1" u="none" strike="noStrike" kern="1200" dirty="0">
                          <a:ln>
                            <a:noFill/>
                          </a:ln>
                          <a:solidFill>
                            <a:schemeClr val="dk1"/>
                          </a:solidFill>
                          <a:effectLst/>
                          <a:latin typeface="Verdana" panose="020B0604030504040204" pitchFamily="34" charset="0"/>
                          <a:ea typeface="Verdana" panose="020B0604030504040204" pitchFamily="34" charset="0"/>
                          <a:cs typeface="+mn-cs"/>
                        </a:rPr>
                        <a:t>Lampstand (37:17-24)</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w="12700" cmpd="sng">
                      <a:noFill/>
                      <a:prstDash val="solid"/>
                    </a:lnBlToTr>
                    <a:solidFill>
                      <a:schemeClr val="accent2">
                        <a:lumMod val="20000"/>
                        <a:lumOff val="80000"/>
                      </a:schemeClr>
                    </a:solidFill>
                  </a:tcPr>
                </a:tc>
                <a:extLst>
                  <a:ext uri="{0D108BD9-81ED-4DB2-BD59-A6C34878D82A}">
                    <a16:rowId xmlns:a16="http://schemas.microsoft.com/office/drawing/2014/main" val="3001318273"/>
                  </a:ext>
                </a:extLst>
              </a:tr>
              <a:tr h="701392">
                <a:tc>
                  <a:txBody>
                    <a:bodyPr/>
                    <a:lstStyle/>
                    <a:p>
                      <a:pPr algn="l" fontAlgn="b"/>
                      <a:r>
                        <a:rPr lang="en-US" sz="2000" b="1" u="none" strike="noStrike" kern="1200" dirty="0">
                          <a:ln>
                            <a:noFill/>
                          </a:ln>
                          <a:solidFill>
                            <a:schemeClr val="dk1"/>
                          </a:solidFill>
                          <a:effectLst/>
                          <a:latin typeface="Verdana" panose="020B0604030504040204" pitchFamily="34" charset="0"/>
                          <a:ea typeface="Verdana" panose="020B0604030504040204" pitchFamily="34" charset="0"/>
                          <a:cs typeface="+mn-cs"/>
                        </a:rPr>
                        <a:t> Curtains, boards, veil ((26:1-37)</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w="12700" cmpd="sng">
                      <a:noFill/>
                      <a:prstDash val="solid"/>
                    </a:lnBlToTr>
                    <a:solidFill>
                      <a:schemeClr val="accent4">
                        <a:lumMod val="20000"/>
                        <a:lumOff val="80000"/>
                      </a:schemeClr>
                    </a:solidFill>
                  </a:tcPr>
                </a:tc>
                <a:tc>
                  <a:txBody>
                    <a:bodyPr/>
                    <a:lstStyle/>
                    <a:p>
                      <a:pPr algn="l" fontAlgn="b"/>
                      <a:r>
                        <a:rPr lang="en-US" sz="2000" b="1" u="none" strike="noStrike" kern="1200" dirty="0">
                          <a:ln>
                            <a:noFill/>
                          </a:ln>
                          <a:solidFill>
                            <a:schemeClr val="dk1"/>
                          </a:solidFill>
                          <a:effectLst/>
                          <a:latin typeface="Verdana" panose="020B0604030504040204" pitchFamily="34" charset="0"/>
                          <a:ea typeface="Verdana" panose="020B0604030504040204" pitchFamily="34" charset="0"/>
                          <a:cs typeface="+mn-cs"/>
                        </a:rPr>
                        <a:t>Curtains, boards  (36:8-38)</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w="12700" cmpd="sng">
                      <a:noFill/>
                      <a:prstDash val="solid"/>
                    </a:lnBlToTr>
                    <a:solidFill>
                      <a:schemeClr val="accent2">
                        <a:lumMod val="20000"/>
                        <a:lumOff val="80000"/>
                      </a:schemeClr>
                    </a:solidFill>
                  </a:tcPr>
                </a:tc>
                <a:extLst>
                  <a:ext uri="{0D108BD9-81ED-4DB2-BD59-A6C34878D82A}">
                    <a16:rowId xmlns:a16="http://schemas.microsoft.com/office/drawing/2014/main" val="3692653774"/>
                  </a:ext>
                </a:extLst>
              </a:tr>
              <a:tr h="617750">
                <a:tc>
                  <a:txBody>
                    <a:bodyPr/>
                    <a:lstStyle/>
                    <a:p>
                      <a:pPr algn="l" fontAlgn="b"/>
                      <a:r>
                        <a:rPr lang="nn-NO" sz="2000" b="1" u="none" strike="noStrike" kern="1200" dirty="0">
                          <a:ln>
                            <a:noFill/>
                          </a:ln>
                          <a:solidFill>
                            <a:schemeClr val="dk1"/>
                          </a:solidFill>
                          <a:effectLst/>
                          <a:latin typeface="Verdana" panose="020B0604030504040204" pitchFamily="34" charset="0"/>
                          <a:ea typeface="Verdana" panose="020B0604030504040204" pitchFamily="34" charset="0"/>
                          <a:cs typeface="+mn-cs"/>
                        </a:rPr>
                        <a:t> Bronze altar for burnt offerings (27:1-8)</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w="12700" cmpd="sng">
                      <a:noFill/>
                      <a:prstDash val="solid"/>
                    </a:lnBlToTr>
                    <a:solidFill>
                      <a:schemeClr val="accent4">
                        <a:lumMod val="20000"/>
                        <a:lumOff val="80000"/>
                      </a:schemeClr>
                    </a:solidFill>
                  </a:tcPr>
                </a:tc>
                <a:tc>
                  <a:txBody>
                    <a:bodyPr/>
                    <a:lstStyle/>
                    <a:p>
                      <a:pPr algn="l" fontAlgn="b"/>
                      <a:r>
                        <a:rPr lang="en-US" sz="2000" b="1" u="none" strike="noStrike" kern="1200" dirty="0">
                          <a:ln>
                            <a:noFill/>
                          </a:ln>
                          <a:solidFill>
                            <a:schemeClr val="dk1"/>
                          </a:solidFill>
                          <a:effectLst/>
                          <a:latin typeface="Verdana" panose="020B0604030504040204" pitchFamily="34" charset="0"/>
                          <a:ea typeface="Verdana" panose="020B0604030504040204" pitchFamily="34" charset="0"/>
                          <a:cs typeface="+mn-cs"/>
                        </a:rPr>
                        <a:t>Altar of burnt offering  (38:1-7)</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w="12700" cmpd="sng">
                      <a:noFill/>
                      <a:prstDash val="solid"/>
                    </a:lnBlToTr>
                    <a:solidFill>
                      <a:schemeClr val="accent2">
                        <a:lumMod val="20000"/>
                        <a:lumOff val="80000"/>
                      </a:schemeClr>
                    </a:solidFill>
                  </a:tcPr>
                </a:tc>
                <a:extLst>
                  <a:ext uri="{0D108BD9-81ED-4DB2-BD59-A6C34878D82A}">
                    <a16:rowId xmlns:a16="http://schemas.microsoft.com/office/drawing/2014/main" val="2894801507"/>
                  </a:ext>
                </a:extLst>
              </a:tr>
              <a:tr h="617750">
                <a:tc>
                  <a:txBody>
                    <a:bodyPr/>
                    <a:lstStyle/>
                    <a:p>
                      <a:pPr algn="l" fontAlgn="b"/>
                      <a:r>
                        <a:rPr lang="en-US" sz="2000" b="1" u="none" strike="noStrike" kern="1200" dirty="0">
                          <a:ln>
                            <a:noFill/>
                          </a:ln>
                          <a:solidFill>
                            <a:schemeClr val="dk1"/>
                          </a:solidFill>
                          <a:effectLst/>
                          <a:latin typeface="Verdana" panose="020B0604030504040204" pitchFamily="34" charset="0"/>
                          <a:ea typeface="Verdana" panose="020B0604030504040204" pitchFamily="34" charset="0"/>
                          <a:cs typeface="+mn-cs"/>
                        </a:rPr>
                        <a:t> Court of the tabernacle  (27:9-19)</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w="12700" cmpd="sng">
                      <a:noFill/>
                      <a:prstDash val="solid"/>
                    </a:lnBlToTr>
                    <a:solidFill>
                      <a:schemeClr val="accent4">
                        <a:lumMod val="20000"/>
                        <a:lumOff val="80000"/>
                      </a:schemeClr>
                    </a:solidFill>
                  </a:tcPr>
                </a:tc>
                <a:tc>
                  <a:txBody>
                    <a:bodyPr/>
                    <a:lstStyle/>
                    <a:p>
                      <a:pPr algn="l" fontAlgn="b"/>
                      <a:r>
                        <a:rPr lang="en-US" sz="2000" b="1" u="none" strike="noStrike" kern="1200" dirty="0">
                          <a:ln>
                            <a:noFill/>
                          </a:ln>
                          <a:solidFill>
                            <a:schemeClr val="dk1"/>
                          </a:solidFill>
                          <a:effectLst/>
                          <a:latin typeface="Verdana" panose="020B0604030504040204" pitchFamily="34" charset="0"/>
                          <a:ea typeface="Verdana" panose="020B0604030504040204" pitchFamily="34" charset="0"/>
                          <a:cs typeface="+mn-cs"/>
                        </a:rPr>
                        <a:t>Court of the tabernacle (38:9-20)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w="12700" cmpd="sng">
                      <a:noFill/>
                      <a:prstDash val="solid"/>
                    </a:lnBlToTr>
                    <a:solidFill>
                      <a:schemeClr val="accent2">
                        <a:lumMod val="20000"/>
                        <a:lumOff val="80000"/>
                      </a:schemeClr>
                    </a:solidFill>
                  </a:tcPr>
                </a:tc>
                <a:extLst>
                  <a:ext uri="{0D108BD9-81ED-4DB2-BD59-A6C34878D82A}">
                    <a16:rowId xmlns:a16="http://schemas.microsoft.com/office/drawing/2014/main" val="100530349"/>
                  </a:ext>
                </a:extLst>
              </a:tr>
              <a:tr h="853435">
                <a:tc>
                  <a:txBody>
                    <a:bodyPr/>
                    <a:lstStyle/>
                    <a:p>
                      <a:pPr algn="l" fontAlgn="b"/>
                      <a:r>
                        <a:rPr lang="en-US" sz="2000" b="1" u="none" strike="noStrike" kern="1200" dirty="0">
                          <a:ln>
                            <a:noFill/>
                          </a:ln>
                          <a:solidFill>
                            <a:schemeClr val="dk1"/>
                          </a:solidFill>
                          <a:effectLst/>
                          <a:latin typeface="Verdana" panose="020B0604030504040204" pitchFamily="34" charset="0"/>
                          <a:ea typeface="Verdana" panose="020B0604030504040204" pitchFamily="34" charset="0"/>
                          <a:cs typeface="+mn-cs"/>
                        </a:rPr>
                        <a:t> Oil for the light  (27:20,21)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w="12700" cmpd="sng">
                      <a:noFill/>
                      <a:prstDash val="solid"/>
                    </a:lnBlToTr>
                    <a:solidFill>
                      <a:schemeClr val="accent4">
                        <a:lumMod val="20000"/>
                        <a:lumOff val="80000"/>
                      </a:schemeClr>
                    </a:solidFill>
                  </a:tcPr>
                </a:tc>
                <a:tc>
                  <a:txBody>
                    <a:bodyPr/>
                    <a:lstStyle/>
                    <a:p>
                      <a:pPr algn="l" fontAlgn="b"/>
                      <a:r>
                        <a:rPr lang="en-US" sz="2000" b="1" u="none" strike="noStrike" kern="1200" dirty="0">
                          <a:ln>
                            <a:noFill/>
                          </a:ln>
                          <a:solidFill>
                            <a:schemeClr val="dk1"/>
                          </a:solidFill>
                          <a:effectLst/>
                          <a:latin typeface="Verdana" panose="020B0604030504040204" pitchFamily="34" charset="0"/>
                          <a:ea typeface="Verdana" panose="020B0604030504040204" pitchFamily="34" charset="0"/>
                          <a:cs typeface="+mn-cs"/>
                        </a:rPr>
                        <a:t>Oil for the light (39:37)</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w="12700" cmpd="sng">
                      <a:noFill/>
                      <a:prstDash val="solid"/>
                    </a:lnBlToTr>
                    <a:solidFill>
                      <a:schemeClr val="accent2">
                        <a:lumMod val="20000"/>
                        <a:lumOff val="80000"/>
                      </a:schemeClr>
                    </a:solidFill>
                  </a:tcPr>
                </a:tc>
                <a:extLst>
                  <a:ext uri="{0D108BD9-81ED-4DB2-BD59-A6C34878D82A}">
                    <a16:rowId xmlns:a16="http://schemas.microsoft.com/office/drawing/2014/main" val="417369595"/>
                  </a:ext>
                </a:extLst>
              </a:tr>
            </a:tbl>
          </a:graphicData>
        </a:graphic>
      </p:graphicFrame>
    </p:spTree>
    <p:extLst>
      <p:ext uri="{BB962C8B-B14F-4D97-AF65-F5344CB8AC3E}">
        <p14:creationId xmlns:p14="http://schemas.microsoft.com/office/powerpoint/2010/main" val="1552242328"/>
      </p:ext>
    </p:extLst>
  </p:cSld>
  <p:clrMapOvr>
    <a:overrideClrMapping bg1="dk1" tx1="lt1" bg2="dk2" tx2="lt2" accent1="accent1" accent2="accent2" accent3="accent3" accent4="accent4" accent5="accent5" accent6="accent6" hlink="hlink" folHlink="folHlink"/>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71B2258F-86CA-4D4D-8270-BC05FCDEBFB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7999"/>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A volcano erupting with smoke&#10;&#10;Description automatically generated with low confidence">
            <a:extLst>
              <a:ext uri="{FF2B5EF4-FFF2-40B4-BE49-F238E27FC236}">
                <a16:creationId xmlns:a16="http://schemas.microsoft.com/office/drawing/2014/main" id="{B3A6395D-8615-4F81-9DA4-A7BFF4D0007C}"/>
              </a:ext>
            </a:extLst>
          </p:cNvPr>
          <p:cNvPicPr>
            <a:picLocks noChangeAspect="1"/>
          </p:cNvPicPr>
          <p:nvPr/>
        </p:nvPicPr>
        <p:blipFill rotWithShape="1">
          <a:blip r:embed="rId3">
            <a:alphaModFix amt="20000"/>
            <a:extLst>
              <a:ext uri="{BEBA8EAE-BF5A-486C-A8C5-ECC9F3942E4B}">
                <a14:imgProps xmlns:a14="http://schemas.microsoft.com/office/drawing/2010/main">
                  <a14:imgLayer r:embed="rId4">
                    <a14:imgEffect>
                      <a14:artisticChalkSketch/>
                    </a14:imgEffect>
                    <a14:imgEffect>
                      <a14:colorTemperature colorTemp="4700"/>
                    </a14:imgEffect>
                  </a14:imgLayer>
                </a14:imgProps>
              </a:ext>
              <a:ext uri="{28A0092B-C50C-407E-A947-70E740481C1C}">
                <a14:useLocalDpi xmlns:a14="http://schemas.microsoft.com/office/drawing/2010/main" val="0"/>
              </a:ext>
            </a:extLst>
          </a:blip>
          <a:srcRect r="3112" b="1"/>
          <a:stretch/>
        </p:blipFill>
        <p:spPr>
          <a:xfrm>
            <a:off x="20" y="1"/>
            <a:ext cx="12191980" cy="6857999"/>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softEdge rad="317500"/>
          </a:effectLst>
          <a:scene3d>
            <a:camera prst="orthographicFront"/>
            <a:lightRig rig="twoPt" dir="t">
              <a:rot lat="0" lon="0" rev="7200000"/>
            </a:lightRig>
          </a:scene3d>
          <a:sp3d>
            <a:bevelT w="25400" h="19050"/>
            <a:contourClr>
              <a:srgbClr val="FFFFFF"/>
            </a:contourClr>
          </a:sp3d>
        </p:spPr>
      </p:pic>
      <p:sp>
        <p:nvSpPr>
          <p:cNvPr id="9" name="TextBox 8">
            <a:extLst>
              <a:ext uri="{FF2B5EF4-FFF2-40B4-BE49-F238E27FC236}">
                <a16:creationId xmlns:a16="http://schemas.microsoft.com/office/drawing/2014/main" id="{6FC3BEE4-92DB-F560-7C9F-7EB096692F11}"/>
              </a:ext>
            </a:extLst>
          </p:cNvPr>
          <p:cNvSpPr txBox="1"/>
          <p:nvPr/>
        </p:nvSpPr>
        <p:spPr>
          <a:xfrm>
            <a:off x="10201276" y="6224337"/>
            <a:ext cx="1196888" cy="646331"/>
          </a:xfrm>
          <a:prstGeom prst="rect">
            <a:avLst/>
          </a:prstGeom>
          <a:noFill/>
        </p:spPr>
        <p:txBody>
          <a:bodyPr wrap="square" rtlCol="0">
            <a:spAutoFit/>
          </a:bodyPr>
          <a:lstStyle/>
          <a:p>
            <a:r>
              <a:rPr lang="en-US" b="1" dirty="0"/>
              <a:t>22/10-11</a:t>
            </a:r>
          </a:p>
          <a:p>
            <a:endParaRPr lang="en-US" dirty="0">
              <a:solidFill>
                <a:schemeClr val="bg1"/>
              </a:solidFill>
            </a:endParaRPr>
          </a:p>
        </p:txBody>
      </p:sp>
      <p:graphicFrame>
        <p:nvGraphicFramePr>
          <p:cNvPr id="2" name="Object 1">
            <a:extLst>
              <a:ext uri="{FF2B5EF4-FFF2-40B4-BE49-F238E27FC236}">
                <a16:creationId xmlns:a16="http://schemas.microsoft.com/office/drawing/2014/main" id="{1967F7EF-2627-60B5-9DD6-6436B5B414AA}"/>
              </a:ext>
            </a:extLst>
          </p:cNvPr>
          <p:cNvGraphicFramePr>
            <a:graphicFrameLocks noChangeAspect="1"/>
          </p:cNvGraphicFramePr>
          <p:nvPr/>
        </p:nvGraphicFramePr>
        <p:xfrm>
          <a:off x="5481638" y="3232150"/>
          <a:ext cx="1228725" cy="390525"/>
        </p:xfrm>
        <a:graphic>
          <a:graphicData uri="http://schemas.openxmlformats.org/presentationml/2006/ole">
            <mc:AlternateContent xmlns:mc="http://schemas.openxmlformats.org/markup-compatibility/2006">
              <mc:Choice xmlns:v="urn:schemas-microsoft-com:vml" Requires="v">
                <p:oleObj name="Worksheet" r:id="rId5" imgW="1228800" imgH="390329" progId="Excel.Sheet.12">
                  <p:embed/>
                </p:oleObj>
              </mc:Choice>
              <mc:Fallback>
                <p:oleObj name="Worksheet" r:id="rId5" imgW="1228800" imgH="390329" progId="Excel.Sheet.12">
                  <p:embed/>
                  <p:pic>
                    <p:nvPicPr>
                      <p:cNvPr id="2" name="Object 1">
                        <a:extLst>
                          <a:ext uri="{FF2B5EF4-FFF2-40B4-BE49-F238E27FC236}">
                            <a16:creationId xmlns:a16="http://schemas.microsoft.com/office/drawing/2014/main" id="{1967F7EF-2627-60B5-9DD6-6436B5B414AA}"/>
                          </a:ext>
                        </a:extLst>
                      </p:cNvPr>
                      <p:cNvPicPr/>
                      <p:nvPr/>
                    </p:nvPicPr>
                    <p:blipFill>
                      <a:blip r:embed="rId6"/>
                      <a:stretch>
                        <a:fillRect/>
                      </a:stretch>
                    </p:blipFill>
                    <p:spPr>
                      <a:xfrm>
                        <a:off x="5481638" y="3232150"/>
                        <a:ext cx="1228725" cy="390525"/>
                      </a:xfrm>
                      <a:prstGeom prst="rect">
                        <a:avLst/>
                      </a:prstGeom>
                    </p:spPr>
                  </p:pic>
                </p:oleObj>
              </mc:Fallback>
            </mc:AlternateContent>
          </a:graphicData>
        </a:graphic>
      </p:graphicFrame>
      <p:pic>
        <p:nvPicPr>
          <p:cNvPr id="6" name="Picture 5" descr="A volcano erupting with smoke&#10;&#10;Description automatically generated with low confidence">
            <a:extLst>
              <a:ext uri="{FF2B5EF4-FFF2-40B4-BE49-F238E27FC236}">
                <a16:creationId xmlns:a16="http://schemas.microsoft.com/office/drawing/2014/main" id="{0BFEA960-A68D-E727-FA7F-036FC9B0FD64}"/>
              </a:ext>
            </a:extLst>
          </p:cNvPr>
          <p:cNvPicPr>
            <a:picLocks noChangeAspect="1"/>
          </p:cNvPicPr>
          <p:nvPr/>
        </p:nvPicPr>
        <p:blipFill rotWithShape="1">
          <a:blip r:embed="rId3">
            <a:alphaModFix amt="20000"/>
            <a:extLst>
              <a:ext uri="{BEBA8EAE-BF5A-486C-A8C5-ECC9F3942E4B}">
                <a14:imgProps xmlns:a14="http://schemas.microsoft.com/office/drawing/2010/main">
                  <a14:imgLayer r:embed="rId4">
                    <a14:imgEffect>
                      <a14:artisticChalkSketch/>
                    </a14:imgEffect>
                    <a14:imgEffect>
                      <a14:colorTemperature colorTemp="4700"/>
                    </a14:imgEffect>
                  </a14:imgLayer>
                </a14:imgProps>
              </a:ext>
              <a:ext uri="{28A0092B-C50C-407E-A947-70E740481C1C}">
                <a14:useLocalDpi xmlns:a14="http://schemas.microsoft.com/office/drawing/2010/main" val="0"/>
              </a:ext>
            </a:extLst>
          </a:blip>
          <a:srcRect r="3112" b="1"/>
          <a:stretch/>
        </p:blipFill>
        <p:spPr>
          <a:xfrm>
            <a:off x="20" y="-12667"/>
            <a:ext cx="12191980" cy="6857999"/>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softEdge rad="317500"/>
          </a:effectLst>
          <a:scene3d>
            <a:camera prst="orthographicFront"/>
            <a:lightRig rig="twoPt" dir="t">
              <a:rot lat="0" lon="0" rev="7200000"/>
            </a:lightRig>
          </a:scene3d>
          <a:sp3d>
            <a:bevelT w="25400" h="19050"/>
            <a:contourClr>
              <a:srgbClr val="FFFFFF"/>
            </a:contourClr>
          </a:sp3d>
        </p:spPr>
      </p:pic>
      <p:graphicFrame>
        <p:nvGraphicFramePr>
          <p:cNvPr id="4" name="Table 3">
            <a:extLst>
              <a:ext uri="{FF2B5EF4-FFF2-40B4-BE49-F238E27FC236}">
                <a16:creationId xmlns:a16="http://schemas.microsoft.com/office/drawing/2014/main" id="{44AD5595-5663-B56D-5A07-203594B6CAE0}"/>
              </a:ext>
            </a:extLst>
          </p:cNvPr>
          <p:cNvGraphicFramePr>
            <a:graphicFrameLocks noGrp="1"/>
          </p:cNvGraphicFramePr>
          <p:nvPr>
            <p:extLst>
              <p:ext uri="{D42A27DB-BD31-4B8C-83A1-F6EECF244321}">
                <p14:modId xmlns:p14="http://schemas.microsoft.com/office/powerpoint/2010/main" val="2200339278"/>
              </p:ext>
            </p:extLst>
          </p:nvPr>
        </p:nvGraphicFramePr>
        <p:xfrm>
          <a:off x="0" y="-283078"/>
          <a:ext cx="12191980" cy="6876946"/>
        </p:xfrm>
        <a:graphic>
          <a:graphicData uri="http://schemas.openxmlformats.org/drawingml/2006/table">
            <a:tbl>
              <a:tblPr>
                <a:tableStyleId>{5C22544A-7EE6-4342-B048-85BDC9FD1C3A}</a:tableStyleId>
              </a:tblPr>
              <a:tblGrid>
                <a:gridCol w="6095990">
                  <a:extLst>
                    <a:ext uri="{9D8B030D-6E8A-4147-A177-3AD203B41FA5}">
                      <a16:colId xmlns:a16="http://schemas.microsoft.com/office/drawing/2014/main" val="2574329964"/>
                    </a:ext>
                  </a:extLst>
                </a:gridCol>
                <a:gridCol w="6095990">
                  <a:extLst>
                    <a:ext uri="{9D8B030D-6E8A-4147-A177-3AD203B41FA5}">
                      <a16:colId xmlns:a16="http://schemas.microsoft.com/office/drawing/2014/main" val="4158656160"/>
                    </a:ext>
                  </a:extLst>
                </a:gridCol>
              </a:tblGrid>
              <a:tr h="540376">
                <a:tc gridSpan="2">
                  <a:txBody>
                    <a:bodyPr/>
                    <a:lstStyle/>
                    <a:p>
                      <a:pPr algn="ctr" fontAlgn="b"/>
                      <a:r>
                        <a:rPr lang="en-US" sz="2000" b="1" u="none" strike="noStrike" dirty="0">
                          <a:effectLst/>
                          <a:latin typeface="Verdana" panose="020B0604030504040204" pitchFamily="34" charset="0"/>
                          <a:ea typeface="Verdana" panose="020B0604030504040204" pitchFamily="34" charset="0"/>
                        </a:rPr>
                        <a:t>The Building of the Tabernacle</a:t>
                      </a:r>
                      <a:endParaRPr lang="en-US" sz="2000" b="1" i="0" u="none" strike="noStrike" dirty="0">
                        <a:solidFill>
                          <a:srgbClr val="000000"/>
                        </a:solidFill>
                        <a:effectLst/>
                        <a:latin typeface="Verdana" panose="020B0604030504040204" pitchFamily="34" charset="0"/>
                        <a:ea typeface="Verdana" panose="020B060403050404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hMerge="1">
                  <a:txBody>
                    <a:bodyPr/>
                    <a:lstStyle/>
                    <a:p>
                      <a:endParaRPr lang="en-US"/>
                    </a:p>
                  </a:txBody>
                  <a:tcPr/>
                </a:tc>
                <a:extLst>
                  <a:ext uri="{0D108BD9-81ED-4DB2-BD59-A6C34878D82A}">
                    <a16:rowId xmlns:a16="http://schemas.microsoft.com/office/drawing/2014/main" val="1373713648"/>
                  </a:ext>
                </a:extLst>
              </a:tr>
              <a:tr h="671390">
                <a:tc>
                  <a:txBody>
                    <a:bodyPr/>
                    <a:lstStyle/>
                    <a:p>
                      <a:pPr algn="ctr" fontAlgn="b"/>
                      <a:r>
                        <a:rPr lang="en-US" sz="2000" b="1" u="none" strike="noStrike" dirty="0">
                          <a:effectLst/>
                          <a:latin typeface="Verdana" panose="020B0604030504040204" pitchFamily="34" charset="0"/>
                          <a:ea typeface="Verdana" panose="020B0604030504040204" pitchFamily="34" charset="0"/>
                        </a:rPr>
                        <a:t>Exodus 25 - 31                                                                                   What Was Required</a:t>
                      </a:r>
                      <a:endParaRPr lang="en-US" sz="2000" b="1" i="0" u="none" strike="noStrike" dirty="0">
                        <a:solidFill>
                          <a:srgbClr val="000000"/>
                        </a:solidFill>
                        <a:effectLst/>
                        <a:latin typeface="Verdana" panose="020B0604030504040204" pitchFamily="34" charset="0"/>
                        <a:ea typeface="Verdana" panose="020B060403050404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fontAlgn="b"/>
                      <a:r>
                        <a:rPr lang="en-US" sz="2000" b="1" u="none" strike="noStrike" dirty="0">
                          <a:effectLst/>
                          <a:latin typeface="Verdana" panose="020B0604030504040204" pitchFamily="34" charset="0"/>
                          <a:ea typeface="Verdana" panose="020B0604030504040204" pitchFamily="34" charset="0"/>
                        </a:rPr>
                        <a:t>Exodus 35 - 40                                                                                          What Was Done</a:t>
                      </a:r>
                      <a:endParaRPr lang="en-US" sz="2000" b="1" i="0" u="none" strike="noStrike" dirty="0">
                        <a:solidFill>
                          <a:srgbClr val="000000"/>
                        </a:solidFill>
                        <a:effectLst/>
                        <a:latin typeface="Verdana" panose="020B0604030504040204" pitchFamily="34" charset="0"/>
                        <a:ea typeface="Verdana" panose="020B060403050404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1541253313"/>
                  </a:ext>
                </a:extLst>
              </a:tr>
              <a:tr h="540376">
                <a:tc>
                  <a:txBody>
                    <a:bodyPr/>
                    <a:lstStyle/>
                    <a:p>
                      <a:pPr algn="l" fontAlgn="b"/>
                      <a:r>
                        <a:rPr lang="en-US" sz="2000" b="1" u="none" strike="noStrike" dirty="0">
                          <a:effectLst/>
                          <a:latin typeface="Verdana" panose="020B0604030504040204" pitchFamily="34" charset="0"/>
                          <a:ea typeface="Verdana" panose="020B0604030504040204" pitchFamily="34" charset="0"/>
                        </a:rPr>
                        <a:t>Priestly garments (28:1-43)</a:t>
                      </a:r>
                      <a:endParaRPr lang="en-US" sz="2000" b="1" i="0" u="none" strike="noStrike" dirty="0">
                        <a:solidFill>
                          <a:srgbClr val="000000"/>
                        </a:solidFill>
                        <a:effectLst/>
                        <a:latin typeface="Verdana" panose="020B0604030504040204" pitchFamily="34" charset="0"/>
                        <a:ea typeface="Verdana" panose="020B060403050404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l" fontAlgn="b"/>
                      <a:r>
                        <a:rPr lang="en-US" sz="2000" b="1" u="none" strike="noStrike" dirty="0">
                          <a:effectLst/>
                          <a:latin typeface="Verdana" panose="020B0604030504040204" pitchFamily="34" charset="0"/>
                          <a:ea typeface="Verdana" panose="020B0604030504040204" pitchFamily="34" charset="0"/>
                        </a:rPr>
                        <a:t>Priestly garments (39:1-31)</a:t>
                      </a:r>
                      <a:endParaRPr lang="en-US" sz="2000" b="1" i="0" u="none" strike="noStrike" dirty="0">
                        <a:solidFill>
                          <a:srgbClr val="000000"/>
                        </a:solidFill>
                        <a:effectLst/>
                        <a:latin typeface="Verdana" panose="020B0604030504040204" pitchFamily="34" charset="0"/>
                        <a:ea typeface="Verdana" panose="020B060403050404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val="496743430"/>
                  </a:ext>
                </a:extLst>
              </a:tr>
              <a:tr h="635365">
                <a:tc>
                  <a:txBody>
                    <a:bodyPr/>
                    <a:lstStyle/>
                    <a:p>
                      <a:pPr algn="l" fontAlgn="b"/>
                      <a:r>
                        <a:rPr lang="en-US" sz="2000" b="1" u="none" strike="noStrike" dirty="0">
                          <a:effectLst/>
                          <a:latin typeface="Verdana" panose="020B0604030504040204" pitchFamily="34" charset="0"/>
                          <a:ea typeface="Verdana" panose="020B0604030504040204" pitchFamily="34" charset="0"/>
                        </a:rPr>
                        <a:t>Consecration of the priests and offerings (29:1-43)</a:t>
                      </a:r>
                      <a:endParaRPr lang="en-US" sz="2000" b="1" i="0" u="none" strike="noStrike" dirty="0">
                        <a:solidFill>
                          <a:srgbClr val="000000"/>
                        </a:solidFill>
                        <a:effectLst/>
                        <a:latin typeface="Verdana" panose="020B0604030504040204" pitchFamily="34" charset="0"/>
                        <a:ea typeface="Verdana" panose="020B060403050404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l" fontAlgn="b"/>
                      <a:r>
                        <a:rPr lang="en-US" sz="2000" b="1" u="none" strike="noStrike" dirty="0">
                          <a:effectLst/>
                          <a:latin typeface="Verdana" panose="020B0604030504040204" pitchFamily="34" charset="0"/>
                          <a:ea typeface="Verdana" panose="020B0604030504040204" pitchFamily="34" charset="0"/>
                        </a:rPr>
                        <a:t> </a:t>
                      </a:r>
                      <a:endParaRPr lang="en-US" sz="2000" b="1" i="0" u="none" strike="noStrike" dirty="0">
                        <a:solidFill>
                          <a:srgbClr val="000000"/>
                        </a:solidFill>
                        <a:effectLst/>
                        <a:latin typeface="Verdana" panose="020B0604030504040204" pitchFamily="34" charset="0"/>
                        <a:ea typeface="Verdana" panose="020B060403050404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val="1883130742"/>
                  </a:ext>
                </a:extLst>
              </a:tr>
              <a:tr h="540376">
                <a:tc>
                  <a:txBody>
                    <a:bodyPr/>
                    <a:lstStyle/>
                    <a:p>
                      <a:pPr algn="l" fontAlgn="b"/>
                      <a:r>
                        <a:rPr lang="en-US" sz="2000" b="1" u="none" strike="noStrike" dirty="0">
                          <a:effectLst/>
                          <a:latin typeface="Verdana" panose="020B0604030504040204" pitchFamily="34" charset="0"/>
                          <a:ea typeface="Verdana" panose="020B0604030504040204" pitchFamily="34" charset="0"/>
                        </a:rPr>
                        <a:t>Altar of incense (30:1-10)</a:t>
                      </a:r>
                      <a:endParaRPr lang="en-US" sz="2000" b="1" i="0" u="none" strike="noStrike" dirty="0">
                        <a:solidFill>
                          <a:srgbClr val="000000"/>
                        </a:solidFill>
                        <a:effectLst/>
                        <a:latin typeface="Verdana" panose="020B0604030504040204" pitchFamily="34" charset="0"/>
                        <a:ea typeface="Verdana" panose="020B060403050404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l" fontAlgn="b"/>
                      <a:r>
                        <a:rPr lang="en-US" sz="2000" b="1" u="none" strike="noStrike" dirty="0">
                          <a:effectLst/>
                          <a:latin typeface="Verdana" panose="020B0604030504040204" pitchFamily="34" charset="0"/>
                          <a:ea typeface="Verdana" panose="020B0604030504040204" pitchFamily="34" charset="0"/>
                        </a:rPr>
                        <a:t>Altar of incense (37:25-28)</a:t>
                      </a:r>
                      <a:endParaRPr lang="en-US" sz="2000" b="1" i="0" u="none" strike="noStrike" dirty="0">
                        <a:solidFill>
                          <a:srgbClr val="000000"/>
                        </a:solidFill>
                        <a:effectLst/>
                        <a:latin typeface="Verdana" panose="020B0604030504040204" pitchFamily="34" charset="0"/>
                        <a:ea typeface="Verdana" panose="020B060403050404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val="368561375"/>
                  </a:ext>
                </a:extLst>
              </a:tr>
              <a:tr h="635365">
                <a:tc>
                  <a:txBody>
                    <a:bodyPr/>
                    <a:lstStyle/>
                    <a:p>
                      <a:pPr algn="l" fontAlgn="b"/>
                      <a:r>
                        <a:rPr lang="en-US" sz="2000" b="1" u="none" strike="noStrike" dirty="0">
                          <a:effectLst/>
                          <a:latin typeface="Verdana" panose="020B0604030504040204" pitchFamily="34" charset="0"/>
                          <a:ea typeface="Verdana" panose="020B0604030504040204" pitchFamily="34" charset="0"/>
                        </a:rPr>
                        <a:t>Atonement money for the tabernacle (30:11-16)</a:t>
                      </a:r>
                      <a:endParaRPr lang="en-US" sz="2000" b="1" i="0" u="none" strike="noStrike" dirty="0">
                        <a:solidFill>
                          <a:srgbClr val="000000"/>
                        </a:solidFill>
                        <a:effectLst/>
                        <a:latin typeface="Verdana" panose="020B0604030504040204" pitchFamily="34" charset="0"/>
                        <a:ea typeface="Verdana" panose="020B060403050404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l" fontAlgn="b"/>
                      <a:r>
                        <a:rPr lang="en-US" sz="2000" b="1" u="none" strike="noStrike" dirty="0">
                          <a:effectLst/>
                          <a:latin typeface="Verdana" panose="020B0604030504040204" pitchFamily="34" charset="0"/>
                          <a:ea typeface="Verdana" panose="020B0604030504040204" pitchFamily="34" charset="0"/>
                        </a:rPr>
                        <a:t>Cost of the tabernacle  (38:24-31)</a:t>
                      </a:r>
                      <a:endParaRPr lang="en-US" sz="2000" b="1" i="0" u="none" strike="noStrike" dirty="0">
                        <a:solidFill>
                          <a:srgbClr val="000000"/>
                        </a:solidFill>
                        <a:effectLst/>
                        <a:latin typeface="Verdana" panose="020B0604030504040204" pitchFamily="34" charset="0"/>
                        <a:ea typeface="Verdana" panose="020B060403050404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val="3534351089"/>
                  </a:ext>
                </a:extLst>
              </a:tr>
              <a:tr h="540376">
                <a:tc>
                  <a:txBody>
                    <a:bodyPr/>
                    <a:lstStyle/>
                    <a:p>
                      <a:pPr algn="l" fontAlgn="b"/>
                      <a:r>
                        <a:rPr lang="en-US" sz="2000" b="1" u="none" strike="noStrike" dirty="0">
                          <a:effectLst/>
                          <a:latin typeface="Verdana" panose="020B0604030504040204" pitchFamily="34" charset="0"/>
                          <a:ea typeface="Verdana" panose="020B0604030504040204" pitchFamily="34" charset="0"/>
                        </a:rPr>
                        <a:t>Bronze laver  (30:22-38)</a:t>
                      </a:r>
                      <a:endParaRPr lang="en-US" sz="2000" b="1" i="0" u="none" strike="noStrike" dirty="0">
                        <a:solidFill>
                          <a:srgbClr val="000000"/>
                        </a:solidFill>
                        <a:effectLst/>
                        <a:latin typeface="Verdana" panose="020B0604030504040204" pitchFamily="34" charset="0"/>
                        <a:ea typeface="Verdana" panose="020B060403050404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l" fontAlgn="b"/>
                      <a:r>
                        <a:rPr lang="en-US" sz="2000" b="1" u="none" strike="noStrike" dirty="0">
                          <a:effectLst/>
                          <a:latin typeface="Verdana" panose="020B0604030504040204" pitchFamily="34" charset="0"/>
                          <a:ea typeface="Verdana" panose="020B0604030504040204" pitchFamily="34" charset="0"/>
                        </a:rPr>
                        <a:t>Bronze laver  (38:8)</a:t>
                      </a:r>
                      <a:endParaRPr lang="en-US" sz="2000" b="1" i="0" u="none" strike="noStrike" dirty="0">
                        <a:solidFill>
                          <a:srgbClr val="000000"/>
                        </a:solidFill>
                        <a:effectLst/>
                        <a:latin typeface="Verdana" panose="020B0604030504040204" pitchFamily="34" charset="0"/>
                        <a:ea typeface="Verdana" panose="020B060403050404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val="1626252649"/>
                  </a:ext>
                </a:extLst>
              </a:tr>
              <a:tr h="540376">
                <a:tc>
                  <a:txBody>
                    <a:bodyPr/>
                    <a:lstStyle/>
                    <a:p>
                      <a:pPr algn="l" fontAlgn="b"/>
                      <a:r>
                        <a:rPr lang="en-US" sz="2000" b="1" u="none" strike="noStrike" dirty="0">
                          <a:effectLst/>
                          <a:latin typeface="Verdana" panose="020B0604030504040204" pitchFamily="34" charset="0"/>
                          <a:ea typeface="Verdana" panose="020B0604030504040204" pitchFamily="34" charset="0"/>
                        </a:rPr>
                        <a:t>Anointing oil and incense  (30:11-16)</a:t>
                      </a:r>
                      <a:endParaRPr lang="en-US" sz="2000" b="1" i="0" u="none" strike="noStrike" dirty="0">
                        <a:solidFill>
                          <a:srgbClr val="000000"/>
                        </a:solidFill>
                        <a:effectLst/>
                        <a:latin typeface="Verdana" panose="020B0604030504040204" pitchFamily="34" charset="0"/>
                        <a:ea typeface="Verdana" panose="020B060403050404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l" fontAlgn="b"/>
                      <a:r>
                        <a:rPr lang="en-US" sz="2000" b="1" u="none" strike="noStrike" dirty="0">
                          <a:effectLst/>
                          <a:latin typeface="Verdana" panose="020B0604030504040204" pitchFamily="34" charset="0"/>
                          <a:ea typeface="Verdana" panose="020B0604030504040204" pitchFamily="34" charset="0"/>
                        </a:rPr>
                        <a:t>Oil and incense (37:29)</a:t>
                      </a:r>
                      <a:endParaRPr lang="en-US" sz="2000" b="1" i="0" u="none" strike="noStrike" dirty="0">
                        <a:solidFill>
                          <a:srgbClr val="000000"/>
                        </a:solidFill>
                        <a:effectLst/>
                        <a:latin typeface="Verdana" panose="020B0604030504040204" pitchFamily="34" charset="0"/>
                        <a:ea typeface="Verdana" panose="020B060403050404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val="2254531029"/>
                  </a:ext>
                </a:extLst>
              </a:tr>
              <a:tr h="1080753">
                <a:tc>
                  <a:txBody>
                    <a:bodyPr/>
                    <a:lstStyle/>
                    <a:p>
                      <a:pPr algn="l" fontAlgn="b"/>
                      <a:r>
                        <a:rPr lang="en-US" sz="2000" b="1" u="none" strike="noStrike" dirty="0">
                          <a:effectLst/>
                          <a:latin typeface="Verdana" panose="020B0604030504040204" pitchFamily="34" charset="0"/>
                          <a:ea typeface="Verdana" panose="020B0604030504040204" pitchFamily="34" charset="0"/>
                        </a:rPr>
                        <a:t>Choosing the builders (31:1-11)</a:t>
                      </a:r>
                      <a:endParaRPr lang="en-US" sz="2000" b="1" i="0" u="none" strike="noStrike" dirty="0">
                        <a:solidFill>
                          <a:srgbClr val="000000"/>
                        </a:solidFill>
                        <a:effectLst/>
                        <a:latin typeface="Verdana" panose="020B0604030504040204" pitchFamily="34" charset="0"/>
                        <a:ea typeface="Verdana" panose="020B060403050404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l" fontAlgn="b"/>
                      <a:r>
                        <a:rPr lang="en-US" sz="2000" b="1" u="none" strike="noStrike" dirty="0">
                          <a:effectLst/>
                          <a:latin typeface="Verdana" panose="020B0604030504040204" pitchFamily="34" charset="0"/>
                          <a:ea typeface="Verdana" panose="020B0604030504040204" pitchFamily="34" charset="0"/>
                        </a:rPr>
                        <a:t>Builders called and named  (35:10-19, 30-35; 36:1-2; 38:21-23)</a:t>
                      </a:r>
                      <a:endParaRPr lang="en-US" sz="2000" b="1" i="0" u="none" strike="noStrike" dirty="0">
                        <a:solidFill>
                          <a:srgbClr val="000000"/>
                        </a:solidFill>
                        <a:effectLst/>
                        <a:latin typeface="Verdana" panose="020B0604030504040204" pitchFamily="34" charset="0"/>
                        <a:ea typeface="Verdana" panose="020B060403050404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val="4133369904"/>
                  </a:ext>
                </a:extLst>
              </a:tr>
              <a:tr h="1152193">
                <a:tc>
                  <a:txBody>
                    <a:bodyPr/>
                    <a:lstStyle/>
                    <a:p>
                      <a:pPr algn="l" fontAlgn="b"/>
                      <a:r>
                        <a:rPr lang="en-US" sz="2000" b="1" u="none" strike="noStrike" dirty="0">
                          <a:effectLst/>
                          <a:latin typeface="Verdana" panose="020B0604030504040204" pitchFamily="34" charset="0"/>
                          <a:ea typeface="Verdana" panose="020B0604030504040204" pitchFamily="34" charset="0"/>
                        </a:rPr>
                        <a:t>Observing the Sabbath (31:12-17)</a:t>
                      </a:r>
                      <a:endParaRPr lang="en-US" sz="2000" b="1" i="0" u="none" strike="noStrike" dirty="0">
                        <a:solidFill>
                          <a:srgbClr val="000000"/>
                        </a:solidFill>
                        <a:effectLst/>
                        <a:latin typeface="Verdana" panose="020B0604030504040204" pitchFamily="34" charset="0"/>
                        <a:ea typeface="Verdana" panose="020B060403050404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l" fontAlgn="b"/>
                      <a:r>
                        <a:rPr lang="en-US" sz="2000" b="1" u="none" strike="noStrike" dirty="0">
                          <a:effectLst/>
                          <a:latin typeface="Verdana" panose="020B0604030504040204" pitchFamily="34" charset="0"/>
                          <a:ea typeface="Verdana" panose="020B0604030504040204" pitchFamily="34" charset="0"/>
                        </a:rPr>
                        <a:t>Tabernacle completion, the Lord enters  (39:32-43; 40:1-37)</a:t>
                      </a:r>
                      <a:endParaRPr lang="en-US" sz="2000" b="1" i="0" u="none" strike="noStrike" dirty="0">
                        <a:solidFill>
                          <a:srgbClr val="000000"/>
                        </a:solidFill>
                        <a:effectLst/>
                        <a:latin typeface="Verdana" panose="020B0604030504040204" pitchFamily="34" charset="0"/>
                        <a:ea typeface="Verdana" panose="020B060403050404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val="2968319561"/>
                  </a:ext>
                </a:extLst>
              </a:tr>
            </a:tbl>
          </a:graphicData>
        </a:graphic>
      </p:graphicFrame>
    </p:spTree>
    <p:extLst>
      <p:ext uri="{BB962C8B-B14F-4D97-AF65-F5344CB8AC3E}">
        <p14:creationId xmlns:p14="http://schemas.microsoft.com/office/powerpoint/2010/main" val="819528088"/>
      </p:ext>
    </p:extLst>
  </p:cSld>
  <p:clrMapOvr>
    <a:overrideClrMapping bg1="dk1" tx1="lt1" bg2="dk2" tx2="lt2" accent1="accent1" accent2="accent2" accent3="accent3" accent4="accent4" accent5="accent5" accent6="accent6" hlink="hlink" folHlink="folHlink"/>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71B2258F-86CA-4D4D-8270-BC05FCDEBFB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7999"/>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A volcano erupting with smoke&#10;&#10;Description automatically generated with low confidence">
            <a:extLst>
              <a:ext uri="{FF2B5EF4-FFF2-40B4-BE49-F238E27FC236}">
                <a16:creationId xmlns:a16="http://schemas.microsoft.com/office/drawing/2014/main" id="{B3A6395D-8615-4F81-9DA4-A7BFF4D0007C}"/>
              </a:ext>
            </a:extLst>
          </p:cNvPr>
          <p:cNvPicPr>
            <a:picLocks noChangeAspect="1"/>
          </p:cNvPicPr>
          <p:nvPr/>
        </p:nvPicPr>
        <p:blipFill rotWithShape="1">
          <a:blip r:embed="rId3">
            <a:alphaModFix amt="20000"/>
            <a:extLst>
              <a:ext uri="{BEBA8EAE-BF5A-486C-A8C5-ECC9F3942E4B}">
                <a14:imgProps xmlns:a14="http://schemas.microsoft.com/office/drawing/2010/main">
                  <a14:imgLayer r:embed="rId4">
                    <a14:imgEffect>
                      <a14:artisticChalkSketch/>
                    </a14:imgEffect>
                    <a14:imgEffect>
                      <a14:colorTemperature colorTemp="4700"/>
                    </a14:imgEffect>
                  </a14:imgLayer>
                </a14:imgProps>
              </a:ext>
              <a:ext uri="{28A0092B-C50C-407E-A947-70E740481C1C}">
                <a14:useLocalDpi xmlns:a14="http://schemas.microsoft.com/office/drawing/2010/main" val="0"/>
              </a:ext>
            </a:extLst>
          </a:blip>
          <a:srcRect r="3112" b="1"/>
          <a:stretch/>
        </p:blipFill>
        <p:spPr>
          <a:xfrm>
            <a:off x="20" y="1"/>
            <a:ext cx="12191980" cy="6857999"/>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softEdge rad="317500"/>
          </a:effectLst>
          <a:scene3d>
            <a:camera prst="orthographicFront"/>
            <a:lightRig rig="twoPt" dir="t">
              <a:rot lat="0" lon="0" rev="7200000"/>
            </a:lightRig>
          </a:scene3d>
          <a:sp3d>
            <a:bevelT w="25400" h="19050"/>
            <a:contourClr>
              <a:srgbClr val="FFFFFF"/>
            </a:contourClr>
          </a:sp3d>
        </p:spPr>
      </p:pic>
      <p:sp>
        <p:nvSpPr>
          <p:cNvPr id="9" name="TextBox 8">
            <a:extLst>
              <a:ext uri="{FF2B5EF4-FFF2-40B4-BE49-F238E27FC236}">
                <a16:creationId xmlns:a16="http://schemas.microsoft.com/office/drawing/2014/main" id="{6FC3BEE4-92DB-F560-7C9F-7EB096692F11}"/>
              </a:ext>
            </a:extLst>
          </p:cNvPr>
          <p:cNvSpPr txBox="1"/>
          <p:nvPr/>
        </p:nvSpPr>
        <p:spPr>
          <a:xfrm>
            <a:off x="10201276" y="6224337"/>
            <a:ext cx="1196888" cy="646331"/>
          </a:xfrm>
          <a:prstGeom prst="rect">
            <a:avLst/>
          </a:prstGeom>
          <a:noFill/>
        </p:spPr>
        <p:txBody>
          <a:bodyPr wrap="square" rtlCol="0">
            <a:spAutoFit/>
          </a:bodyPr>
          <a:lstStyle/>
          <a:p>
            <a:r>
              <a:rPr lang="en-US" b="1" dirty="0"/>
              <a:t>22/10-11</a:t>
            </a:r>
          </a:p>
          <a:p>
            <a:endParaRPr lang="en-US" dirty="0">
              <a:solidFill>
                <a:schemeClr val="bg1"/>
              </a:solidFill>
            </a:endParaRPr>
          </a:p>
        </p:txBody>
      </p:sp>
      <p:graphicFrame>
        <p:nvGraphicFramePr>
          <p:cNvPr id="2" name="Object 1">
            <a:extLst>
              <a:ext uri="{FF2B5EF4-FFF2-40B4-BE49-F238E27FC236}">
                <a16:creationId xmlns:a16="http://schemas.microsoft.com/office/drawing/2014/main" id="{1967F7EF-2627-60B5-9DD6-6436B5B414AA}"/>
              </a:ext>
            </a:extLst>
          </p:cNvPr>
          <p:cNvGraphicFramePr>
            <a:graphicFrameLocks noChangeAspect="1"/>
          </p:cNvGraphicFramePr>
          <p:nvPr/>
        </p:nvGraphicFramePr>
        <p:xfrm>
          <a:off x="5481638" y="3232150"/>
          <a:ext cx="1228725" cy="390525"/>
        </p:xfrm>
        <a:graphic>
          <a:graphicData uri="http://schemas.openxmlformats.org/presentationml/2006/ole">
            <mc:AlternateContent xmlns:mc="http://schemas.openxmlformats.org/markup-compatibility/2006">
              <mc:Choice xmlns:v="urn:schemas-microsoft-com:vml" Requires="v">
                <p:oleObj name="Worksheet" r:id="rId5" imgW="1228800" imgH="390329" progId="Excel.Sheet.12">
                  <p:embed/>
                </p:oleObj>
              </mc:Choice>
              <mc:Fallback>
                <p:oleObj name="Worksheet" r:id="rId5" imgW="1228800" imgH="390329" progId="Excel.Sheet.12">
                  <p:embed/>
                  <p:pic>
                    <p:nvPicPr>
                      <p:cNvPr id="2" name="Object 1">
                        <a:extLst>
                          <a:ext uri="{FF2B5EF4-FFF2-40B4-BE49-F238E27FC236}">
                            <a16:creationId xmlns:a16="http://schemas.microsoft.com/office/drawing/2014/main" id="{1967F7EF-2627-60B5-9DD6-6436B5B414AA}"/>
                          </a:ext>
                        </a:extLst>
                      </p:cNvPr>
                      <p:cNvPicPr/>
                      <p:nvPr/>
                    </p:nvPicPr>
                    <p:blipFill>
                      <a:blip r:embed="rId6"/>
                      <a:stretch>
                        <a:fillRect/>
                      </a:stretch>
                    </p:blipFill>
                    <p:spPr>
                      <a:xfrm>
                        <a:off x="5481638" y="3232150"/>
                        <a:ext cx="1228725" cy="390525"/>
                      </a:xfrm>
                      <a:prstGeom prst="rect">
                        <a:avLst/>
                      </a:prstGeom>
                    </p:spPr>
                  </p:pic>
                </p:oleObj>
              </mc:Fallback>
            </mc:AlternateContent>
          </a:graphicData>
        </a:graphic>
      </p:graphicFrame>
      <p:pic>
        <p:nvPicPr>
          <p:cNvPr id="6" name="Picture 5" descr="A volcano erupting with smoke&#10;&#10;Description automatically generated with low confidence">
            <a:extLst>
              <a:ext uri="{FF2B5EF4-FFF2-40B4-BE49-F238E27FC236}">
                <a16:creationId xmlns:a16="http://schemas.microsoft.com/office/drawing/2014/main" id="{0BFEA960-A68D-E727-FA7F-036FC9B0FD64}"/>
              </a:ext>
            </a:extLst>
          </p:cNvPr>
          <p:cNvPicPr>
            <a:picLocks noChangeAspect="1"/>
          </p:cNvPicPr>
          <p:nvPr/>
        </p:nvPicPr>
        <p:blipFill rotWithShape="1">
          <a:blip r:embed="rId3">
            <a:alphaModFix amt="20000"/>
            <a:extLst>
              <a:ext uri="{BEBA8EAE-BF5A-486C-A8C5-ECC9F3942E4B}">
                <a14:imgProps xmlns:a14="http://schemas.microsoft.com/office/drawing/2010/main">
                  <a14:imgLayer r:embed="rId4">
                    <a14:imgEffect>
                      <a14:artisticChalkSketch/>
                    </a14:imgEffect>
                    <a14:imgEffect>
                      <a14:colorTemperature colorTemp="4700"/>
                    </a14:imgEffect>
                  </a14:imgLayer>
                </a14:imgProps>
              </a:ext>
              <a:ext uri="{28A0092B-C50C-407E-A947-70E740481C1C}">
                <a14:useLocalDpi xmlns:a14="http://schemas.microsoft.com/office/drawing/2010/main" val="0"/>
              </a:ext>
            </a:extLst>
          </a:blip>
          <a:srcRect r="3112" b="1"/>
          <a:stretch/>
        </p:blipFill>
        <p:spPr>
          <a:xfrm>
            <a:off x="20" y="-12667"/>
            <a:ext cx="12191980" cy="6857999"/>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softEdge rad="317500"/>
          </a:effectLst>
          <a:scene3d>
            <a:camera prst="orthographicFront"/>
            <a:lightRig rig="twoPt" dir="t">
              <a:rot lat="0" lon="0" rev="7200000"/>
            </a:lightRig>
          </a:scene3d>
          <a:sp3d>
            <a:bevelT w="25400" h="19050"/>
            <a:contourClr>
              <a:srgbClr val="FFFFFF"/>
            </a:contourClr>
          </a:sp3d>
        </p:spPr>
      </p:pic>
      <p:pic>
        <p:nvPicPr>
          <p:cNvPr id="7" name="Picture 6" descr="Diagram&#10;&#10;Description automatically generated">
            <a:extLst>
              <a:ext uri="{FF2B5EF4-FFF2-40B4-BE49-F238E27FC236}">
                <a16:creationId xmlns:a16="http://schemas.microsoft.com/office/drawing/2014/main" id="{97168FF8-5272-68F0-7B75-4F52447EAB0B}"/>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322729" y="215153"/>
            <a:ext cx="11564471" cy="6472518"/>
          </a:xfrm>
          <a:prstGeom prst="rect">
            <a:avLst/>
          </a:prstGeom>
        </p:spPr>
      </p:pic>
    </p:spTree>
    <p:extLst>
      <p:ext uri="{BB962C8B-B14F-4D97-AF65-F5344CB8AC3E}">
        <p14:creationId xmlns:p14="http://schemas.microsoft.com/office/powerpoint/2010/main" val="1270642513"/>
      </p:ext>
    </p:extLst>
  </p:cSld>
  <p:clrMapOvr>
    <a:overrideClrMapping bg1="dk1" tx1="lt1" bg2="dk2" tx2="lt2" accent1="accent1" accent2="accent2" accent3="accent3" accent4="accent4" accent5="accent5" accent6="accent6" hlink="hlink" folHlink="folHlink"/>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71B2258F-86CA-4D4D-8270-BC05FCDEBFB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7999"/>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A volcano erupting with smoke&#10;&#10;Description automatically generated with low confidence">
            <a:extLst>
              <a:ext uri="{FF2B5EF4-FFF2-40B4-BE49-F238E27FC236}">
                <a16:creationId xmlns:a16="http://schemas.microsoft.com/office/drawing/2014/main" id="{B3A6395D-8615-4F81-9DA4-A7BFF4D0007C}"/>
              </a:ext>
            </a:extLst>
          </p:cNvPr>
          <p:cNvPicPr>
            <a:picLocks noChangeAspect="1"/>
          </p:cNvPicPr>
          <p:nvPr/>
        </p:nvPicPr>
        <p:blipFill rotWithShape="1">
          <a:blip r:embed="rId3">
            <a:alphaModFix amt="20000"/>
            <a:extLst>
              <a:ext uri="{BEBA8EAE-BF5A-486C-A8C5-ECC9F3942E4B}">
                <a14:imgProps xmlns:a14="http://schemas.microsoft.com/office/drawing/2010/main">
                  <a14:imgLayer r:embed="rId4">
                    <a14:imgEffect>
                      <a14:artisticChalkSketch/>
                    </a14:imgEffect>
                    <a14:imgEffect>
                      <a14:colorTemperature colorTemp="4700"/>
                    </a14:imgEffect>
                  </a14:imgLayer>
                </a14:imgProps>
              </a:ext>
              <a:ext uri="{28A0092B-C50C-407E-A947-70E740481C1C}">
                <a14:useLocalDpi xmlns:a14="http://schemas.microsoft.com/office/drawing/2010/main" val="0"/>
              </a:ext>
            </a:extLst>
          </a:blip>
          <a:srcRect r="3112" b="1"/>
          <a:stretch/>
        </p:blipFill>
        <p:spPr>
          <a:xfrm>
            <a:off x="70613" y="1"/>
            <a:ext cx="12191980" cy="6857999"/>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softEdge rad="317500"/>
          </a:effectLst>
          <a:scene3d>
            <a:camera prst="orthographicFront"/>
            <a:lightRig rig="twoPt" dir="t">
              <a:rot lat="0" lon="0" rev="7200000"/>
            </a:lightRig>
          </a:scene3d>
          <a:sp3d>
            <a:bevelT w="25400" h="19050"/>
            <a:contourClr>
              <a:srgbClr val="FFFFFF"/>
            </a:contourClr>
          </a:sp3d>
        </p:spPr>
      </p:pic>
      <p:sp>
        <p:nvSpPr>
          <p:cNvPr id="12" name="TextBox 11">
            <a:extLst>
              <a:ext uri="{FF2B5EF4-FFF2-40B4-BE49-F238E27FC236}">
                <a16:creationId xmlns:a16="http://schemas.microsoft.com/office/drawing/2014/main" id="{A21ABFE2-4E34-4114-98A4-9F742493D38C}"/>
              </a:ext>
            </a:extLst>
          </p:cNvPr>
          <p:cNvSpPr txBox="1"/>
          <p:nvPr/>
        </p:nvSpPr>
        <p:spPr>
          <a:xfrm>
            <a:off x="506439" y="865767"/>
            <a:ext cx="11179101" cy="1323439"/>
          </a:xfrm>
          <a:prstGeom prst="rect">
            <a:avLst/>
          </a:prstGeom>
          <a:noFill/>
        </p:spPr>
        <p:txBody>
          <a:bodyPr wrap="square" rtlCol="0">
            <a:spAutoFit/>
          </a:bodyPr>
          <a:lstStyle/>
          <a:p>
            <a:pPr algn="ctr"/>
            <a:r>
              <a:rPr lang="en-US" sz="2000" b="1" dirty="0">
                <a:solidFill>
                  <a:srgbClr val="292F33"/>
                </a:solidFill>
                <a:latin typeface="Verdana" panose="020B0604030504040204" pitchFamily="34" charset="0"/>
                <a:ea typeface="Verdana" panose="020B0604030504040204" pitchFamily="34" charset="0"/>
              </a:rPr>
              <a:t>God dwells in the church</a:t>
            </a:r>
          </a:p>
          <a:p>
            <a:r>
              <a:rPr lang="en-US" sz="2000" dirty="0">
                <a:solidFill>
                  <a:srgbClr val="292F33"/>
                </a:solidFill>
                <a:latin typeface="Verdana" panose="020B0604030504040204" pitchFamily="34" charset="0"/>
                <a:ea typeface="Verdana" panose="020B0604030504040204" pitchFamily="34" charset="0"/>
              </a:rPr>
              <a:t>1</a:t>
            </a:r>
            <a:r>
              <a:rPr lang="en-US" sz="2000" baseline="30000" dirty="0">
                <a:solidFill>
                  <a:srgbClr val="292F33"/>
                </a:solidFill>
                <a:latin typeface="Verdana" panose="020B0604030504040204" pitchFamily="34" charset="0"/>
                <a:ea typeface="Verdana" panose="020B0604030504040204" pitchFamily="34" charset="0"/>
              </a:rPr>
              <a:t>st</a:t>
            </a:r>
            <a:r>
              <a:rPr lang="en-US" sz="2000" dirty="0">
                <a:solidFill>
                  <a:srgbClr val="292F33"/>
                </a:solidFill>
                <a:latin typeface="Verdana" panose="020B0604030504040204" pitchFamily="34" charset="0"/>
                <a:ea typeface="Verdana" panose="020B0604030504040204" pitchFamily="34" charset="0"/>
              </a:rPr>
              <a:t> Corinthians 3:16</a:t>
            </a:r>
          </a:p>
          <a:p>
            <a:endParaRPr lang="en-US" sz="2000" dirty="0">
              <a:solidFill>
                <a:srgbClr val="292F33"/>
              </a:solidFill>
              <a:latin typeface="Verdana" panose="020B0604030504040204" pitchFamily="34" charset="0"/>
              <a:ea typeface="Verdana" panose="020B0604030504040204" pitchFamily="34" charset="0"/>
            </a:endParaRPr>
          </a:p>
          <a:p>
            <a:r>
              <a:rPr lang="en-US" sz="2000" dirty="0">
                <a:solidFill>
                  <a:srgbClr val="292F33"/>
                </a:solidFill>
                <a:latin typeface="Verdana" panose="020B0604030504040204" pitchFamily="34" charset="0"/>
                <a:ea typeface="Verdana" panose="020B0604030504040204" pitchFamily="34" charset="0"/>
              </a:rPr>
              <a:t>Ephesians 2:19-22</a:t>
            </a:r>
          </a:p>
        </p:txBody>
      </p:sp>
      <p:sp>
        <p:nvSpPr>
          <p:cNvPr id="15" name="TextBox 14">
            <a:extLst>
              <a:ext uri="{FF2B5EF4-FFF2-40B4-BE49-F238E27FC236}">
                <a16:creationId xmlns:a16="http://schemas.microsoft.com/office/drawing/2014/main" id="{745C0499-F086-4B45-8686-2C0A71754BDE}"/>
              </a:ext>
            </a:extLst>
          </p:cNvPr>
          <p:cNvSpPr txBox="1"/>
          <p:nvPr/>
        </p:nvSpPr>
        <p:spPr>
          <a:xfrm>
            <a:off x="505968" y="6012316"/>
            <a:ext cx="11686032" cy="400110"/>
          </a:xfrm>
          <a:prstGeom prst="rect">
            <a:avLst/>
          </a:prstGeom>
          <a:noFill/>
        </p:spPr>
        <p:txBody>
          <a:bodyPr wrap="square" rtlCol="0">
            <a:spAutoFit/>
          </a:bodyPr>
          <a:lstStyle/>
          <a:p>
            <a:endParaRPr lang="en-US" sz="2000" b="1" dirty="0">
              <a:solidFill>
                <a:schemeClr val="bg1">
                  <a:lumMod val="95000"/>
                  <a:lumOff val="5000"/>
                </a:schemeClr>
              </a:solidFill>
              <a:latin typeface="Lucida Sans" panose="020B0602030504020204" pitchFamily="34" charset="0"/>
            </a:endParaRPr>
          </a:p>
        </p:txBody>
      </p:sp>
      <p:sp>
        <p:nvSpPr>
          <p:cNvPr id="13" name="TextBox 12">
            <a:extLst>
              <a:ext uri="{FF2B5EF4-FFF2-40B4-BE49-F238E27FC236}">
                <a16:creationId xmlns:a16="http://schemas.microsoft.com/office/drawing/2014/main" id="{64E9D216-4E2A-F033-106C-BAB8D478C229}"/>
              </a:ext>
            </a:extLst>
          </p:cNvPr>
          <p:cNvSpPr txBox="1"/>
          <p:nvPr/>
        </p:nvSpPr>
        <p:spPr>
          <a:xfrm>
            <a:off x="10457387" y="6412426"/>
            <a:ext cx="1196888" cy="646331"/>
          </a:xfrm>
          <a:prstGeom prst="rect">
            <a:avLst/>
          </a:prstGeom>
          <a:noFill/>
        </p:spPr>
        <p:txBody>
          <a:bodyPr wrap="square" rtlCol="0">
            <a:spAutoFit/>
          </a:bodyPr>
          <a:lstStyle/>
          <a:p>
            <a:r>
              <a:rPr lang="en-US" b="1" dirty="0"/>
              <a:t>22/10-11</a:t>
            </a:r>
          </a:p>
          <a:p>
            <a:endParaRPr lang="en-US" dirty="0">
              <a:solidFill>
                <a:schemeClr val="bg1"/>
              </a:solidFill>
            </a:endParaRPr>
          </a:p>
        </p:txBody>
      </p:sp>
      <p:sp>
        <p:nvSpPr>
          <p:cNvPr id="2" name="TextBox 1">
            <a:extLst>
              <a:ext uri="{FF2B5EF4-FFF2-40B4-BE49-F238E27FC236}">
                <a16:creationId xmlns:a16="http://schemas.microsoft.com/office/drawing/2014/main" id="{D93CD004-E655-BFD3-31ED-2398C0489A47}"/>
              </a:ext>
            </a:extLst>
          </p:cNvPr>
          <p:cNvSpPr txBox="1"/>
          <p:nvPr/>
        </p:nvSpPr>
        <p:spPr>
          <a:xfrm>
            <a:off x="505968" y="2393252"/>
            <a:ext cx="11321271" cy="1323439"/>
          </a:xfrm>
          <a:prstGeom prst="rect">
            <a:avLst/>
          </a:prstGeom>
          <a:noFill/>
        </p:spPr>
        <p:txBody>
          <a:bodyPr wrap="square" rtlCol="0">
            <a:spAutoFit/>
          </a:bodyPr>
          <a:lstStyle/>
          <a:p>
            <a:pPr algn="ctr"/>
            <a:r>
              <a:rPr lang="en-US" sz="2000" b="1" dirty="0">
                <a:solidFill>
                  <a:srgbClr val="292F33"/>
                </a:solidFill>
                <a:latin typeface="Verdana" panose="020B0604030504040204" pitchFamily="34" charset="0"/>
                <a:ea typeface="Verdana" panose="020B0604030504040204" pitchFamily="34" charset="0"/>
              </a:rPr>
              <a:t>God dwells in us all</a:t>
            </a:r>
          </a:p>
          <a:p>
            <a:r>
              <a:rPr lang="en-US" sz="2000" dirty="0">
                <a:solidFill>
                  <a:schemeClr val="bg1"/>
                </a:solidFill>
                <a:latin typeface="Verdana" panose="020B0604030504040204" pitchFamily="34" charset="0"/>
              </a:rPr>
              <a:t>Romans 8:9</a:t>
            </a:r>
          </a:p>
          <a:p>
            <a:endParaRPr lang="en-US" sz="2000" dirty="0">
              <a:solidFill>
                <a:schemeClr val="bg1"/>
              </a:solidFill>
              <a:latin typeface="Verdana" panose="020B0604030504040204" pitchFamily="34" charset="0"/>
            </a:endParaRPr>
          </a:p>
          <a:p>
            <a:r>
              <a:rPr lang="en-US" sz="2000" dirty="0">
                <a:solidFill>
                  <a:schemeClr val="bg1"/>
                </a:solidFill>
                <a:latin typeface="Verdana" panose="020B0604030504040204" pitchFamily="34" charset="0"/>
              </a:rPr>
              <a:t>1</a:t>
            </a:r>
            <a:r>
              <a:rPr lang="en-US" sz="2000" baseline="30000" dirty="0">
                <a:solidFill>
                  <a:schemeClr val="bg1"/>
                </a:solidFill>
                <a:latin typeface="Verdana" panose="020B0604030504040204" pitchFamily="34" charset="0"/>
              </a:rPr>
              <a:t>st</a:t>
            </a:r>
            <a:r>
              <a:rPr lang="en-US" sz="2000" dirty="0">
                <a:solidFill>
                  <a:schemeClr val="bg1"/>
                </a:solidFill>
                <a:latin typeface="Verdana" panose="020B0604030504040204" pitchFamily="34" charset="0"/>
              </a:rPr>
              <a:t> Corinthians 6:15-20</a:t>
            </a:r>
          </a:p>
        </p:txBody>
      </p:sp>
      <p:sp>
        <p:nvSpPr>
          <p:cNvPr id="3" name="TextBox 2">
            <a:extLst>
              <a:ext uri="{FF2B5EF4-FFF2-40B4-BE49-F238E27FC236}">
                <a16:creationId xmlns:a16="http://schemas.microsoft.com/office/drawing/2014/main" id="{F094FEDC-E0E0-4C27-74E4-6CB89492EE1B}"/>
              </a:ext>
            </a:extLst>
          </p:cNvPr>
          <p:cNvSpPr txBox="1"/>
          <p:nvPr/>
        </p:nvSpPr>
        <p:spPr>
          <a:xfrm>
            <a:off x="505968" y="4356672"/>
            <a:ext cx="11321271" cy="1015663"/>
          </a:xfrm>
          <a:prstGeom prst="rect">
            <a:avLst/>
          </a:prstGeom>
          <a:noFill/>
        </p:spPr>
        <p:txBody>
          <a:bodyPr wrap="square" rtlCol="0">
            <a:spAutoFit/>
          </a:bodyPr>
          <a:lstStyle/>
          <a:p>
            <a:pPr algn="ctr"/>
            <a:r>
              <a:rPr lang="en-US" sz="2000" b="1" dirty="0">
                <a:solidFill>
                  <a:srgbClr val="292F33"/>
                </a:solidFill>
                <a:latin typeface="Verdana" panose="020B0604030504040204" pitchFamily="34" charset="0"/>
                <a:ea typeface="Verdana" panose="020B0604030504040204" pitchFamily="34" charset="0"/>
              </a:rPr>
              <a:t>God expected a clean and pure tabernacle (then and now)</a:t>
            </a:r>
          </a:p>
          <a:p>
            <a:pPr algn="ctr"/>
            <a:endParaRPr lang="en-US" sz="2000" b="1" dirty="0">
              <a:solidFill>
                <a:srgbClr val="292F33"/>
              </a:solidFill>
              <a:latin typeface="Verdana" panose="020B0604030504040204" pitchFamily="34" charset="0"/>
              <a:ea typeface="Verdana" panose="020B0604030504040204" pitchFamily="34" charset="0"/>
            </a:endParaRPr>
          </a:p>
          <a:p>
            <a:r>
              <a:rPr lang="en-US" sz="2000" dirty="0">
                <a:solidFill>
                  <a:schemeClr val="bg1"/>
                </a:solidFill>
                <a:latin typeface="Verdana" panose="020B0604030504040204" pitchFamily="34" charset="0"/>
              </a:rPr>
              <a:t>Romans 12:1-2</a:t>
            </a:r>
          </a:p>
        </p:txBody>
      </p:sp>
    </p:spTree>
    <p:extLst>
      <p:ext uri="{BB962C8B-B14F-4D97-AF65-F5344CB8AC3E}">
        <p14:creationId xmlns:p14="http://schemas.microsoft.com/office/powerpoint/2010/main" val="2615727731"/>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500"/>
                                        <p:tgtEl>
                                          <p:spTgt spid="1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fade">
                                      <p:cBhvr>
                                        <p:cTn id="12" dur="500"/>
                                        <p:tgtEl>
                                          <p:spTgt spid="2"/>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fade">
                                      <p:cBhvr>
                                        <p:cTn id="1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2" grpId="0"/>
      <p:bldP spid="3" grpId="0"/>
    </p:bld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71B2258F-86CA-4D4D-8270-BC05FCDEBFB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7999"/>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A volcano erupting with smoke&#10;&#10;Description automatically generated with low confidence">
            <a:extLst>
              <a:ext uri="{FF2B5EF4-FFF2-40B4-BE49-F238E27FC236}">
                <a16:creationId xmlns:a16="http://schemas.microsoft.com/office/drawing/2014/main" id="{B3A6395D-8615-4F81-9DA4-A7BFF4D0007C}"/>
              </a:ext>
            </a:extLst>
          </p:cNvPr>
          <p:cNvPicPr>
            <a:picLocks noChangeAspect="1"/>
          </p:cNvPicPr>
          <p:nvPr/>
        </p:nvPicPr>
        <p:blipFill rotWithShape="1">
          <a:blip r:embed="rId3">
            <a:alphaModFix amt="20000"/>
            <a:extLst>
              <a:ext uri="{BEBA8EAE-BF5A-486C-A8C5-ECC9F3942E4B}">
                <a14:imgProps xmlns:a14="http://schemas.microsoft.com/office/drawing/2010/main">
                  <a14:imgLayer r:embed="rId4">
                    <a14:imgEffect>
                      <a14:artisticChalkSketch/>
                    </a14:imgEffect>
                    <a14:imgEffect>
                      <a14:colorTemperature colorTemp="4700"/>
                    </a14:imgEffect>
                  </a14:imgLayer>
                </a14:imgProps>
              </a:ext>
              <a:ext uri="{28A0092B-C50C-407E-A947-70E740481C1C}">
                <a14:useLocalDpi xmlns:a14="http://schemas.microsoft.com/office/drawing/2010/main" val="0"/>
              </a:ext>
            </a:extLst>
          </a:blip>
          <a:srcRect r="3112" b="1"/>
          <a:stretch/>
        </p:blipFill>
        <p:spPr>
          <a:xfrm>
            <a:off x="0" y="100379"/>
            <a:ext cx="12191980" cy="6857999"/>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softEdge rad="317500"/>
          </a:effectLst>
          <a:scene3d>
            <a:camera prst="orthographicFront"/>
            <a:lightRig rig="twoPt" dir="t">
              <a:rot lat="0" lon="0" rev="7200000"/>
            </a:lightRig>
          </a:scene3d>
          <a:sp3d>
            <a:bevelT w="25400" h="19050"/>
            <a:contourClr>
              <a:srgbClr val="FFFFFF"/>
            </a:contourClr>
          </a:sp3d>
        </p:spPr>
      </p:pic>
      <p:sp>
        <p:nvSpPr>
          <p:cNvPr id="6" name="TextBox 5">
            <a:extLst>
              <a:ext uri="{FF2B5EF4-FFF2-40B4-BE49-F238E27FC236}">
                <a16:creationId xmlns:a16="http://schemas.microsoft.com/office/drawing/2014/main" id="{4358882F-D04D-4968-876D-21CE5751D147}"/>
              </a:ext>
            </a:extLst>
          </p:cNvPr>
          <p:cNvSpPr txBox="1"/>
          <p:nvPr/>
        </p:nvSpPr>
        <p:spPr>
          <a:xfrm>
            <a:off x="384529" y="829191"/>
            <a:ext cx="11534273" cy="1015663"/>
          </a:xfrm>
          <a:prstGeom prst="rect">
            <a:avLst/>
          </a:prstGeom>
          <a:noFill/>
        </p:spPr>
        <p:txBody>
          <a:bodyPr wrap="square" rtlCol="0">
            <a:spAutoFit/>
          </a:bodyPr>
          <a:lstStyle/>
          <a:p>
            <a:pPr algn="ctr"/>
            <a:r>
              <a:rPr lang="en-US" sz="2000" b="1" dirty="0">
                <a:solidFill>
                  <a:schemeClr val="bg1">
                    <a:lumMod val="95000"/>
                    <a:lumOff val="5000"/>
                  </a:schemeClr>
                </a:solidFill>
                <a:latin typeface="Lucida Sans" panose="020B0602030504020204" pitchFamily="34" charset="0"/>
              </a:rPr>
              <a:t>Lessons Learned </a:t>
            </a:r>
          </a:p>
          <a:p>
            <a:endParaRPr lang="en-US" sz="2000" b="1" dirty="0">
              <a:solidFill>
                <a:schemeClr val="bg1">
                  <a:lumMod val="95000"/>
                  <a:lumOff val="5000"/>
                </a:schemeClr>
              </a:solidFill>
              <a:latin typeface="Lucida Sans" panose="020B0602030504020204" pitchFamily="34" charset="0"/>
            </a:endParaRPr>
          </a:p>
          <a:p>
            <a:r>
              <a:rPr lang="en-US" sz="2000" b="1" dirty="0">
                <a:solidFill>
                  <a:schemeClr val="bg1">
                    <a:lumMod val="95000"/>
                    <a:lumOff val="5000"/>
                  </a:schemeClr>
                </a:solidFill>
                <a:latin typeface="Lucida Sans" panose="020B0602030504020204" pitchFamily="34" charset="0"/>
              </a:rPr>
              <a:t>Doing ALL that God has said</a:t>
            </a:r>
          </a:p>
        </p:txBody>
      </p:sp>
      <p:sp>
        <p:nvSpPr>
          <p:cNvPr id="12" name="TextBox 11">
            <a:extLst>
              <a:ext uri="{FF2B5EF4-FFF2-40B4-BE49-F238E27FC236}">
                <a16:creationId xmlns:a16="http://schemas.microsoft.com/office/drawing/2014/main" id="{A21ABFE2-4E34-4114-98A4-9F742493D38C}"/>
              </a:ext>
            </a:extLst>
          </p:cNvPr>
          <p:cNvSpPr txBox="1"/>
          <p:nvPr/>
        </p:nvSpPr>
        <p:spPr>
          <a:xfrm>
            <a:off x="384527" y="2098531"/>
            <a:ext cx="11179101" cy="400110"/>
          </a:xfrm>
          <a:prstGeom prst="rect">
            <a:avLst/>
          </a:prstGeom>
          <a:noFill/>
        </p:spPr>
        <p:txBody>
          <a:bodyPr wrap="square" rtlCol="0">
            <a:spAutoFit/>
          </a:bodyPr>
          <a:lstStyle/>
          <a:p>
            <a:r>
              <a:rPr lang="en-US" sz="2000" b="1" dirty="0">
                <a:solidFill>
                  <a:srgbClr val="292F33"/>
                </a:solidFill>
                <a:latin typeface="Lucida Sans" panose="020B0602030504020204" pitchFamily="34" charset="0"/>
              </a:rPr>
              <a:t>The covenant between God and his people has always been a blood oath</a:t>
            </a:r>
            <a:endParaRPr lang="en-US" sz="2000" b="1" dirty="0">
              <a:solidFill>
                <a:schemeClr val="bg1">
                  <a:lumMod val="95000"/>
                  <a:lumOff val="5000"/>
                </a:schemeClr>
              </a:solidFill>
              <a:latin typeface="Lucida Sans" panose="020B0602030504020204" pitchFamily="34" charset="0"/>
            </a:endParaRPr>
          </a:p>
        </p:txBody>
      </p:sp>
      <p:sp>
        <p:nvSpPr>
          <p:cNvPr id="14" name="TextBox 13">
            <a:extLst>
              <a:ext uri="{FF2B5EF4-FFF2-40B4-BE49-F238E27FC236}">
                <a16:creationId xmlns:a16="http://schemas.microsoft.com/office/drawing/2014/main" id="{FD8D316C-2158-45B5-9C24-32B96C964123}"/>
              </a:ext>
            </a:extLst>
          </p:cNvPr>
          <p:cNvSpPr txBox="1"/>
          <p:nvPr/>
        </p:nvSpPr>
        <p:spPr>
          <a:xfrm>
            <a:off x="384529" y="3959250"/>
            <a:ext cx="11686033" cy="1015663"/>
          </a:xfrm>
          <a:prstGeom prst="rect">
            <a:avLst/>
          </a:prstGeom>
          <a:noFill/>
        </p:spPr>
        <p:txBody>
          <a:bodyPr wrap="square" rtlCol="0">
            <a:spAutoFit/>
          </a:bodyPr>
          <a:lstStyle/>
          <a:p>
            <a:r>
              <a:rPr lang="en-US" sz="2000" b="1" dirty="0">
                <a:solidFill>
                  <a:schemeClr val="bg1">
                    <a:lumMod val="95000"/>
                    <a:lumOff val="5000"/>
                  </a:schemeClr>
                </a:solidFill>
                <a:latin typeface="Lucida Sans" panose="020B0602030504020204" pitchFamily="34" charset="0"/>
              </a:rPr>
              <a:t>The Priests of the OT offered sacrifices on behalf of the people.  Jesus, as our high priest, offered himself as a sacrifice for all mankind.  We are all priests who offer sacrifices to God – Romans 12:1-2</a:t>
            </a:r>
          </a:p>
        </p:txBody>
      </p:sp>
      <p:sp>
        <p:nvSpPr>
          <p:cNvPr id="15" name="TextBox 14">
            <a:extLst>
              <a:ext uri="{FF2B5EF4-FFF2-40B4-BE49-F238E27FC236}">
                <a16:creationId xmlns:a16="http://schemas.microsoft.com/office/drawing/2014/main" id="{745C0499-F086-4B45-8686-2C0A71754BDE}"/>
              </a:ext>
            </a:extLst>
          </p:cNvPr>
          <p:cNvSpPr txBox="1"/>
          <p:nvPr/>
        </p:nvSpPr>
        <p:spPr>
          <a:xfrm>
            <a:off x="505968" y="6012316"/>
            <a:ext cx="11686032" cy="400110"/>
          </a:xfrm>
          <a:prstGeom prst="rect">
            <a:avLst/>
          </a:prstGeom>
          <a:noFill/>
        </p:spPr>
        <p:txBody>
          <a:bodyPr wrap="square" rtlCol="0">
            <a:spAutoFit/>
          </a:bodyPr>
          <a:lstStyle/>
          <a:p>
            <a:endParaRPr lang="en-US" sz="2000" b="1" dirty="0">
              <a:solidFill>
                <a:schemeClr val="bg1">
                  <a:lumMod val="95000"/>
                  <a:lumOff val="5000"/>
                </a:schemeClr>
              </a:solidFill>
              <a:latin typeface="Lucida Sans" panose="020B0602030504020204" pitchFamily="34" charset="0"/>
            </a:endParaRPr>
          </a:p>
        </p:txBody>
      </p:sp>
      <p:sp>
        <p:nvSpPr>
          <p:cNvPr id="9" name="TextBox 8">
            <a:extLst>
              <a:ext uri="{FF2B5EF4-FFF2-40B4-BE49-F238E27FC236}">
                <a16:creationId xmlns:a16="http://schemas.microsoft.com/office/drawing/2014/main" id="{BBCBC602-053A-BD48-1CE3-A2D9A9AA78F4}"/>
              </a:ext>
            </a:extLst>
          </p:cNvPr>
          <p:cNvSpPr txBox="1"/>
          <p:nvPr/>
        </p:nvSpPr>
        <p:spPr>
          <a:xfrm>
            <a:off x="384526" y="2752318"/>
            <a:ext cx="11179101" cy="1015663"/>
          </a:xfrm>
          <a:prstGeom prst="rect">
            <a:avLst/>
          </a:prstGeom>
          <a:noFill/>
        </p:spPr>
        <p:txBody>
          <a:bodyPr wrap="square" rtlCol="0">
            <a:spAutoFit/>
          </a:bodyPr>
          <a:lstStyle/>
          <a:p>
            <a:r>
              <a:rPr lang="en-US" sz="2000" b="1" dirty="0">
                <a:solidFill>
                  <a:srgbClr val="292F33"/>
                </a:solidFill>
                <a:latin typeface="Lucida Sans" panose="020B0602030504020204" pitchFamily="34" charset="0"/>
              </a:rPr>
              <a:t>Christian fellowship and the breaking of bread is pleasing before God and when we do so, we have the opportunity to ratify our covenant with God.  We need to be the “most eating church” anyone has ever seen.</a:t>
            </a:r>
          </a:p>
        </p:txBody>
      </p:sp>
      <p:sp>
        <p:nvSpPr>
          <p:cNvPr id="13" name="TextBox 12">
            <a:extLst>
              <a:ext uri="{FF2B5EF4-FFF2-40B4-BE49-F238E27FC236}">
                <a16:creationId xmlns:a16="http://schemas.microsoft.com/office/drawing/2014/main" id="{64E9D216-4E2A-F033-106C-BAB8D478C229}"/>
              </a:ext>
            </a:extLst>
          </p:cNvPr>
          <p:cNvSpPr txBox="1"/>
          <p:nvPr/>
        </p:nvSpPr>
        <p:spPr>
          <a:xfrm>
            <a:off x="10457387" y="6412426"/>
            <a:ext cx="1196888" cy="646331"/>
          </a:xfrm>
          <a:prstGeom prst="rect">
            <a:avLst/>
          </a:prstGeom>
          <a:noFill/>
        </p:spPr>
        <p:txBody>
          <a:bodyPr wrap="square" rtlCol="0">
            <a:spAutoFit/>
          </a:bodyPr>
          <a:lstStyle/>
          <a:p>
            <a:r>
              <a:rPr lang="en-US" b="1" dirty="0"/>
              <a:t>22/10-11</a:t>
            </a:r>
          </a:p>
          <a:p>
            <a:endParaRPr lang="en-US" dirty="0">
              <a:solidFill>
                <a:schemeClr val="bg1"/>
              </a:solidFill>
            </a:endParaRPr>
          </a:p>
        </p:txBody>
      </p:sp>
      <p:sp>
        <p:nvSpPr>
          <p:cNvPr id="11" name="TextBox 10">
            <a:extLst>
              <a:ext uri="{FF2B5EF4-FFF2-40B4-BE49-F238E27FC236}">
                <a16:creationId xmlns:a16="http://schemas.microsoft.com/office/drawing/2014/main" id="{D8144219-FC8E-6EC0-0002-85D77270A576}"/>
              </a:ext>
            </a:extLst>
          </p:cNvPr>
          <p:cNvSpPr txBox="1"/>
          <p:nvPr/>
        </p:nvSpPr>
        <p:spPr>
          <a:xfrm>
            <a:off x="379761" y="5254654"/>
            <a:ext cx="11534273" cy="1323439"/>
          </a:xfrm>
          <a:prstGeom prst="rect">
            <a:avLst/>
          </a:prstGeom>
          <a:noFill/>
        </p:spPr>
        <p:txBody>
          <a:bodyPr wrap="square" rtlCol="0">
            <a:spAutoFit/>
          </a:bodyPr>
          <a:lstStyle/>
          <a:p>
            <a:r>
              <a:rPr lang="en-US" sz="2000" b="1" dirty="0">
                <a:solidFill>
                  <a:schemeClr val="bg1">
                    <a:lumMod val="95000"/>
                    <a:lumOff val="5000"/>
                  </a:schemeClr>
                </a:solidFill>
                <a:latin typeface="Lucida Sans" panose="020B0602030504020204" pitchFamily="34" charset="0"/>
              </a:rPr>
              <a:t>The tabernacle was built according to God’s plan (25:9), it was built through good leadership (31:1-6), it was built with the help and liberal gifts of the entire congregation (35:21-22).  We need to be thankful for our high priest, we need to be obedient to God’s instructions and we need to liberally give of our blessings to God.</a:t>
            </a:r>
          </a:p>
        </p:txBody>
      </p:sp>
    </p:spTree>
    <p:extLst>
      <p:ext uri="{BB962C8B-B14F-4D97-AF65-F5344CB8AC3E}">
        <p14:creationId xmlns:p14="http://schemas.microsoft.com/office/powerpoint/2010/main" val="3451434003"/>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anim calcmode="lin" valueType="num">
                                      <p:cBhvr>
                                        <p:cTn id="8" dur="1000" fill="hold"/>
                                        <p:tgtEl>
                                          <p:spTgt spid="6"/>
                                        </p:tgtEl>
                                        <p:attrNameLst>
                                          <p:attrName>ppt_x</p:attrName>
                                        </p:attrNameLst>
                                      </p:cBhvr>
                                      <p:tavLst>
                                        <p:tav tm="0">
                                          <p:val>
                                            <p:strVal val="#ppt_x"/>
                                          </p:val>
                                        </p:tav>
                                        <p:tav tm="100000">
                                          <p:val>
                                            <p:strVal val="#ppt_x"/>
                                          </p:val>
                                        </p:tav>
                                      </p:tavLst>
                                    </p:anim>
                                    <p:anim calcmode="lin" valueType="num">
                                      <p:cBhvr>
                                        <p:cTn id="9"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0" presetClass="entr" presetSubtype="0" fill="hold" grpId="0" nodeType="clickEffect">
                                  <p:stCondLst>
                                    <p:cond delay="0"/>
                                  </p:stCondLst>
                                  <p:childTnLst>
                                    <p:set>
                                      <p:cBhvr>
                                        <p:cTn id="13" dur="1" fill="hold">
                                          <p:stCondLst>
                                            <p:cond delay="0"/>
                                          </p:stCondLst>
                                        </p:cTn>
                                        <p:tgtEl>
                                          <p:spTgt spid="12"/>
                                        </p:tgtEl>
                                        <p:attrNameLst>
                                          <p:attrName>style.visibility</p:attrName>
                                        </p:attrNameLst>
                                      </p:cBhvr>
                                      <p:to>
                                        <p:strVal val="visible"/>
                                      </p:to>
                                    </p:set>
                                    <p:animEffect transition="in" filter="fade">
                                      <p:cBhvr>
                                        <p:cTn id="14" dur="500"/>
                                        <p:tgtEl>
                                          <p:spTgt spid="12"/>
                                        </p:tgtEl>
                                      </p:cBhvr>
                                    </p:animEffect>
                                  </p:childTnLst>
                                </p:cTn>
                              </p:par>
                            </p:childTnLst>
                          </p:cTn>
                        </p:par>
                      </p:childTnLst>
                    </p:cTn>
                  </p:par>
                  <p:par>
                    <p:cTn id="15" fill="hold">
                      <p:stCondLst>
                        <p:cond delay="indefinite"/>
                      </p:stCondLst>
                      <p:childTnLst>
                        <p:par>
                          <p:cTn id="16" fill="hold">
                            <p:stCondLst>
                              <p:cond delay="0"/>
                            </p:stCondLst>
                            <p:childTnLst>
                              <p:par>
                                <p:cTn id="17" presetID="10" presetClass="entr" presetSubtype="0"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animEffect transition="in" filter="fade">
                                      <p:cBhvr>
                                        <p:cTn id="19" dur="500"/>
                                        <p:tgtEl>
                                          <p:spTgt spid="9"/>
                                        </p:tgtEl>
                                      </p:cBhvr>
                                    </p:animEffect>
                                  </p:childTnLst>
                                </p:cTn>
                              </p:par>
                            </p:childTnLst>
                          </p:cTn>
                        </p:par>
                      </p:childTnLst>
                    </p:cTn>
                  </p:par>
                  <p:par>
                    <p:cTn id="20" fill="hold">
                      <p:stCondLst>
                        <p:cond delay="indefinite"/>
                      </p:stCondLst>
                      <p:childTnLst>
                        <p:par>
                          <p:cTn id="21" fill="hold">
                            <p:stCondLst>
                              <p:cond delay="0"/>
                            </p:stCondLst>
                            <p:childTnLst>
                              <p:par>
                                <p:cTn id="22" presetID="42" presetClass="entr" presetSubtype="0" fill="hold" grpId="0" nodeType="clickEffect">
                                  <p:stCondLst>
                                    <p:cond delay="0"/>
                                  </p:stCondLst>
                                  <p:childTnLst>
                                    <p:set>
                                      <p:cBhvr>
                                        <p:cTn id="23" dur="1" fill="hold">
                                          <p:stCondLst>
                                            <p:cond delay="0"/>
                                          </p:stCondLst>
                                        </p:cTn>
                                        <p:tgtEl>
                                          <p:spTgt spid="14"/>
                                        </p:tgtEl>
                                        <p:attrNameLst>
                                          <p:attrName>style.visibility</p:attrName>
                                        </p:attrNameLst>
                                      </p:cBhvr>
                                      <p:to>
                                        <p:strVal val="visible"/>
                                      </p:to>
                                    </p:set>
                                    <p:animEffect transition="in" filter="fade">
                                      <p:cBhvr>
                                        <p:cTn id="24" dur="1000"/>
                                        <p:tgtEl>
                                          <p:spTgt spid="14"/>
                                        </p:tgtEl>
                                      </p:cBhvr>
                                    </p:animEffect>
                                    <p:anim calcmode="lin" valueType="num">
                                      <p:cBhvr>
                                        <p:cTn id="25" dur="1000" fill="hold"/>
                                        <p:tgtEl>
                                          <p:spTgt spid="14"/>
                                        </p:tgtEl>
                                        <p:attrNameLst>
                                          <p:attrName>ppt_x</p:attrName>
                                        </p:attrNameLst>
                                      </p:cBhvr>
                                      <p:tavLst>
                                        <p:tav tm="0">
                                          <p:val>
                                            <p:strVal val="#ppt_x"/>
                                          </p:val>
                                        </p:tav>
                                        <p:tav tm="100000">
                                          <p:val>
                                            <p:strVal val="#ppt_x"/>
                                          </p:val>
                                        </p:tav>
                                      </p:tavLst>
                                    </p:anim>
                                    <p:anim calcmode="lin" valueType="num">
                                      <p:cBhvr>
                                        <p:cTn id="26" dur="1000" fill="hold"/>
                                        <p:tgtEl>
                                          <p:spTgt spid="14"/>
                                        </p:tgtEl>
                                        <p:attrNameLst>
                                          <p:attrName>ppt_y</p:attrName>
                                        </p:attrNameLst>
                                      </p:cBhvr>
                                      <p:tavLst>
                                        <p:tav tm="0">
                                          <p:val>
                                            <p:strVal val="#ppt_y+.1"/>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42" presetClass="entr" presetSubtype="0" fill="hold" grpId="0" nodeType="clickEffect">
                                  <p:stCondLst>
                                    <p:cond delay="0"/>
                                  </p:stCondLst>
                                  <p:childTnLst>
                                    <p:set>
                                      <p:cBhvr>
                                        <p:cTn id="30" dur="1" fill="hold">
                                          <p:stCondLst>
                                            <p:cond delay="0"/>
                                          </p:stCondLst>
                                        </p:cTn>
                                        <p:tgtEl>
                                          <p:spTgt spid="11"/>
                                        </p:tgtEl>
                                        <p:attrNameLst>
                                          <p:attrName>style.visibility</p:attrName>
                                        </p:attrNameLst>
                                      </p:cBhvr>
                                      <p:to>
                                        <p:strVal val="visible"/>
                                      </p:to>
                                    </p:set>
                                    <p:animEffect transition="in" filter="fade">
                                      <p:cBhvr>
                                        <p:cTn id="31" dur="1000"/>
                                        <p:tgtEl>
                                          <p:spTgt spid="11"/>
                                        </p:tgtEl>
                                      </p:cBhvr>
                                    </p:animEffect>
                                    <p:anim calcmode="lin" valueType="num">
                                      <p:cBhvr>
                                        <p:cTn id="32" dur="1000" fill="hold"/>
                                        <p:tgtEl>
                                          <p:spTgt spid="11"/>
                                        </p:tgtEl>
                                        <p:attrNameLst>
                                          <p:attrName>ppt_x</p:attrName>
                                        </p:attrNameLst>
                                      </p:cBhvr>
                                      <p:tavLst>
                                        <p:tav tm="0">
                                          <p:val>
                                            <p:strVal val="#ppt_x"/>
                                          </p:val>
                                        </p:tav>
                                        <p:tav tm="100000">
                                          <p:val>
                                            <p:strVal val="#ppt_x"/>
                                          </p:val>
                                        </p:tav>
                                      </p:tavLst>
                                    </p:anim>
                                    <p:anim calcmode="lin" valueType="num">
                                      <p:cBhvr>
                                        <p:cTn id="33"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12" grpId="0"/>
      <p:bldP spid="14" grpId="0"/>
      <p:bldP spid="9" grpId="0"/>
      <p:bldP spid="11" grpId="0"/>
    </p:bld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71B2258F-86CA-4D4D-8270-BC05FCDEBFB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7999"/>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A volcano erupting with smoke&#10;&#10;Description automatically generated with low confidence">
            <a:extLst>
              <a:ext uri="{FF2B5EF4-FFF2-40B4-BE49-F238E27FC236}">
                <a16:creationId xmlns:a16="http://schemas.microsoft.com/office/drawing/2014/main" id="{B3A6395D-8615-4F81-9DA4-A7BFF4D0007C}"/>
              </a:ext>
            </a:extLst>
          </p:cNvPr>
          <p:cNvPicPr>
            <a:picLocks noChangeAspect="1"/>
          </p:cNvPicPr>
          <p:nvPr/>
        </p:nvPicPr>
        <p:blipFill rotWithShape="1">
          <a:blip r:embed="rId3">
            <a:alphaModFix amt="20000"/>
            <a:extLst>
              <a:ext uri="{BEBA8EAE-BF5A-486C-A8C5-ECC9F3942E4B}">
                <a14:imgProps xmlns:a14="http://schemas.microsoft.com/office/drawing/2010/main">
                  <a14:imgLayer r:embed="rId4">
                    <a14:imgEffect>
                      <a14:artisticChalkSketch/>
                    </a14:imgEffect>
                    <a14:imgEffect>
                      <a14:colorTemperature colorTemp="4700"/>
                    </a14:imgEffect>
                  </a14:imgLayer>
                </a14:imgProps>
              </a:ext>
              <a:ext uri="{28A0092B-C50C-407E-A947-70E740481C1C}">
                <a14:useLocalDpi xmlns:a14="http://schemas.microsoft.com/office/drawing/2010/main" val="0"/>
              </a:ext>
            </a:extLst>
          </a:blip>
          <a:srcRect r="3112" b="1"/>
          <a:stretch/>
        </p:blipFill>
        <p:spPr>
          <a:xfrm>
            <a:off x="0" y="100379"/>
            <a:ext cx="12191980" cy="6857999"/>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softEdge rad="317500"/>
          </a:effectLst>
          <a:scene3d>
            <a:camera prst="orthographicFront"/>
            <a:lightRig rig="twoPt" dir="t">
              <a:rot lat="0" lon="0" rev="7200000"/>
            </a:lightRig>
          </a:scene3d>
          <a:sp3d>
            <a:bevelT w="25400" h="19050"/>
            <a:contourClr>
              <a:srgbClr val="FFFFFF"/>
            </a:contourClr>
          </a:sp3d>
        </p:spPr>
      </p:pic>
      <p:sp>
        <p:nvSpPr>
          <p:cNvPr id="6" name="TextBox 5">
            <a:extLst>
              <a:ext uri="{FF2B5EF4-FFF2-40B4-BE49-F238E27FC236}">
                <a16:creationId xmlns:a16="http://schemas.microsoft.com/office/drawing/2014/main" id="{4358882F-D04D-4968-876D-21CE5751D147}"/>
              </a:ext>
            </a:extLst>
          </p:cNvPr>
          <p:cNvSpPr txBox="1"/>
          <p:nvPr/>
        </p:nvSpPr>
        <p:spPr>
          <a:xfrm>
            <a:off x="324084" y="124958"/>
            <a:ext cx="11534273" cy="2246769"/>
          </a:xfrm>
          <a:prstGeom prst="rect">
            <a:avLst/>
          </a:prstGeom>
          <a:noFill/>
        </p:spPr>
        <p:txBody>
          <a:bodyPr wrap="square" rtlCol="0">
            <a:spAutoFit/>
          </a:bodyPr>
          <a:lstStyle/>
          <a:p>
            <a:pPr algn="ctr"/>
            <a:r>
              <a:rPr lang="en-US" sz="2000" b="1" dirty="0">
                <a:solidFill>
                  <a:schemeClr val="bg1">
                    <a:lumMod val="95000"/>
                    <a:lumOff val="5000"/>
                  </a:schemeClr>
                </a:solidFill>
                <a:latin typeface="Lucida Sans" panose="020B0602030504020204" pitchFamily="34" charset="0"/>
              </a:rPr>
              <a:t>Lessons Learned </a:t>
            </a:r>
          </a:p>
          <a:p>
            <a:pPr algn="ctr"/>
            <a:endParaRPr lang="en-US" sz="2000" b="1" dirty="0">
              <a:solidFill>
                <a:schemeClr val="bg1">
                  <a:lumMod val="95000"/>
                  <a:lumOff val="5000"/>
                </a:schemeClr>
              </a:solidFill>
              <a:latin typeface="Lucida Sans" panose="020B0602030504020204" pitchFamily="34" charset="0"/>
            </a:endParaRPr>
          </a:p>
          <a:p>
            <a:pPr algn="ctr"/>
            <a:endParaRPr lang="en-US" sz="2000" b="1" dirty="0">
              <a:solidFill>
                <a:schemeClr val="bg1">
                  <a:lumMod val="95000"/>
                  <a:lumOff val="5000"/>
                </a:schemeClr>
              </a:solidFill>
              <a:latin typeface="Lucida Sans" panose="020B0602030504020204" pitchFamily="34" charset="0"/>
            </a:endParaRPr>
          </a:p>
          <a:p>
            <a:pPr algn="ctr"/>
            <a:r>
              <a:rPr lang="en-US" sz="2000" b="1" dirty="0">
                <a:solidFill>
                  <a:schemeClr val="bg1">
                    <a:lumMod val="95000"/>
                    <a:lumOff val="5000"/>
                  </a:schemeClr>
                </a:solidFill>
                <a:latin typeface="Lucida Sans" panose="020B0602030504020204" pitchFamily="34" charset="0"/>
              </a:rPr>
              <a:t>The God of the Tabernacle is a God of:</a:t>
            </a:r>
          </a:p>
          <a:p>
            <a:pPr algn="ctr"/>
            <a:endParaRPr lang="en-US" sz="2000" b="1" dirty="0">
              <a:solidFill>
                <a:schemeClr val="bg1">
                  <a:lumMod val="95000"/>
                  <a:lumOff val="5000"/>
                </a:schemeClr>
              </a:solidFill>
              <a:latin typeface="Lucida Sans" panose="020B0602030504020204" pitchFamily="34" charset="0"/>
            </a:endParaRPr>
          </a:p>
          <a:p>
            <a:endParaRPr lang="en-US" sz="2000" b="1" dirty="0">
              <a:solidFill>
                <a:schemeClr val="bg1">
                  <a:lumMod val="95000"/>
                  <a:lumOff val="5000"/>
                </a:schemeClr>
              </a:solidFill>
              <a:latin typeface="Lucida Sans" panose="020B0602030504020204" pitchFamily="34" charset="0"/>
            </a:endParaRPr>
          </a:p>
          <a:p>
            <a:r>
              <a:rPr lang="en-US" sz="2000" b="1" dirty="0">
                <a:solidFill>
                  <a:schemeClr val="bg1">
                    <a:lumMod val="95000"/>
                    <a:lumOff val="5000"/>
                  </a:schemeClr>
                </a:solidFill>
                <a:latin typeface="Lucida Sans" panose="020B0602030504020204" pitchFamily="34" charset="0"/>
              </a:rPr>
              <a:t>Order – The tabernacle’s curtains provided order within (1</a:t>
            </a:r>
            <a:r>
              <a:rPr lang="en-US" sz="2000" b="1" baseline="30000" dirty="0">
                <a:solidFill>
                  <a:schemeClr val="bg1">
                    <a:lumMod val="95000"/>
                    <a:lumOff val="5000"/>
                  </a:schemeClr>
                </a:solidFill>
                <a:latin typeface="Lucida Sans" panose="020B0602030504020204" pitchFamily="34" charset="0"/>
              </a:rPr>
              <a:t>st</a:t>
            </a:r>
            <a:r>
              <a:rPr lang="en-US" sz="2000" b="1" dirty="0">
                <a:solidFill>
                  <a:schemeClr val="bg1">
                    <a:lumMod val="95000"/>
                    <a:lumOff val="5000"/>
                  </a:schemeClr>
                </a:solidFill>
                <a:latin typeface="Lucida Sans" panose="020B0602030504020204" pitchFamily="34" charset="0"/>
              </a:rPr>
              <a:t> Corinthians 14:33)</a:t>
            </a:r>
          </a:p>
        </p:txBody>
      </p:sp>
      <p:sp>
        <p:nvSpPr>
          <p:cNvPr id="15" name="TextBox 14">
            <a:extLst>
              <a:ext uri="{FF2B5EF4-FFF2-40B4-BE49-F238E27FC236}">
                <a16:creationId xmlns:a16="http://schemas.microsoft.com/office/drawing/2014/main" id="{745C0499-F086-4B45-8686-2C0A71754BDE}"/>
              </a:ext>
            </a:extLst>
          </p:cNvPr>
          <p:cNvSpPr txBox="1"/>
          <p:nvPr/>
        </p:nvSpPr>
        <p:spPr>
          <a:xfrm>
            <a:off x="324043" y="5541305"/>
            <a:ext cx="11686032" cy="400110"/>
          </a:xfrm>
          <a:prstGeom prst="rect">
            <a:avLst/>
          </a:prstGeom>
          <a:noFill/>
        </p:spPr>
        <p:txBody>
          <a:bodyPr wrap="square" rtlCol="0">
            <a:spAutoFit/>
          </a:bodyPr>
          <a:lstStyle/>
          <a:p>
            <a:r>
              <a:rPr lang="en-US" sz="2000" b="1" dirty="0">
                <a:solidFill>
                  <a:schemeClr val="bg1">
                    <a:lumMod val="95000"/>
                    <a:lumOff val="5000"/>
                  </a:schemeClr>
                </a:solidFill>
                <a:latin typeface="Lucida Sans" panose="020B0602030504020204" pitchFamily="34" charset="0"/>
              </a:rPr>
              <a:t>Revelation – The ark of Testimony (NKJV) (Romans 1:20)</a:t>
            </a:r>
          </a:p>
        </p:txBody>
      </p:sp>
      <p:sp>
        <p:nvSpPr>
          <p:cNvPr id="13" name="TextBox 12">
            <a:extLst>
              <a:ext uri="{FF2B5EF4-FFF2-40B4-BE49-F238E27FC236}">
                <a16:creationId xmlns:a16="http://schemas.microsoft.com/office/drawing/2014/main" id="{64E9D216-4E2A-F033-106C-BAB8D478C229}"/>
              </a:ext>
            </a:extLst>
          </p:cNvPr>
          <p:cNvSpPr txBox="1"/>
          <p:nvPr/>
        </p:nvSpPr>
        <p:spPr>
          <a:xfrm>
            <a:off x="10457387" y="6412426"/>
            <a:ext cx="1196888" cy="646331"/>
          </a:xfrm>
          <a:prstGeom prst="rect">
            <a:avLst/>
          </a:prstGeom>
          <a:noFill/>
        </p:spPr>
        <p:txBody>
          <a:bodyPr wrap="square" rtlCol="0">
            <a:spAutoFit/>
          </a:bodyPr>
          <a:lstStyle/>
          <a:p>
            <a:r>
              <a:rPr lang="en-US" b="1" dirty="0"/>
              <a:t>22/10-11</a:t>
            </a:r>
          </a:p>
          <a:p>
            <a:endParaRPr lang="en-US" dirty="0">
              <a:solidFill>
                <a:schemeClr val="bg1"/>
              </a:solidFill>
            </a:endParaRPr>
          </a:p>
        </p:txBody>
      </p:sp>
      <p:sp>
        <p:nvSpPr>
          <p:cNvPr id="16" name="TextBox 15">
            <a:extLst>
              <a:ext uri="{FF2B5EF4-FFF2-40B4-BE49-F238E27FC236}">
                <a16:creationId xmlns:a16="http://schemas.microsoft.com/office/drawing/2014/main" id="{E2DB3E2B-3A1F-989A-9584-16310B7173FC}"/>
              </a:ext>
            </a:extLst>
          </p:cNvPr>
          <p:cNvSpPr txBox="1"/>
          <p:nvPr/>
        </p:nvSpPr>
        <p:spPr>
          <a:xfrm>
            <a:off x="324043" y="2522240"/>
            <a:ext cx="11534273" cy="1323439"/>
          </a:xfrm>
          <a:prstGeom prst="rect">
            <a:avLst/>
          </a:prstGeom>
          <a:noFill/>
        </p:spPr>
        <p:txBody>
          <a:bodyPr wrap="square" rtlCol="0">
            <a:spAutoFit/>
          </a:bodyPr>
          <a:lstStyle/>
          <a:p>
            <a:r>
              <a:rPr lang="en-US" sz="2000" b="1" dirty="0">
                <a:solidFill>
                  <a:schemeClr val="bg1">
                    <a:lumMod val="95000"/>
                    <a:lumOff val="5000"/>
                  </a:schemeClr>
                </a:solidFill>
                <a:latin typeface="Lucida Sans" panose="020B0602030504020204" pitchFamily="34" charset="0"/>
              </a:rPr>
              <a:t>Beauty – The curtain colors and the images of the cherubim were not necessary for 	   	   physical worship, but God considered them important  (1</a:t>
            </a:r>
            <a:r>
              <a:rPr lang="en-US" sz="2000" b="1" baseline="30000" dirty="0">
                <a:solidFill>
                  <a:schemeClr val="bg1">
                    <a:lumMod val="95000"/>
                    <a:lumOff val="5000"/>
                  </a:schemeClr>
                </a:solidFill>
                <a:latin typeface="Lucida Sans" panose="020B0602030504020204" pitchFamily="34" charset="0"/>
              </a:rPr>
              <a:t>st</a:t>
            </a:r>
            <a:r>
              <a:rPr lang="en-US" sz="2000" b="1" dirty="0">
                <a:solidFill>
                  <a:schemeClr val="bg1">
                    <a:lumMod val="95000"/>
                    <a:lumOff val="5000"/>
                  </a:schemeClr>
                </a:solidFill>
                <a:latin typeface="Lucida Sans" panose="020B0602030504020204" pitchFamily="34" charset="0"/>
              </a:rPr>
              <a:t> Peter 3:1-4)</a:t>
            </a:r>
          </a:p>
          <a:p>
            <a:endParaRPr lang="en-US" sz="2000" b="1" dirty="0">
              <a:solidFill>
                <a:schemeClr val="bg1">
                  <a:lumMod val="95000"/>
                  <a:lumOff val="5000"/>
                </a:schemeClr>
              </a:solidFill>
              <a:latin typeface="Lucida Sans" panose="020B0602030504020204" pitchFamily="34" charset="0"/>
            </a:endParaRPr>
          </a:p>
          <a:p>
            <a:endParaRPr lang="en-US" sz="2000" b="1" dirty="0">
              <a:solidFill>
                <a:schemeClr val="bg1">
                  <a:lumMod val="95000"/>
                  <a:lumOff val="5000"/>
                </a:schemeClr>
              </a:solidFill>
              <a:latin typeface="Lucida Sans" panose="020B0602030504020204" pitchFamily="34" charset="0"/>
            </a:endParaRPr>
          </a:p>
        </p:txBody>
      </p:sp>
      <p:sp>
        <p:nvSpPr>
          <p:cNvPr id="17" name="TextBox 16">
            <a:extLst>
              <a:ext uri="{FF2B5EF4-FFF2-40B4-BE49-F238E27FC236}">
                <a16:creationId xmlns:a16="http://schemas.microsoft.com/office/drawing/2014/main" id="{883EF4F6-65ED-7584-3485-F02D40B39FFA}"/>
              </a:ext>
            </a:extLst>
          </p:cNvPr>
          <p:cNvSpPr txBox="1"/>
          <p:nvPr/>
        </p:nvSpPr>
        <p:spPr>
          <a:xfrm>
            <a:off x="333564" y="3656863"/>
            <a:ext cx="11534273" cy="707886"/>
          </a:xfrm>
          <a:prstGeom prst="rect">
            <a:avLst/>
          </a:prstGeom>
          <a:noFill/>
        </p:spPr>
        <p:txBody>
          <a:bodyPr wrap="square" rtlCol="0">
            <a:spAutoFit/>
          </a:bodyPr>
          <a:lstStyle/>
          <a:p>
            <a:r>
              <a:rPr lang="en-US" sz="2000" b="1" dirty="0">
                <a:solidFill>
                  <a:schemeClr val="bg1">
                    <a:lumMod val="95000"/>
                    <a:lumOff val="5000"/>
                  </a:schemeClr>
                </a:solidFill>
                <a:latin typeface="Lucida Sans" panose="020B0602030504020204" pitchFamily="34" charset="0"/>
              </a:rPr>
              <a:t>Practical Value – Ram skins provided protection from the elements </a:t>
            </a:r>
          </a:p>
          <a:p>
            <a:r>
              <a:rPr lang="en-US" sz="2000" b="1" dirty="0">
                <a:solidFill>
                  <a:schemeClr val="bg1">
                    <a:lumMod val="95000"/>
                    <a:lumOff val="5000"/>
                  </a:schemeClr>
                </a:solidFill>
                <a:latin typeface="Lucida Sans" panose="020B0602030504020204" pitchFamily="34" charset="0"/>
              </a:rPr>
              <a:t>		     (1</a:t>
            </a:r>
            <a:r>
              <a:rPr lang="en-US" sz="2000" b="1" baseline="30000" dirty="0">
                <a:solidFill>
                  <a:schemeClr val="bg1">
                    <a:lumMod val="95000"/>
                    <a:lumOff val="5000"/>
                  </a:schemeClr>
                </a:solidFill>
                <a:latin typeface="Lucida Sans" panose="020B0602030504020204" pitchFamily="34" charset="0"/>
              </a:rPr>
              <a:t>st</a:t>
            </a:r>
            <a:r>
              <a:rPr lang="en-US" sz="2000" b="1" dirty="0">
                <a:solidFill>
                  <a:schemeClr val="bg1">
                    <a:lumMod val="95000"/>
                    <a:lumOff val="5000"/>
                  </a:schemeClr>
                </a:solidFill>
                <a:latin typeface="Lucida Sans" panose="020B0602030504020204" pitchFamily="34" charset="0"/>
              </a:rPr>
              <a:t> Peter 2:5; 4:10-11)</a:t>
            </a:r>
          </a:p>
        </p:txBody>
      </p:sp>
      <p:sp>
        <p:nvSpPr>
          <p:cNvPr id="18" name="TextBox 17">
            <a:extLst>
              <a:ext uri="{FF2B5EF4-FFF2-40B4-BE49-F238E27FC236}">
                <a16:creationId xmlns:a16="http://schemas.microsoft.com/office/drawing/2014/main" id="{A6873A57-4AC6-A21B-62EC-154FA9ADFDE6}"/>
              </a:ext>
            </a:extLst>
          </p:cNvPr>
          <p:cNvSpPr txBox="1"/>
          <p:nvPr/>
        </p:nvSpPr>
        <p:spPr>
          <a:xfrm>
            <a:off x="324044" y="4670184"/>
            <a:ext cx="11534273" cy="400110"/>
          </a:xfrm>
          <a:prstGeom prst="rect">
            <a:avLst/>
          </a:prstGeom>
          <a:noFill/>
        </p:spPr>
        <p:txBody>
          <a:bodyPr wrap="square" rtlCol="0">
            <a:spAutoFit/>
          </a:bodyPr>
          <a:lstStyle/>
          <a:p>
            <a:r>
              <a:rPr lang="en-US" sz="2000" b="1" dirty="0">
                <a:solidFill>
                  <a:schemeClr val="bg1">
                    <a:lumMod val="95000"/>
                    <a:lumOff val="5000"/>
                  </a:schemeClr>
                </a:solidFill>
                <a:latin typeface="Lucida Sans" panose="020B0602030504020204" pitchFamily="34" charset="0"/>
              </a:rPr>
              <a:t>Mercy – The Mercy Seat was placed on the Ark (Matthew 18:21-35)</a:t>
            </a:r>
          </a:p>
        </p:txBody>
      </p:sp>
    </p:spTree>
    <p:extLst>
      <p:ext uri="{BB962C8B-B14F-4D97-AF65-F5344CB8AC3E}">
        <p14:creationId xmlns:p14="http://schemas.microsoft.com/office/powerpoint/2010/main" val="495922917"/>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anim calcmode="lin" valueType="num">
                                      <p:cBhvr>
                                        <p:cTn id="8" dur="1000" fill="hold"/>
                                        <p:tgtEl>
                                          <p:spTgt spid="6"/>
                                        </p:tgtEl>
                                        <p:attrNameLst>
                                          <p:attrName>ppt_x</p:attrName>
                                        </p:attrNameLst>
                                      </p:cBhvr>
                                      <p:tavLst>
                                        <p:tav tm="0">
                                          <p:val>
                                            <p:strVal val="#ppt_x"/>
                                          </p:val>
                                        </p:tav>
                                        <p:tav tm="100000">
                                          <p:val>
                                            <p:strVal val="#ppt_x"/>
                                          </p:val>
                                        </p:tav>
                                      </p:tavLst>
                                    </p:anim>
                                    <p:anim calcmode="lin" valueType="num">
                                      <p:cBhvr>
                                        <p:cTn id="9"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16"/>
                                        </p:tgtEl>
                                        <p:attrNameLst>
                                          <p:attrName>style.visibility</p:attrName>
                                        </p:attrNameLst>
                                      </p:cBhvr>
                                      <p:to>
                                        <p:strVal val="visible"/>
                                      </p:to>
                                    </p:set>
                                    <p:animEffect transition="in" filter="fade">
                                      <p:cBhvr>
                                        <p:cTn id="14" dur="1000"/>
                                        <p:tgtEl>
                                          <p:spTgt spid="16"/>
                                        </p:tgtEl>
                                      </p:cBhvr>
                                    </p:animEffect>
                                    <p:anim calcmode="lin" valueType="num">
                                      <p:cBhvr>
                                        <p:cTn id="15" dur="1000" fill="hold"/>
                                        <p:tgtEl>
                                          <p:spTgt spid="16"/>
                                        </p:tgtEl>
                                        <p:attrNameLst>
                                          <p:attrName>ppt_x</p:attrName>
                                        </p:attrNameLst>
                                      </p:cBhvr>
                                      <p:tavLst>
                                        <p:tav tm="0">
                                          <p:val>
                                            <p:strVal val="#ppt_x"/>
                                          </p:val>
                                        </p:tav>
                                        <p:tav tm="100000">
                                          <p:val>
                                            <p:strVal val="#ppt_x"/>
                                          </p:val>
                                        </p:tav>
                                      </p:tavLst>
                                    </p:anim>
                                    <p:anim calcmode="lin" valueType="num">
                                      <p:cBhvr>
                                        <p:cTn id="16" dur="1000" fill="hold"/>
                                        <p:tgtEl>
                                          <p:spTgt spid="16"/>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17"/>
                                        </p:tgtEl>
                                        <p:attrNameLst>
                                          <p:attrName>style.visibility</p:attrName>
                                        </p:attrNameLst>
                                      </p:cBhvr>
                                      <p:to>
                                        <p:strVal val="visible"/>
                                      </p:to>
                                    </p:set>
                                    <p:animEffect transition="in" filter="fade">
                                      <p:cBhvr>
                                        <p:cTn id="21" dur="1000"/>
                                        <p:tgtEl>
                                          <p:spTgt spid="17"/>
                                        </p:tgtEl>
                                      </p:cBhvr>
                                    </p:animEffect>
                                    <p:anim calcmode="lin" valueType="num">
                                      <p:cBhvr>
                                        <p:cTn id="22" dur="1000" fill="hold"/>
                                        <p:tgtEl>
                                          <p:spTgt spid="17"/>
                                        </p:tgtEl>
                                        <p:attrNameLst>
                                          <p:attrName>ppt_x</p:attrName>
                                        </p:attrNameLst>
                                      </p:cBhvr>
                                      <p:tavLst>
                                        <p:tav tm="0">
                                          <p:val>
                                            <p:strVal val="#ppt_x"/>
                                          </p:val>
                                        </p:tav>
                                        <p:tav tm="100000">
                                          <p:val>
                                            <p:strVal val="#ppt_x"/>
                                          </p:val>
                                        </p:tav>
                                      </p:tavLst>
                                    </p:anim>
                                    <p:anim calcmode="lin" valueType="num">
                                      <p:cBhvr>
                                        <p:cTn id="23" dur="1000" fill="hold"/>
                                        <p:tgtEl>
                                          <p:spTgt spid="17"/>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18"/>
                                        </p:tgtEl>
                                        <p:attrNameLst>
                                          <p:attrName>style.visibility</p:attrName>
                                        </p:attrNameLst>
                                      </p:cBhvr>
                                      <p:to>
                                        <p:strVal val="visible"/>
                                      </p:to>
                                    </p:set>
                                    <p:animEffect transition="in" filter="fade">
                                      <p:cBhvr>
                                        <p:cTn id="28" dur="1000"/>
                                        <p:tgtEl>
                                          <p:spTgt spid="18"/>
                                        </p:tgtEl>
                                      </p:cBhvr>
                                    </p:animEffect>
                                    <p:anim calcmode="lin" valueType="num">
                                      <p:cBhvr>
                                        <p:cTn id="29" dur="1000" fill="hold"/>
                                        <p:tgtEl>
                                          <p:spTgt spid="18"/>
                                        </p:tgtEl>
                                        <p:attrNameLst>
                                          <p:attrName>ppt_x</p:attrName>
                                        </p:attrNameLst>
                                      </p:cBhvr>
                                      <p:tavLst>
                                        <p:tav tm="0">
                                          <p:val>
                                            <p:strVal val="#ppt_x"/>
                                          </p:val>
                                        </p:tav>
                                        <p:tav tm="100000">
                                          <p:val>
                                            <p:strVal val="#ppt_x"/>
                                          </p:val>
                                        </p:tav>
                                      </p:tavLst>
                                    </p:anim>
                                    <p:anim calcmode="lin" valueType="num">
                                      <p:cBhvr>
                                        <p:cTn id="30" dur="1000" fill="hold"/>
                                        <p:tgtEl>
                                          <p:spTgt spid="18"/>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15"/>
                                        </p:tgtEl>
                                        <p:attrNameLst>
                                          <p:attrName>style.visibility</p:attrName>
                                        </p:attrNameLst>
                                      </p:cBhvr>
                                      <p:to>
                                        <p:strVal val="visible"/>
                                      </p:to>
                                    </p:set>
                                    <p:animEffect transition="in" filter="fade">
                                      <p:cBhvr>
                                        <p:cTn id="35" dur="1000"/>
                                        <p:tgtEl>
                                          <p:spTgt spid="15"/>
                                        </p:tgtEl>
                                      </p:cBhvr>
                                    </p:animEffect>
                                    <p:anim calcmode="lin" valueType="num">
                                      <p:cBhvr>
                                        <p:cTn id="36" dur="1000" fill="hold"/>
                                        <p:tgtEl>
                                          <p:spTgt spid="15"/>
                                        </p:tgtEl>
                                        <p:attrNameLst>
                                          <p:attrName>ppt_x</p:attrName>
                                        </p:attrNameLst>
                                      </p:cBhvr>
                                      <p:tavLst>
                                        <p:tav tm="0">
                                          <p:val>
                                            <p:strVal val="#ppt_x"/>
                                          </p:val>
                                        </p:tav>
                                        <p:tav tm="100000">
                                          <p:val>
                                            <p:strVal val="#ppt_x"/>
                                          </p:val>
                                        </p:tav>
                                      </p:tavLst>
                                    </p:anim>
                                    <p:anim calcmode="lin" valueType="num">
                                      <p:cBhvr>
                                        <p:cTn id="37" dur="1000" fill="hold"/>
                                        <p:tgtEl>
                                          <p:spTgt spid="1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15" grpId="0"/>
      <p:bldP spid="16" grpId="0"/>
      <p:bldP spid="17" grpId="0"/>
      <p:bldP spid="18"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6146</TotalTime>
  <Words>6136</Words>
  <Application>Microsoft Office PowerPoint</Application>
  <PresentationFormat>Widescreen</PresentationFormat>
  <Paragraphs>463</Paragraphs>
  <Slides>9</Slides>
  <Notes>9</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9</vt:i4>
      </vt:variant>
    </vt:vector>
  </HeadingPairs>
  <TitlesOfParts>
    <vt:vector size="17" baseType="lpstr">
      <vt:lpstr>Arial</vt:lpstr>
      <vt:lpstr>Calibri</vt:lpstr>
      <vt:lpstr>Calibri Light</vt:lpstr>
      <vt:lpstr>Lucida Sans</vt:lpstr>
      <vt:lpstr>Verdana</vt:lpstr>
      <vt:lpstr>Verdana Pro</vt:lpstr>
      <vt:lpstr>Office Theme</vt:lpstr>
      <vt:lpstr>Worksheet</vt:lpstr>
      <vt:lpstr>A Survey of Exodus and Leviticus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Survey of Exodus and Leviticus</dc:title>
  <dc:creator>Richard Watson</dc:creator>
  <cp:lastModifiedBy>Richard Watson</cp:lastModifiedBy>
  <cp:revision>152</cp:revision>
  <cp:lastPrinted>2022-08-23T17:31:12Z</cp:lastPrinted>
  <dcterms:created xsi:type="dcterms:W3CDTF">2021-12-03T01:50:23Z</dcterms:created>
  <dcterms:modified xsi:type="dcterms:W3CDTF">2022-08-23T18:54:22Z</dcterms:modified>
</cp:coreProperties>
</file>