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60" r:id="rId4"/>
    <p:sldId id="258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B4B45"/>
    <a:srgbClr val="432323"/>
    <a:srgbClr val="35515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09" autoAdjust="0"/>
    <p:restoredTop sz="94660"/>
  </p:normalViewPr>
  <p:slideViewPr>
    <p:cSldViewPr snapToGrid="0">
      <p:cViewPr varScale="1">
        <p:scale>
          <a:sx n="113" d="100"/>
          <a:sy n="113" d="100"/>
        </p:scale>
        <p:origin x="31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4C74F6-C073-308F-BC66-945C6A61653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4D59581-6AFC-6DDD-6963-73AEBCBE085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896586C-FE62-91B5-E248-412ADF61D8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229CB0-4F9C-4231-8A1F-875EE5DF0461}" type="datetimeFigureOut">
              <a:rPr lang="en-US" smtClean="0"/>
              <a:t>9/18/2022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0A786A9-9E66-CF0D-3FFA-72415538A4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4EDDF30-3DC0-C475-B896-E4584EB9D6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7911E7-FDAC-412A-AB36-BB01ED0341A3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8" descr="Text&#10;&#10;Description automatically generated with low confidence">
            <a:extLst>
              <a:ext uri="{FF2B5EF4-FFF2-40B4-BE49-F238E27FC236}">
                <a16:creationId xmlns:a16="http://schemas.microsoft.com/office/drawing/2014/main" id="{27C23BCE-55D1-5C94-AD07-DF613F8EE99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38261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0ECC30-0537-9587-4F5A-131C4DB0E3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C8DDF75-7DFA-667E-7FD4-E91B1CEF343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A88A474-05E1-AD8E-B22D-CB92650AB8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229CB0-4F9C-4231-8A1F-875EE5DF0461}" type="datetimeFigureOut">
              <a:rPr lang="en-US" smtClean="0"/>
              <a:t>9/18/2022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6585B6F-635B-E117-6476-085C5EDEC8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65C2EFE-C846-936B-5877-C39E544F3B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7911E7-FDAC-412A-AB36-BB01ED0341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9393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6738974-F706-6EE5-D65A-6D78910FB63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C3449B0-0D61-7EAA-3F1E-529F92E143F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F2336FB-0E74-3051-1E91-6297A11F61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229CB0-4F9C-4231-8A1F-875EE5DF0461}" type="datetimeFigureOut">
              <a:rPr lang="en-US" smtClean="0"/>
              <a:t>9/18/2022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4E95C2B-C752-46F2-BDE3-D6A850A659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3BCD3C0-1E4B-182C-D77F-6613273E6D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7911E7-FDAC-412A-AB36-BB01ED0341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61397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text&#10;&#10;Description automatically generated">
            <a:extLst>
              <a:ext uri="{FF2B5EF4-FFF2-40B4-BE49-F238E27FC236}">
                <a16:creationId xmlns:a16="http://schemas.microsoft.com/office/drawing/2014/main" id="{4E4C6916-8909-E051-D809-EC2B378BF5A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9270214-155A-DB87-A3F4-047B27D713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6137" y="258896"/>
            <a:ext cx="11647415" cy="1209177"/>
          </a:xfrm>
        </p:spPr>
        <p:txBody>
          <a:bodyPr>
            <a:normAutofit/>
          </a:bodyPr>
          <a:lstStyle>
            <a:lvl1pPr>
              <a:defRPr sz="4000" b="1">
                <a:effectLst>
                  <a:glow rad="76200">
                    <a:schemeClr val="bg1"/>
                  </a:glow>
                </a:effectLst>
                <a:latin typeface="Bookman Old Style" panose="02050604050505020204" pitchFamily="18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16D625-898F-E793-797F-9D1ECC6E9A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8448" y="1726969"/>
            <a:ext cx="11647415" cy="4886222"/>
          </a:xfrm>
        </p:spPr>
        <p:txBody>
          <a:bodyPr/>
          <a:lstStyle>
            <a:lvl1pPr>
              <a:defRPr b="1">
                <a:effectLst>
                  <a:glow rad="76200">
                    <a:schemeClr val="bg1"/>
                  </a:glow>
                </a:effectLst>
              </a:defRPr>
            </a:lvl1pPr>
            <a:lvl2pPr marL="576263" indent="-228600">
              <a:buFont typeface="Calibri" panose="020F0502020204030204" pitchFamily="34" charset="0"/>
              <a:buChar char="−"/>
              <a:defRPr b="1">
                <a:effectLst>
                  <a:glow rad="76200">
                    <a:schemeClr val="bg1"/>
                  </a:glow>
                </a:effectLst>
              </a:defRPr>
            </a:lvl2pPr>
            <a:lvl3pPr marL="914400" indent="-228600">
              <a:defRPr b="1">
                <a:effectLst>
                  <a:glow rad="76200">
                    <a:schemeClr val="bg1"/>
                  </a:glow>
                </a:effectLst>
              </a:defRPr>
            </a:lvl3pPr>
            <a:lvl4pPr>
              <a:defRPr b="1">
                <a:effectLst>
                  <a:glow rad="76200">
                    <a:schemeClr val="bg1"/>
                  </a:glow>
                </a:effectLst>
              </a:defRPr>
            </a:lvl4pPr>
            <a:lvl5pPr>
              <a:defRPr b="1">
                <a:effectLst>
                  <a:glow rad="76200">
                    <a:schemeClr val="bg1"/>
                  </a:glow>
                </a:effectLst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7290955-F2C3-F138-F6EB-EA6611E93E86}"/>
              </a:ext>
            </a:extLst>
          </p:cNvPr>
          <p:cNvSpPr/>
          <p:nvPr userDrawn="1"/>
        </p:nvSpPr>
        <p:spPr>
          <a:xfrm>
            <a:off x="251670" y="1468073"/>
            <a:ext cx="11647415" cy="180670"/>
          </a:xfrm>
          <a:prstGeom prst="rect">
            <a:avLst/>
          </a:prstGeom>
          <a:gradFill flip="none" rotWithShape="1">
            <a:gsLst>
              <a:gs pos="0">
                <a:srgbClr val="35515A"/>
              </a:gs>
              <a:gs pos="52000">
                <a:srgbClr val="6B4B45"/>
              </a:gs>
              <a:gs pos="100000">
                <a:srgbClr val="432323"/>
              </a:gs>
            </a:gsLst>
            <a:lin ang="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 descr="A picture containing text&#10;&#10;Description automatically generated">
            <a:extLst>
              <a:ext uri="{FF2B5EF4-FFF2-40B4-BE49-F238E27FC236}">
                <a16:creationId xmlns:a16="http://schemas.microsoft.com/office/drawing/2014/main" id="{B01CF77F-ECC3-C113-A015-608EEE8E2D6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405" b="69665"/>
          <a:stretch/>
        </p:blipFill>
        <p:spPr>
          <a:xfrm>
            <a:off x="75500" y="1342239"/>
            <a:ext cx="12115995" cy="444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96667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3A16D6-CDC6-B40C-7CCA-5064C2EB7B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DA397D2-BB8D-0CA1-ADA9-C6381928898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999CFFF-A02D-76BA-DFF8-D9728748BB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229CB0-4F9C-4231-8A1F-875EE5DF0461}" type="datetimeFigureOut">
              <a:rPr lang="en-US" smtClean="0"/>
              <a:t>9/18/2022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8C6273A-0083-8004-B495-74FE9272DA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127A78-F612-AF95-FC9B-FB52F46D58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7911E7-FDAC-412A-AB36-BB01ED0341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15379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931205-EC8F-215B-A0CF-4DDECEF698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5A6E23-0571-DCAC-0E59-05EBAB09D7A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5832C71-64FE-7982-BD47-4BFC0054627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7375275-6F41-3851-6F39-8F330F0B58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229CB0-4F9C-4231-8A1F-875EE5DF0461}" type="datetimeFigureOut">
              <a:rPr lang="en-US" smtClean="0"/>
              <a:t>9/18/2022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852C6A0-4B96-BDE2-DBAC-A5EA7EE4BD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2457D10-E618-0C5F-834C-BE5B9FE254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7911E7-FDAC-412A-AB36-BB01ED0341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90108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4A04A2-FFE8-EF5B-9406-D6A99ED2C7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57DB578-23CF-BE21-3F2D-E66BF59B00C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2F24149-9487-1B66-8D7B-6ACBEA31D4A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1712485-38E7-446B-1E93-63E68DD6EC3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1E4DDB0-0FF0-FEC1-976C-237608E2DC4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8EB4F93-6A88-74F6-39BB-7C9707A592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229CB0-4F9C-4231-8A1F-875EE5DF0461}" type="datetimeFigureOut">
              <a:rPr lang="en-US" smtClean="0"/>
              <a:t>9/18/2022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064FC88-7AF9-5967-3729-3143FFEF98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A723605-7D11-65DC-DC8E-B1BBC16F11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7911E7-FDAC-412A-AB36-BB01ED0341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73800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030B2A-17B1-9286-54B7-ED9113304E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45D5B55-30B4-AAE2-1A36-337D0F0285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229CB0-4F9C-4231-8A1F-875EE5DF0461}" type="datetimeFigureOut">
              <a:rPr lang="en-US" smtClean="0"/>
              <a:t>9/18/2022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32C96F6-BA59-9835-AF84-74C0AFD83F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1235D79-E918-30D2-73F8-1F9C4753FA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7911E7-FDAC-412A-AB36-BB01ED0341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75613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81B6593-D891-2EAB-1475-33D4EDBBDE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229CB0-4F9C-4231-8A1F-875EE5DF0461}" type="datetimeFigureOut">
              <a:rPr lang="en-US" smtClean="0"/>
              <a:t>9/18/2022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70330A1-DE55-D547-FAC4-06446479BE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11BFD8C-CE63-332C-AA02-5D3F57D5F1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7911E7-FDAC-412A-AB36-BB01ED0341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6713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2F13A6-2BA3-A41D-39EA-2377D193F8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026930-E855-9973-322B-8F0154E0B1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7410FDA-8BE4-A6A2-2F7F-E754C6F4F27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223B4F8-C765-D6A3-E29C-AF1F141947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229CB0-4F9C-4231-8A1F-875EE5DF0461}" type="datetimeFigureOut">
              <a:rPr lang="en-US" smtClean="0"/>
              <a:t>9/18/2022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12C0C76-F7FF-B090-5215-3DEBDAB214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136296C-BBAA-42EB-6058-0FC7DF90F5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7911E7-FDAC-412A-AB36-BB01ED0341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73646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5B9225-638D-ED64-9690-8E6FF28782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FCCD319-7D0D-DACC-4629-A230E0C7FD2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C00AC53-39A5-747E-10E7-562C6D3CEE7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B43024D-06A2-2D71-CDBC-D72AD98A94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229CB0-4F9C-4231-8A1F-875EE5DF0461}" type="datetimeFigureOut">
              <a:rPr lang="en-US" smtClean="0"/>
              <a:t>9/18/2022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677B849-A28A-72F7-B527-69F738D8E3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50EF08B-40FF-B357-D5D8-923A8C41C8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7911E7-FDAC-412A-AB36-BB01ED0341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47590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99E3016-903E-0A36-1B67-58A6CB134C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9E378EB-E183-B27B-9927-B40483382CE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79506CD-4D9C-3E7E-53B7-BEE9B390EBD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229CB0-4F9C-4231-8A1F-875EE5DF0461}" type="datetimeFigureOut">
              <a:rPr lang="en-US" smtClean="0"/>
              <a:t>9/18/2022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40C2A7-4056-80EB-2F2B-CCA1F4D2964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97BE31A-6BD9-5651-D97C-4DD5F477D99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7911E7-FDAC-412A-AB36-BB01ED0341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06251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760239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A2FDC4-F34D-C17A-4CDE-B9E1146C6E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6137" y="258896"/>
            <a:ext cx="11647415" cy="1222034"/>
          </a:xfrm>
        </p:spPr>
        <p:txBody>
          <a:bodyPr>
            <a:normAutofit/>
          </a:bodyPr>
          <a:lstStyle/>
          <a:p>
            <a:r>
              <a:rPr lang="en-US" sz="4000" dirty="0">
                <a:latin typeface="Bookman Old Style" panose="02050604050505020204" pitchFamily="18" charset="0"/>
                <a:ea typeface="Cambria" panose="02040503050406030204" pitchFamily="18" charset="0"/>
              </a:rPr>
              <a:t>The Gospel Spreads and Converts the</a:t>
            </a:r>
            <a:br>
              <a:rPr lang="en-US" sz="4000" dirty="0">
                <a:latin typeface="Bookman Old Style" panose="02050604050505020204" pitchFamily="18" charset="0"/>
                <a:ea typeface="Cambria" panose="02040503050406030204" pitchFamily="18" charset="0"/>
              </a:rPr>
            </a:br>
            <a:r>
              <a:rPr lang="en-US" sz="4000" dirty="0">
                <a:latin typeface="Bookman Old Style" panose="02050604050505020204" pitchFamily="18" charset="0"/>
                <a:ea typeface="Cambria" panose="02040503050406030204" pitchFamily="18" charset="0"/>
              </a:rPr>
              <a:t>First Gentiles to Christ (10:1-48; 11:1-18)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954FCE-B3B0-4235-629C-6C0C326BC2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8448" y="1726969"/>
            <a:ext cx="11771152" cy="4886222"/>
          </a:xfrm>
        </p:spPr>
        <p:txBody>
          <a:bodyPr>
            <a:normAutofit lnSpcReduction="10000"/>
          </a:bodyPr>
          <a:lstStyle/>
          <a:p>
            <a:r>
              <a:rPr lang="en-US" dirty="0"/>
              <a:t>Cornelius was instructed by God to send for Peter to hear the gospel message (10:1-8).</a:t>
            </a:r>
          </a:p>
          <a:p>
            <a:pPr lvl="1"/>
            <a:r>
              <a:rPr lang="en-US" dirty="0"/>
              <a:t>It is possible to be a devout, godly and religious person, and still be lost (10:1-6; 11:14).</a:t>
            </a:r>
          </a:p>
          <a:p>
            <a:pPr lvl="1"/>
            <a:r>
              <a:rPr lang="en-US" dirty="0"/>
              <a:t>The prayer of a sinner will not save him, but God does know the heart (10:4, 30-32).</a:t>
            </a:r>
          </a:p>
          <a:p>
            <a:r>
              <a:rPr lang="en-US" dirty="0"/>
              <a:t>The day after Cornelius’ vision, Peter saw a vision from heaven (10:9-23; 11:4-12).</a:t>
            </a:r>
          </a:p>
          <a:p>
            <a:r>
              <a:rPr lang="en-US" dirty="0"/>
              <a:t>Peter went to Caesarea, to the home of a Gentile, with six fellow Jews (10:24-33; 11:12).</a:t>
            </a:r>
          </a:p>
          <a:p>
            <a:pPr lvl="1"/>
            <a:r>
              <a:rPr lang="en-US" dirty="0"/>
              <a:t>Peter was to speak “all the things commanded…by God” to be saved (10:32-33; 11:14).</a:t>
            </a:r>
          </a:p>
          <a:p>
            <a:r>
              <a:rPr lang="en-US" dirty="0"/>
              <a:t>Peter preached to the Gentiles about Jesus Christ and the universal gospel (10:34-48).</a:t>
            </a:r>
          </a:p>
          <a:p>
            <a:pPr lvl="1"/>
            <a:r>
              <a:rPr lang="en-US" dirty="0"/>
              <a:t>The gospel truly is for all!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410939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A2FDC4-F34D-C17A-4CDE-B9E1146C6E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6137" y="258896"/>
            <a:ext cx="11647415" cy="1222034"/>
          </a:xfrm>
        </p:spPr>
        <p:txBody>
          <a:bodyPr>
            <a:normAutofit/>
          </a:bodyPr>
          <a:lstStyle/>
          <a:p>
            <a:r>
              <a:rPr lang="en-US" sz="4000" dirty="0">
                <a:latin typeface="Bookman Old Style" panose="02050604050505020204" pitchFamily="18" charset="0"/>
                <a:ea typeface="Cambria" panose="02040503050406030204" pitchFamily="18" charset="0"/>
              </a:rPr>
              <a:t>The Gospel Spreads and Converts the</a:t>
            </a:r>
            <a:br>
              <a:rPr lang="en-US" sz="4000" dirty="0">
                <a:latin typeface="Bookman Old Style" panose="02050604050505020204" pitchFamily="18" charset="0"/>
                <a:ea typeface="Cambria" panose="02040503050406030204" pitchFamily="18" charset="0"/>
              </a:rPr>
            </a:br>
            <a:r>
              <a:rPr lang="en-US" sz="4000" dirty="0">
                <a:latin typeface="Bookman Old Style" panose="02050604050505020204" pitchFamily="18" charset="0"/>
                <a:ea typeface="Cambria" panose="02040503050406030204" pitchFamily="18" charset="0"/>
              </a:rPr>
              <a:t>First Gentiles to Christ (10:1-48; 11:1-18)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954FCE-B3B0-4235-629C-6C0C326BC2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8448" y="1726969"/>
            <a:ext cx="11771152" cy="4886222"/>
          </a:xfrm>
        </p:spPr>
        <p:txBody>
          <a:bodyPr>
            <a:normAutofit/>
          </a:bodyPr>
          <a:lstStyle/>
          <a:p>
            <a:r>
              <a:rPr lang="en-US" dirty="0"/>
              <a:t>Peter defended his actions to the Jews by saying it was God’s will and not his (11:1-18).</a:t>
            </a:r>
          </a:p>
          <a:p>
            <a:pPr lvl="1"/>
            <a:r>
              <a:rPr lang="en-US" dirty="0"/>
              <a:t>The Holy Spirit coming upon the Gentiles was before and separate from salvation!</a:t>
            </a:r>
          </a:p>
          <a:p>
            <a:pPr lvl="1"/>
            <a:r>
              <a:rPr lang="en-US" dirty="0"/>
              <a:t>Peter went to Cornelius to tell him things commanded by God (10:33; 11:14).</a:t>
            </a:r>
          </a:p>
          <a:p>
            <a:pPr lvl="1"/>
            <a:r>
              <a:rPr lang="en-US" dirty="0"/>
              <a:t>Just as he “began to speak, the Holy Spirit fell upon them” (11:15).  Not saved yet!</a:t>
            </a:r>
          </a:p>
          <a:p>
            <a:pPr lvl="1"/>
            <a:r>
              <a:rPr lang="en-US" dirty="0"/>
              <a:t>The Gentiles began to speak in tongues, magnifying the gift of the Spirit (10:46).</a:t>
            </a:r>
          </a:p>
          <a:p>
            <a:pPr lvl="1"/>
            <a:r>
              <a:rPr lang="en-US" dirty="0"/>
              <a:t>Peter preached the life, death and resurrection of Christ (10:36-42).  Not saved yet!</a:t>
            </a:r>
          </a:p>
          <a:p>
            <a:pPr lvl="1"/>
            <a:r>
              <a:rPr lang="en-US" dirty="0"/>
              <a:t>Peter then told how to “receive remission of sins” (because they didn’t have it yet).</a:t>
            </a:r>
          </a:p>
          <a:p>
            <a:r>
              <a:rPr lang="en-US" dirty="0"/>
              <a:t>The baptism of the Holy Spirit is only recorded twice in the New Testament.</a:t>
            </a:r>
          </a:p>
          <a:p>
            <a:pPr lvl="1"/>
            <a:r>
              <a:rPr lang="en-US" dirty="0"/>
              <a:t>On Pentecost (“at the beginning,” 11:15) upon the 12 apostles (Jews) in Acts 2:1-4.</a:t>
            </a:r>
          </a:p>
          <a:p>
            <a:pPr lvl="1"/>
            <a:r>
              <a:rPr lang="en-US" dirty="0"/>
              <a:t>On this occasion, in Acts 10, “God gave [the Gentiles] the same gift” (11:17).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093784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A2FDC4-F34D-C17A-4CDE-B9E1146C6E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6137" y="258896"/>
            <a:ext cx="11647415" cy="1222034"/>
          </a:xfrm>
        </p:spPr>
        <p:txBody>
          <a:bodyPr>
            <a:normAutofit/>
          </a:bodyPr>
          <a:lstStyle/>
          <a:p>
            <a:r>
              <a:rPr lang="en-US" sz="4000" dirty="0">
                <a:latin typeface="Bookman Old Style" panose="02050604050505020204" pitchFamily="18" charset="0"/>
                <a:ea typeface="Cambria" panose="02040503050406030204" pitchFamily="18" charset="0"/>
              </a:rPr>
              <a:t>The Church in Antioch, the First Apostle</a:t>
            </a:r>
            <a:br>
              <a:rPr lang="en-US" sz="4000" dirty="0">
                <a:latin typeface="Bookman Old Style" panose="02050604050505020204" pitchFamily="18" charset="0"/>
                <a:ea typeface="Cambria" panose="02040503050406030204" pitchFamily="18" charset="0"/>
              </a:rPr>
            </a:br>
            <a:r>
              <a:rPr lang="en-US" sz="4000" dirty="0">
                <a:latin typeface="Bookman Old Style" panose="02050604050505020204" pitchFamily="18" charset="0"/>
                <a:ea typeface="Cambria" panose="02040503050406030204" pitchFamily="18" charset="0"/>
              </a:rPr>
              <a:t>Martyred &amp; Herod’s Death (11:19 – 12:24)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954FCE-B3B0-4235-629C-6C0C326BC29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The church continued to spread, in spite of and as a result of persecution (11:19-21).</a:t>
            </a:r>
          </a:p>
          <a:p>
            <a:r>
              <a:rPr lang="en-US" dirty="0"/>
              <a:t>Barnabas &amp; Saul worked together in Antioch for a year before their journeys (11:22-26). </a:t>
            </a:r>
          </a:p>
          <a:p>
            <a:r>
              <a:rPr lang="en-US" dirty="0"/>
              <a:t>The disciples of Christ were first called Christians in Antioch of Syria (11:26).</a:t>
            </a:r>
          </a:p>
          <a:p>
            <a:r>
              <a:rPr lang="en-US" dirty="0"/>
              <a:t>Agabus prophesied a great famine, during which the church helped each other (11:27-30).</a:t>
            </a:r>
          </a:p>
          <a:p>
            <a:r>
              <a:rPr lang="en-US" dirty="0"/>
              <a:t>Herod Agrippa (The First) exercised terrible violence against the church (12:1-4).</a:t>
            </a:r>
          </a:p>
          <a:p>
            <a:r>
              <a:rPr lang="en-US" dirty="0"/>
              <a:t>The Lord freed Peter from prison, causing a stir in the church and with Herod (12:5-19).</a:t>
            </a:r>
          </a:p>
          <a:p>
            <a:r>
              <a:rPr lang="en-US" dirty="0"/>
              <a:t>Herod’s arrogant pride led to his gruesome death (12:20-23).</a:t>
            </a:r>
          </a:p>
          <a:p>
            <a:r>
              <a:rPr lang="en-US" dirty="0"/>
              <a:t>In spite of Herod’s attempts, the cause of Jesus continued to grow (12:24).</a:t>
            </a:r>
          </a:p>
        </p:txBody>
      </p:sp>
    </p:spTree>
    <p:extLst>
      <p:ext uri="{BB962C8B-B14F-4D97-AF65-F5344CB8AC3E}">
        <p14:creationId xmlns:p14="http://schemas.microsoft.com/office/powerpoint/2010/main" val="9261590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520</TotalTime>
  <Words>499</Words>
  <Application>Microsoft Office PowerPoint</Application>
  <PresentationFormat>Widescreen</PresentationFormat>
  <Paragraphs>29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9" baseType="lpstr">
      <vt:lpstr>Arial</vt:lpstr>
      <vt:lpstr>Bookman Old Style</vt:lpstr>
      <vt:lpstr>Calibri</vt:lpstr>
      <vt:lpstr>Calibri Light</vt:lpstr>
      <vt:lpstr>Office Theme</vt:lpstr>
      <vt:lpstr>PowerPoint Presentation</vt:lpstr>
      <vt:lpstr>The Gospel Spreads and Converts the First Gentiles to Christ (10:1-48; 11:1-18)</vt:lpstr>
      <vt:lpstr>The Gospel Spreads and Converts the First Gentiles to Christ (10:1-48; 11:1-18)</vt:lpstr>
      <vt:lpstr>The Church in Antioch, the First Apostle Martyred &amp; Herod’s Death (11:19 – 12:24)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David Sproule</dc:creator>
  <cp:lastModifiedBy>David Sproule</cp:lastModifiedBy>
  <cp:revision>20</cp:revision>
  <dcterms:created xsi:type="dcterms:W3CDTF">2022-07-03T00:12:35Z</dcterms:created>
  <dcterms:modified xsi:type="dcterms:W3CDTF">2022-09-18T12:41:25Z</dcterms:modified>
</cp:coreProperties>
</file>