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B45"/>
    <a:srgbClr val="432323"/>
    <a:srgbClr val="35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74F6-C073-308F-BC66-945C6A61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9581-6AFC-6DDD-6963-73AEBCBE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586C-FE62-91B5-E248-412ADF61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86A9-9E66-CF0D-3FFA-72415538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DF30-3DC0-C475-B896-E4584EB9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ap&#10;&#10;Description automatically generated with medium confidence">
            <a:extLst>
              <a:ext uri="{FF2B5EF4-FFF2-40B4-BE49-F238E27FC236}">
                <a16:creationId xmlns:a16="http://schemas.microsoft.com/office/drawing/2014/main" id="{ADBA7E4E-D386-9ACF-33EC-28837B66E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C30-0537-9587-4F5A-131C4DB0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DDF75-7DFA-667E-7FD4-E91B1CEF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A474-05E1-AD8E-B22D-CB92650A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5B6F-635B-E117-6476-085C5EDE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2EFE-C846-936B-5877-C39E544F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38974-F706-6EE5-D65A-6D78910FB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449B0-0D61-7EAA-3F1E-529F92E1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36FB-0E74-3051-1E91-6297A11F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5C2B-C752-46F2-BDE3-D6A850A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D3C0-1E4B-182C-D77F-6613273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4C6916-8909-E051-D809-EC2B378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0214-155A-DB87-A3F4-047B27D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09177"/>
          </a:xfrm>
        </p:spPr>
        <p:txBody>
          <a:bodyPr>
            <a:normAutofit/>
          </a:bodyPr>
          <a:lstStyle>
            <a:lvl1pPr>
              <a:defRPr sz="4000" b="1">
                <a:effectLst>
                  <a:glow rad="76200">
                    <a:schemeClr val="bg1"/>
                  </a:glo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D625-898F-E793-797F-9D1ECC6E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886222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90955-F2C3-F138-F6EB-EA6611E93E86}"/>
              </a:ext>
            </a:extLst>
          </p:cNvPr>
          <p:cNvSpPr/>
          <p:nvPr userDrawn="1"/>
        </p:nvSpPr>
        <p:spPr>
          <a:xfrm>
            <a:off x="251670" y="1468073"/>
            <a:ext cx="11647415" cy="180670"/>
          </a:xfrm>
          <a:prstGeom prst="rect">
            <a:avLst/>
          </a:prstGeom>
          <a:gradFill flip="none" rotWithShape="1">
            <a:gsLst>
              <a:gs pos="0">
                <a:srgbClr val="35515A"/>
              </a:gs>
              <a:gs pos="52000">
                <a:srgbClr val="6B4B45"/>
              </a:gs>
              <a:gs pos="100000">
                <a:srgbClr val="43232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1CF77F-ECC3-C113-A015-608EEE8E2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b="69665"/>
          <a:stretch/>
        </p:blipFill>
        <p:spPr>
          <a:xfrm>
            <a:off x="75500" y="1342239"/>
            <a:ext cx="12115995" cy="4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16D6-CDC6-B40C-7CCA-5064C2E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97D2-BB8D-0CA1-ADA9-C6381928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CFFF-A02D-76BA-DFF8-D972874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73A-0083-8004-B495-74FE9272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7A78-F612-AF95-FC9B-FB52F46D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205-EC8F-215B-A0CF-4DDECEF6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6E23-0571-DCAC-0E59-05EBAB09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2C71-64FE-7982-BD47-4BFC0054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5275-6F41-3851-6F39-8F330F0B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2C6A0-4B96-BDE2-DBAC-A5EA7EE4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7D10-E618-0C5F-834C-BE5B9FE2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04A2-FFE8-EF5B-9406-D6A99ED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B578-23CF-BE21-3F2D-E66BF59B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4149-9487-1B66-8D7B-6ACBEA31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2485-38E7-446B-1E93-63E68DD6E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4DDB0-0FF0-FEC1-976C-237608E2D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B4F93-6A88-74F6-39BB-7C9707A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4FC88-7AF9-5967-3729-3143FFEF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23605-7D11-65DC-DC8E-B1BBC16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B2A-17B1-9286-54B7-ED911330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D5B55-30B4-AAE2-1A36-337D0F0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C96F6-BA59-9835-AF84-74C0AFD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5D79-E918-30D2-73F8-1F9C4753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6593-D891-2EAB-1475-33D4EDBB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330A1-DE55-D547-FAC4-0644647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FD8C-CE63-332C-AA02-5D3F57D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13A6-2BA3-A41D-39EA-2377D193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6930-E855-9973-322B-8F0154E0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0FDA-8BE4-A6A2-2F7F-E754C6F4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B4F8-C765-D6A3-E29C-AF1F141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0C76-F7FF-B090-5215-3DEBDAB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296C-BBAA-42EB-6058-0FC7DF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225-638D-ED64-9690-8E6FF287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CD319-7D0D-DACC-4629-A230E0C7F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0AC53-39A5-747E-10E7-562C6D3C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024D-06A2-2D71-CDBC-D72AD98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B849-A28A-72F7-B527-69F738D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F08B-40FF-B357-D5D8-923A8C41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E3016-903E-0A36-1B67-58A6CB13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78EB-E183-B27B-9927-B4048338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06CD-4D9C-3E7E-53B7-BEE9B390E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9CB0-4F9C-4231-8A1F-875EE5DF04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C2A7-4056-80EB-2F2B-CCA1F4D29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E31A-6BD9-5651-D97C-4DD5F477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Conversion &amp; Early Preaching of Saul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and More Miracles of Peter (9:1-43)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Continually persecuting the disciples, Saul headed to Damascus to arrest more (9:1-9).</a:t>
            </a:r>
          </a:p>
          <a:p>
            <a:pPr lvl="1"/>
            <a:r>
              <a:rPr lang="en-US" dirty="0"/>
              <a:t>“The Way” was a common designation for unique Christian faith and the exclusive nature of Christ’s followers (9:2; 19:9, 23; 22:4; 24:14, 22).</a:t>
            </a:r>
          </a:p>
          <a:p>
            <a:pPr lvl="1"/>
            <a:r>
              <a:rPr lang="en-US" dirty="0"/>
              <a:t>Around noon (22:6), a light brighter than the sun (26:13) shone around him (9:3).</a:t>
            </a:r>
          </a:p>
          <a:p>
            <a:pPr lvl="1"/>
            <a:r>
              <a:rPr lang="en-US" dirty="0"/>
              <a:t>Jesus, risen and exalted, appeared to Saul in that light (9:17, 27; cf. 1 Cor. 9:1; 15:8).</a:t>
            </a:r>
          </a:p>
          <a:p>
            <a:pPr lvl="1"/>
            <a:r>
              <a:rPr lang="en-US" dirty="0"/>
              <a:t>Christ and the church are inseparably and intimately tied together (9:4-5, 13)!</a:t>
            </a:r>
          </a:p>
          <a:p>
            <a:pPr lvl="1"/>
            <a:r>
              <a:rPr lang="en-US" dirty="0"/>
              <a:t>Saul was helped by his travel companions into the city of Damascus (9:7-9).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5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Conversion &amp; Early Preaching of Saul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and More Miracles of Peter (9:1-43)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Saul heard the Word of God, received his sight and was baptized into Christ (9:10-19).</a:t>
            </a:r>
          </a:p>
          <a:p>
            <a:pPr lvl="1"/>
            <a:r>
              <a:rPr lang="en-US" dirty="0"/>
              <a:t>The Lord sent Ananias to preach to Saul (9:10-16).</a:t>
            </a:r>
          </a:p>
          <a:p>
            <a:pPr lvl="1"/>
            <a:r>
              <a:rPr lang="en-US" dirty="0"/>
              <a:t>Immediately Saul was baptized to wash away his sins (9:18; 22:16).</a:t>
            </a:r>
          </a:p>
          <a:p>
            <a:pPr lvl="2"/>
            <a:r>
              <a:rPr lang="en-US" sz="2400" dirty="0"/>
              <a:t>Prayer does not save an alien sinner from his sins!</a:t>
            </a:r>
          </a:p>
          <a:p>
            <a:pPr lvl="2"/>
            <a:r>
              <a:rPr lang="en-US" sz="2400" dirty="0"/>
              <a:t>Baptism is a “must” for salvation!</a:t>
            </a:r>
          </a:p>
          <a:p>
            <a:pPr lvl="2"/>
            <a:r>
              <a:rPr lang="en-US" sz="2400" dirty="0"/>
              <a:t>Saul of Tarsus was NOT converted to Christ and saved on the road to Damascus!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65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Conversion &amp; Early Preaching of Saul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and More Miracles of Peter (9:1-43)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Saul immediately began to preach the gospel and was persecuted as a result (9:20-30).</a:t>
            </a:r>
          </a:p>
          <a:p>
            <a:pPr lvl="1"/>
            <a:r>
              <a:rPr lang="en-US" dirty="0"/>
              <a:t>Saul continuously preached the deity of Jesus, a message he once persecuted (9:20).</a:t>
            </a:r>
          </a:p>
          <a:p>
            <a:pPr lvl="1"/>
            <a:r>
              <a:rPr lang="en-US" dirty="0"/>
              <a:t>The Jews in Damascus plotted to kill him, so disciples helped him escape (9:23-25).</a:t>
            </a:r>
          </a:p>
          <a:p>
            <a:pPr lvl="1"/>
            <a:r>
              <a:rPr lang="en-US" dirty="0"/>
              <a:t>It had been 3 years since he left Jerusalem (Gal. 1:18), but he was still feared (9:26).</a:t>
            </a:r>
          </a:p>
          <a:p>
            <a:pPr lvl="1"/>
            <a:r>
              <a:rPr lang="en-US" dirty="0"/>
              <a:t>Barnabas intervened, taking him to Peter &amp; James (Jesus’ half-bro) (9:27; Gal. 1:19).</a:t>
            </a:r>
          </a:p>
          <a:p>
            <a:pPr lvl="1"/>
            <a:r>
              <a:rPr lang="en-US" dirty="0"/>
              <a:t>Saul remained in Jerusalem with Peter for 15 days (9:28; Gal. 1:18).</a:t>
            </a:r>
          </a:p>
          <a:p>
            <a:pPr lvl="1"/>
            <a:r>
              <a:rPr lang="en-US" dirty="0"/>
              <a:t>Hellenists in Jerusalem tried to kill Saul, so the disciples helped him escape (9:29-30).</a:t>
            </a:r>
          </a:p>
          <a:p>
            <a:pPr lvl="1"/>
            <a:r>
              <a:rPr lang="en-US" dirty="0"/>
              <a:t>Saul went to his home in Syria and Cilicia (Tarsus was capital of Cilicia) (Gal. 1:21-22).</a:t>
            </a:r>
          </a:p>
          <a:p>
            <a:r>
              <a:rPr lang="en-US" dirty="0"/>
              <a:t>Persecution against the church subsided for a while and it kept on multiplying (9:31).</a:t>
            </a:r>
          </a:p>
        </p:txBody>
      </p:sp>
    </p:spTree>
    <p:extLst>
      <p:ext uri="{BB962C8B-B14F-4D97-AF65-F5344CB8AC3E}">
        <p14:creationId xmlns:p14="http://schemas.microsoft.com/office/powerpoint/2010/main" val="1774275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Conversion &amp; Early Preaching of Saul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and More Miracles of Peter (9:1-43)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prepare readers for chapter 10, two miracles of Peter were highlighted (9:32-43).</a:t>
            </a:r>
          </a:p>
          <a:p>
            <a:pPr lvl="1"/>
            <a:r>
              <a:rPr lang="en-US" dirty="0"/>
              <a:t>In Lydda, Peter healed Aeneas, a paralytic who “arose immediately” (9:32-35).</a:t>
            </a:r>
          </a:p>
          <a:p>
            <a:pPr lvl="2"/>
            <a:r>
              <a:rPr lang="en-US" sz="2200" dirty="0"/>
              <a:t>As a result of the miracle, many were converted to Christ (9:35).</a:t>
            </a:r>
          </a:p>
          <a:p>
            <a:pPr lvl="1"/>
            <a:r>
              <a:rPr lang="en-US" dirty="0"/>
              <a:t>In Joppa, Peter raised Tabitha from the dead (9:36-42).</a:t>
            </a:r>
          </a:p>
          <a:p>
            <a:pPr lvl="2"/>
            <a:r>
              <a:rPr lang="en-US" sz="2200" dirty="0"/>
              <a:t>As a result of the miracle, many were converted to Christ (9:42).</a:t>
            </a:r>
          </a:p>
          <a:p>
            <a:pPr lvl="1"/>
            <a:r>
              <a:rPr lang="en-US" dirty="0"/>
              <a:t>In Joppa, Peter stayed with Simon a tanner, which seems significant (9:43).</a:t>
            </a:r>
          </a:p>
        </p:txBody>
      </p:sp>
    </p:spTree>
    <p:extLst>
      <p:ext uri="{BB962C8B-B14F-4D97-AF65-F5344CB8AC3E}">
        <p14:creationId xmlns:p14="http://schemas.microsoft.com/office/powerpoint/2010/main" val="184667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520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The Conversion &amp; Early Preaching of Saul and More Miracles of Peter (9:1-43)</vt:lpstr>
      <vt:lpstr>The Conversion &amp; Early Preaching of Saul and More Miracles of Peter (9:1-43)</vt:lpstr>
      <vt:lpstr>The Conversion &amp; Early Preaching of Saul and More Miracles of Peter (9:1-43)</vt:lpstr>
      <vt:lpstr>The Conversion &amp; Early Preaching of Saul and More Miracles of Peter (9:1-43)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19</cp:revision>
  <dcterms:created xsi:type="dcterms:W3CDTF">2022-07-03T00:12:35Z</dcterms:created>
  <dcterms:modified xsi:type="dcterms:W3CDTF">2022-09-11T13:01:19Z</dcterms:modified>
</cp:coreProperties>
</file>