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4B45"/>
    <a:srgbClr val="432323"/>
    <a:srgbClr val="355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74F6-C073-308F-BC66-945C6A61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59581-6AFC-6DDD-6963-73AEBCBE0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6586C-FE62-91B5-E248-412ADF61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786A9-9E66-CF0D-3FFA-72415538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DDF30-3DC0-C475-B896-E4584EB9D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D3A4841-AE2D-519F-66F4-433C60DFA2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CC30-0537-9587-4F5A-131C4DB0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DDF75-7DFA-667E-7FD4-E91B1CEF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8A474-05E1-AD8E-B22D-CB92650A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85B6F-635B-E117-6476-085C5EDEC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C2EFE-C846-936B-5877-C39E544F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738974-F706-6EE5-D65A-6D78910FB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3449B0-0D61-7EAA-3F1E-529F92E14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336FB-0E74-3051-1E91-6297A11F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95C2B-C752-46F2-BDE3-D6A850A6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CD3C0-1E4B-182C-D77F-6613273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3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4C6916-8909-E051-D809-EC2B378BF5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270214-155A-DB87-A3F4-047B27D7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09177"/>
          </a:xfrm>
        </p:spPr>
        <p:txBody>
          <a:bodyPr>
            <a:normAutofit/>
          </a:bodyPr>
          <a:lstStyle>
            <a:lvl1pPr>
              <a:defRPr sz="4000" b="1">
                <a:effectLst>
                  <a:glow rad="76200">
                    <a:schemeClr val="bg1"/>
                  </a:glow>
                </a:effectLst>
                <a:latin typeface="Bookman Old Style" panose="02050604050505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6D625-898F-E793-797F-9D1ECC6E9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86222"/>
          </a:xfrm>
        </p:spPr>
        <p:txBody>
          <a:bodyPr/>
          <a:lstStyle>
            <a:lvl1pPr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290955-F2C3-F138-F6EB-EA6611E93E86}"/>
              </a:ext>
            </a:extLst>
          </p:cNvPr>
          <p:cNvSpPr/>
          <p:nvPr userDrawn="1"/>
        </p:nvSpPr>
        <p:spPr>
          <a:xfrm>
            <a:off x="251670" y="1468073"/>
            <a:ext cx="11647415" cy="180670"/>
          </a:xfrm>
          <a:prstGeom prst="rect">
            <a:avLst/>
          </a:prstGeom>
          <a:gradFill flip="none" rotWithShape="1">
            <a:gsLst>
              <a:gs pos="0">
                <a:srgbClr val="35515A"/>
              </a:gs>
              <a:gs pos="52000">
                <a:srgbClr val="6B4B45"/>
              </a:gs>
              <a:gs pos="100000">
                <a:srgbClr val="432323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01CF77F-ECC3-C113-A015-608EEE8E2D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5" b="69665"/>
          <a:stretch/>
        </p:blipFill>
        <p:spPr>
          <a:xfrm>
            <a:off x="75500" y="1342239"/>
            <a:ext cx="12115995" cy="4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6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16D6-CDC6-B40C-7CCA-5064C2EB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397D2-BB8D-0CA1-ADA9-C63819288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CFFF-A02D-76BA-DFF8-D972874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273A-0083-8004-B495-74FE9272D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7A78-F612-AF95-FC9B-FB52F46D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31205-EC8F-215B-A0CF-4DDECEF6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A6E23-0571-DCAC-0E59-05EBAB09D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32C71-64FE-7982-BD47-4BFC00546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5275-6F41-3851-6F39-8F330F0B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2C6A0-4B96-BDE2-DBAC-A5EA7EE4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57D10-E618-0C5F-834C-BE5B9FE2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10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4A2-FFE8-EF5B-9406-D6A99ED2C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B578-23CF-BE21-3F2D-E66BF59B0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24149-9487-1B66-8D7B-6ACBEA31D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712485-38E7-446B-1E93-63E68DD6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4DDB0-0FF0-FEC1-976C-237608E2DC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B4F93-6A88-74F6-39BB-7C9707A5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64FC88-7AF9-5967-3729-3143FFEF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723605-7D11-65DC-DC8E-B1BBC16F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B2A-17B1-9286-54B7-ED9113304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D5B55-30B4-AAE2-1A36-337D0F028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C96F6-BA59-9835-AF84-74C0AFD8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5D79-E918-30D2-73F8-1F9C4753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B6593-D891-2EAB-1475-33D4EDBB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330A1-DE55-D547-FAC4-06446479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FD8C-CE63-332C-AA02-5D3F57D5F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13A6-2BA3-A41D-39EA-2377D193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26930-E855-9973-322B-8F0154E0B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10FDA-8BE4-A6A2-2F7F-E754C6F4F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3B4F8-C765-D6A3-E29C-AF1F1419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C0C76-F7FF-B090-5215-3DEBDAB21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6296C-BBAA-42EB-6058-0FC7DF90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6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B9225-638D-ED64-9690-8E6FF2878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CCD319-7D0D-DACC-4629-A230E0C7F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0AC53-39A5-747E-10E7-562C6D3CE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024D-06A2-2D71-CDBC-D72AD98A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7B849-A28A-72F7-B527-69F738D8E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EF08B-40FF-B357-D5D8-923A8C41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E3016-903E-0A36-1B67-58A6CB13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378EB-E183-B27B-9927-B40483382C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06CD-4D9C-3E7E-53B7-BEE9B390E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29CB0-4F9C-4231-8A1F-875EE5DF0461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0C2A7-4056-80EB-2F2B-CCA1F4D29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BE31A-6BD9-5651-D97C-4DD5F477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911E7-FDAC-412A-AB36-BB01ED03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0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Stirring Sermon &amp; 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Senseless Stoning of Stephen (7:1-60)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Stephen was arrested and put on trial at the end of chapter 6 (6:11-16).</a:t>
            </a:r>
          </a:p>
          <a:p>
            <a:pPr lvl="1"/>
            <a:r>
              <a:rPr lang="en-US" dirty="0"/>
              <a:t>He was accused of speaking blasphemously against:  Moses, God, the temple, the law.</a:t>
            </a:r>
          </a:p>
          <a:p>
            <a:pPr lvl="1"/>
            <a:r>
              <a:rPr lang="en-US" dirty="0"/>
              <a:t>The high priest asked Stephen if he was guilty or not guilty of the charges (7:1).</a:t>
            </a:r>
          </a:p>
          <a:p>
            <a:r>
              <a:rPr lang="en-US" dirty="0"/>
              <a:t>Stephen’s inspired defense first emphasized that God’s presence, favor and rule were not confined to “the holy land” of Israel or “this holy place” of the temple (7:2-34).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5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Stirring Sermon &amp; 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Senseless Stoning of Stephen (7:1-60)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Stephen’s inspired defense second emphasized the willful inclination characteristic of Israel (from its beginning) toward outright rebellion and rejection of God (7:35-53).</a:t>
            </a:r>
          </a:p>
          <a:p>
            <a:pPr lvl="1"/>
            <a:r>
              <a:rPr lang="en-US" dirty="0"/>
              <a:t>Stephen pointed to the fathers as the ones who truly rejected Moses (7:35-40).</a:t>
            </a:r>
          </a:p>
          <a:p>
            <a:pPr lvl="1"/>
            <a:r>
              <a:rPr lang="en-US" dirty="0"/>
              <a:t>Stephen pointed to the fathers as the ones who rejected God &amp; were rejected (40-43).</a:t>
            </a:r>
          </a:p>
          <a:p>
            <a:pPr lvl="1"/>
            <a:r>
              <a:rPr lang="en-US" dirty="0"/>
              <a:t>Stephen pointed to the fathers as ones who worshiped without a temple (7:44-50).</a:t>
            </a:r>
          </a:p>
          <a:p>
            <a:pPr lvl="1"/>
            <a:r>
              <a:rPr lang="en-US" dirty="0"/>
              <a:t>Stephen pointed to the fathers (&amp; his accusers) as ones who violated the law (51-53).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65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The Stirring Sermon &amp; </a:t>
            </a:r>
            <a:b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  <a:ea typeface="Cambria" panose="02040503050406030204" pitchFamily="18" charset="0"/>
              </a:rPr>
              <a:t>Senseless Stoning of Stephen (7:1-60)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Stephen’s inspired defense closed with a severe &amp; stinging rebuke (7:51-53).</a:t>
            </a:r>
          </a:p>
          <a:p>
            <a:r>
              <a:rPr lang="en-US" dirty="0"/>
              <a:t>Stephen’s sermon enraged his accusers to violence and an illegal mob execution (7:54-60).</a:t>
            </a:r>
          </a:p>
          <a:p>
            <a:pPr lvl="1"/>
            <a:r>
              <a:rPr lang="en-US" dirty="0"/>
              <a:t>His hearers were “cut to the heart” (sawn asunder with anger like 5:33, not 2:37).</a:t>
            </a:r>
          </a:p>
          <a:p>
            <a:pPr lvl="1"/>
            <a:r>
              <a:rPr lang="en-US" dirty="0"/>
              <a:t>As the first martyr for the cause of Christ, Stephen was remarkably focused!</a:t>
            </a:r>
          </a:p>
          <a:p>
            <a:pPr lvl="1"/>
            <a:r>
              <a:rPr lang="en-US" dirty="0"/>
              <a:t>This first killing of a Christian led to “a great persecution against the church” (8:1).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94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>
                <a:latin typeface="Bookman Old Style" panose="02050604050505020204" pitchFamily="18" charset="0"/>
                <a:ea typeface="Cambria" panose="02040503050406030204" pitchFamily="18" charset="0"/>
              </a:rPr>
              <a:t>The Scattering of the Church &amp; the</a:t>
            </a:r>
            <a:br>
              <a:rPr lang="en-US" sz="400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>
                <a:latin typeface="Bookman Old Style" panose="02050604050505020204" pitchFamily="18" charset="0"/>
                <a:ea typeface="Cambria" panose="02040503050406030204" pitchFamily="18" charset="0"/>
              </a:rPr>
              <a:t>Preaching of Philip, the Evangelist (8:1-40)</a:t>
            </a:r>
            <a:endParaRPr lang="en-US" sz="4000" dirty="0">
              <a:latin typeface="Bookman Old Style" panose="0205060405050502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872135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“A great persecution arose against the church…were all scattered” (8:1).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Saul, the persecutor, is introduced in this context, ravaging the church (7:58-8:3).</a:t>
            </a:r>
          </a:p>
          <a:p>
            <a:pPr>
              <a:lnSpc>
                <a:spcPct val="85000"/>
              </a:lnSpc>
            </a:pPr>
            <a:r>
              <a:rPr lang="en-US" dirty="0"/>
              <a:t>Philip was prominent in taking the gospel to Samaria (8:4-25).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“Those who were scattered went everywhere preaching the word” (8:4).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There was long-term, deep-seated animosity between Jews &amp; Samaritans.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Philip “preached Christ” in Samaria, confirming his message with numerous miracles, and multitudes were converted to Christ (8:5-13).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The preaching of Christ (and the N.T.) involves commands that must be obeyed (8:6).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True miracles of God are unmistakable, irrefutable and un-reproducible (8:5-13).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Conversions to Christ in the New Testament all looked the same (because they were)!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The apostles imparting the Holy Spirit sparked Simon’s material instincts (8:14-24).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Miraculous power of the Holy Spirit could only be imparted by the 12 apostles (8:14-19).</a:t>
            </a:r>
          </a:p>
          <a:p>
            <a:pPr lvl="2">
              <a:lnSpc>
                <a:spcPct val="85000"/>
              </a:lnSpc>
            </a:pPr>
            <a:r>
              <a:rPr lang="en-US" dirty="0"/>
              <a:t>God has two laws of pardon: one for the non-Christian and one for the Christian.</a:t>
            </a:r>
          </a:p>
        </p:txBody>
      </p:sp>
    </p:spTree>
    <p:extLst>
      <p:ext uri="{BB962C8B-B14F-4D97-AF65-F5344CB8AC3E}">
        <p14:creationId xmlns:p14="http://schemas.microsoft.com/office/powerpoint/2010/main" val="3899928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C4-F34D-C17A-4CDE-B9E1146C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7" y="258896"/>
            <a:ext cx="11647415" cy="1222034"/>
          </a:xfrm>
        </p:spPr>
        <p:txBody>
          <a:bodyPr>
            <a:normAutofit/>
          </a:bodyPr>
          <a:lstStyle/>
          <a:p>
            <a:r>
              <a:rPr lang="en-US" sz="4000">
                <a:latin typeface="Bookman Old Style" panose="02050604050505020204" pitchFamily="18" charset="0"/>
                <a:ea typeface="Cambria" panose="02040503050406030204" pitchFamily="18" charset="0"/>
              </a:rPr>
              <a:t>The Scattering of the Church &amp; the</a:t>
            </a:r>
            <a:br>
              <a:rPr lang="en-US" sz="4000">
                <a:latin typeface="Bookman Old Style" panose="02050604050505020204" pitchFamily="18" charset="0"/>
                <a:ea typeface="Cambria" panose="02040503050406030204" pitchFamily="18" charset="0"/>
              </a:rPr>
            </a:br>
            <a:r>
              <a:rPr lang="en-US" sz="4000">
                <a:latin typeface="Bookman Old Style" panose="02050604050505020204" pitchFamily="18" charset="0"/>
                <a:ea typeface="Cambria" panose="02040503050406030204" pitchFamily="18" charset="0"/>
              </a:rPr>
              <a:t>Preaching of Philip, the Evangelist (8:1-40)</a:t>
            </a:r>
            <a:endParaRPr lang="en-US" sz="4000" dirty="0">
              <a:latin typeface="Bookman Old Style" panose="0205060405050502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54FCE-B3B0-4235-629C-6C0C326BC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448" y="1726969"/>
            <a:ext cx="11647415" cy="4995564"/>
          </a:xfrm>
        </p:spPr>
        <p:txBody>
          <a:bodyPr>
            <a:normAutofit/>
          </a:bodyPr>
          <a:lstStyle/>
          <a:p>
            <a:r>
              <a:rPr lang="en-US" dirty="0"/>
              <a:t>Philip was sent to convert the Ethiopian Eunuch (8:26-40).</a:t>
            </a:r>
          </a:p>
          <a:p>
            <a:pPr lvl="1"/>
            <a:r>
              <a:rPr lang="en-US" dirty="0"/>
              <a:t>A convert to Judaism was returning from Jerusalem to his home in Ethiopia (8:26-29).</a:t>
            </a:r>
          </a:p>
          <a:p>
            <a:pPr lvl="2"/>
            <a:r>
              <a:rPr lang="en-US" dirty="0"/>
              <a:t>The providence of God, especially in conversion, is a marvel to see at work (8:26-40).</a:t>
            </a:r>
          </a:p>
          <a:p>
            <a:pPr lvl="1"/>
            <a:r>
              <a:rPr lang="en-US" dirty="0"/>
              <a:t>The Ethiopian was reading aloud Isaiah 53, and Philip joined him to teach Jesus to him (8:30-36).</a:t>
            </a:r>
          </a:p>
          <a:p>
            <a:pPr lvl="2"/>
            <a:r>
              <a:rPr lang="en-US" dirty="0"/>
              <a:t>It is impossible to “preach Jesus” without preaching the necessity of baptism (8:35-36).</a:t>
            </a:r>
          </a:p>
          <a:p>
            <a:pPr lvl="1"/>
            <a:r>
              <a:rPr lang="en-US" dirty="0"/>
              <a:t>Philip baptized the eunuch in a body of water along the chariot’s pathway (8:37-40).</a:t>
            </a:r>
          </a:p>
          <a:p>
            <a:pPr lvl="2"/>
            <a:r>
              <a:rPr lang="en-US" dirty="0"/>
              <a:t>Baptism is by immersion (8:38-39).</a:t>
            </a:r>
          </a:p>
          <a:p>
            <a:pPr lvl="2"/>
            <a:r>
              <a:rPr lang="en-US" dirty="0"/>
              <a:t>Rejoicing comes after one’s baptism (8:39).</a:t>
            </a:r>
          </a:p>
        </p:txBody>
      </p:sp>
    </p:spTree>
    <p:extLst>
      <p:ext uri="{BB962C8B-B14F-4D97-AF65-F5344CB8AC3E}">
        <p14:creationId xmlns:p14="http://schemas.microsoft.com/office/powerpoint/2010/main" val="1940883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634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Office Theme</vt:lpstr>
      <vt:lpstr>PowerPoint Presentation</vt:lpstr>
      <vt:lpstr>The Stirring Sermon &amp;  Senseless Stoning of Stephen (7:1-60)</vt:lpstr>
      <vt:lpstr>The Stirring Sermon &amp;  Senseless Stoning of Stephen (7:1-60)</vt:lpstr>
      <vt:lpstr>The Stirring Sermon &amp;  Senseless Stoning of Stephen (7:1-60)</vt:lpstr>
      <vt:lpstr>The Scattering of the Church &amp; the Preaching of Philip, the Evangelist (8:1-40)</vt:lpstr>
      <vt:lpstr>The Scattering of the Church &amp; the Preaching of Philip, the Evangelist (8:1-40)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18</cp:revision>
  <dcterms:created xsi:type="dcterms:W3CDTF">2022-07-03T00:12:35Z</dcterms:created>
  <dcterms:modified xsi:type="dcterms:W3CDTF">2022-09-04T12:37:30Z</dcterms:modified>
</cp:coreProperties>
</file>