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7"/>
  </p:notesMasterIdLst>
  <p:sldIdLst>
    <p:sldId id="2778" r:id="rId2"/>
    <p:sldId id="2779" r:id="rId3"/>
    <p:sldId id="2887" r:id="rId4"/>
    <p:sldId id="2917" r:id="rId5"/>
    <p:sldId id="2920" r:id="rId6"/>
    <p:sldId id="2921" r:id="rId7"/>
    <p:sldId id="2922" r:id="rId8"/>
    <p:sldId id="2911" r:id="rId9"/>
    <p:sldId id="2906" r:id="rId10"/>
    <p:sldId id="2912" r:id="rId11"/>
    <p:sldId id="2913" r:id="rId12"/>
    <p:sldId id="2925" r:id="rId13"/>
    <p:sldId id="2915" r:id="rId14"/>
    <p:sldId id="2916" r:id="rId15"/>
    <p:sldId id="2929" r:id="rId16"/>
  </p:sldIdLst>
  <p:sldSz cx="12192000" cy="6858000"/>
  <p:notesSz cx="7102475" cy="93884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520" userDrawn="1">
          <p15:clr>
            <a:srgbClr val="A4A3A4"/>
          </p15:clr>
        </p15:guide>
        <p15:guide id="2" pos="640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initials="D" lastIdx="1" clrIdx="0">
    <p:extLst>
      <p:ext uri="{19B8F6BF-5375-455C-9EA6-DF929625EA0E}">
        <p15:presenceInfo xmlns:p15="http://schemas.microsoft.com/office/powerpoint/2012/main" userId="Dan" providerId="None"/>
      </p:ext>
    </p:extLst>
  </p:cmAuthor>
  <p:cmAuthor id="2" name="Dan Jenkins" initials="DJ" lastIdx="1" clrIdx="1">
    <p:extLst>
      <p:ext uri="{19B8F6BF-5375-455C-9EA6-DF929625EA0E}">
        <p15:presenceInfo xmlns:p15="http://schemas.microsoft.com/office/powerpoint/2012/main" userId="0cbe366903348d3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34580" autoAdjust="0"/>
    <p:restoredTop sz="86410" autoAdjust="0"/>
  </p:normalViewPr>
  <p:slideViewPr>
    <p:cSldViewPr snapToGrid="0">
      <p:cViewPr varScale="1">
        <p:scale>
          <a:sx n="92" d="100"/>
          <a:sy n="92" d="100"/>
        </p:scale>
        <p:origin x="108" y="444"/>
      </p:cViewPr>
      <p:guideLst>
        <p:guide orient="horz" pos="2520"/>
        <p:guide pos="6408"/>
      </p:guideLst>
    </p:cSldViewPr>
  </p:slideViewPr>
  <p:outlineViewPr>
    <p:cViewPr>
      <p:scale>
        <a:sx n="33" d="100"/>
        <a:sy n="33" d="100"/>
      </p:scale>
      <p:origin x="0" y="0"/>
    </p:cViewPr>
  </p:outlineViewPr>
  <p:notesTextViewPr>
    <p:cViewPr>
      <p:scale>
        <a:sx n="75" d="100"/>
        <a:sy n="75" d="100"/>
      </p:scale>
      <p:origin x="0" y="0"/>
    </p:cViewPr>
  </p:notesTextViewPr>
  <p:sorterViewPr>
    <p:cViewPr>
      <p:scale>
        <a:sx n="200" d="100"/>
        <a:sy n="200" d="100"/>
      </p:scale>
      <p:origin x="0" y="-1042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25450" y="704850"/>
            <a:ext cx="6253163" cy="35179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10248" y="4459527"/>
            <a:ext cx="5681980" cy="4224814"/>
          </a:xfrm>
          <a:prstGeom prst="rect">
            <a:avLst/>
          </a:prstGeom>
          <a:noFill/>
          <a:ln>
            <a:noFill/>
          </a:ln>
        </p:spPr>
        <p:txBody>
          <a:bodyPr spcFirstLastPara="1" wrap="square" lIns="94204" tIns="94204" rIns="94204" bIns="94204"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3863" y="704850"/>
            <a:ext cx="6254750" cy="35179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964795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439749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787397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197307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913282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269961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4:notes"/>
          <p:cNvSpPr txBox="1">
            <a:spLocks noGrp="1"/>
          </p:cNvSpPr>
          <p:nvPr>
            <p:ph type="body" idx="1"/>
          </p:nvPr>
        </p:nvSpPr>
        <p:spPr>
          <a:xfrm>
            <a:off x="685802" y="4343400"/>
            <a:ext cx="5486399" cy="4114800"/>
          </a:xfrm>
          <a:prstGeom prst="rect">
            <a:avLst/>
          </a:prstGeom>
        </p:spPr>
        <p:txBody>
          <a:bodyPr spcFirstLastPara="1" wrap="square" lIns="91416" tIns="91416" rIns="91416" bIns="91416" anchor="t" anchorCtr="0">
            <a:noAutofit/>
          </a:bodyPr>
          <a:lstStyle/>
          <a:p>
            <a:pPr marL="0" indent="0">
              <a:buNone/>
            </a:pPr>
            <a:endParaRPr dirty="0"/>
          </a:p>
        </p:txBody>
      </p:sp>
      <p:sp>
        <p:nvSpPr>
          <p:cNvPr id="96" name="Google Shape;96;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942595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817049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355364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391357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616988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328833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750097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607451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105289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dirty="0"/>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0" y="810238"/>
            <a:ext cx="12192000" cy="1027797"/>
          </a:xfrm>
          <a:prstGeom prst="rect">
            <a:avLst/>
          </a:prstGeom>
          <a:noFill/>
          <a:ln>
            <a:noFill/>
          </a:ln>
        </p:spPr>
        <p:txBody>
          <a:bodyPr spcFirstLastPara="1" wrap="square" lIns="91425" tIns="45700" rIns="91425" bIns="45700" anchor="ctr" anchorCtr="0">
            <a:noAutofit/>
          </a:bodyPr>
          <a:lstStyle/>
          <a:p>
            <a:pPr lvl="0" rtl="0">
              <a:lnSpc>
                <a:spcPct val="90000"/>
              </a:lnSpc>
              <a:spcBef>
                <a:spcPts val="0"/>
              </a:spcBef>
              <a:spcAft>
                <a:spcPts val="0"/>
              </a:spcAft>
              <a:buClr>
                <a:schemeClr val="lt1"/>
              </a:buClr>
              <a:buSzPts val="7000"/>
              <a:buFont typeface="Cambria"/>
              <a:buNone/>
            </a:pPr>
            <a:r>
              <a:rPr lang="en-US" sz="6000" b="1" dirty="0"/>
              <a:t>Messages From the Left Side</a:t>
            </a:r>
            <a:endParaRPr sz="6000" dirty="0"/>
          </a:p>
        </p:txBody>
      </p:sp>
      <p:sp>
        <p:nvSpPr>
          <p:cNvPr id="81" name="Google Shape;81;p13"/>
          <p:cNvSpPr txBox="1">
            <a:spLocks noGrp="1"/>
          </p:cNvSpPr>
          <p:nvPr>
            <p:ph type="subTitle" idx="1"/>
          </p:nvPr>
        </p:nvSpPr>
        <p:spPr>
          <a:xfrm>
            <a:off x="7409089" y="6113695"/>
            <a:ext cx="4548187" cy="744305"/>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3000"/>
              <a:buNone/>
            </a:pPr>
            <a:r>
              <a:rPr lang="en-US" sz="3200" dirty="0"/>
              <a:t>Matt. 25:31-46</a:t>
            </a:r>
            <a:endParaRPr sz="3200" dirty="0"/>
          </a:p>
        </p:txBody>
      </p:sp>
    </p:spTree>
    <p:extLst>
      <p:ext uri="{BB962C8B-B14F-4D97-AF65-F5344CB8AC3E}">
        <p14:creationId xmlns:p14="http://schemas.microsoft.com/office/powerpoint/2010/main" val="3007840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677108"/>
          </a:xfrm>
          <a:prstGeom prst="rect">
            <a:avLst/>
          </a:prstGeom>
          <a:noFill/>
        </p:spPr>
        <p:txBody>
          <a:bodyPr wrap="square" rtlCol="0">
            <a:spAutoFit/>
          </a:bodyPr>
          <a:lstStyle/>
          <a:p>
            <a:pPr algn="ctr"/>
            <a:r>
              <a:rPr lang="en-US" sz="3800" b="1" dirty="0">
                <a:solidFill>
                  <a:srgbClr val="FFFF00"/>
                </a:solidFill>
                <a:latin typeface="Calibri" panose="020F0502020204030204" pitchFamily="34" charset="0"/>
                <a:cs typeface="Calibri" panose="020F0502020204030204" pitchFamily="34" charset="0"/>
              </a:rPr>
              <a:t>Messages From Those On The Left Hand</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8" y="711419"/>
            <a:ext cx="11593731" cy="1123384"/>
          </a:xfrm>
          <a:prstGeom prst="rect">
            <a:avLst/>
          </a:prstGeom>
          <a:noFill/>
        </p:spPr>
        <p:txBody>
          <a:bodyPr wrap="square" rtlCol="0">
            <a:spAutoFit/>
          </a:bodyPr>
          <a:lstStyle/>
          <a:p>
            <a:pPr marL="457200" indent="-457200" algn="just" fontAlgn="base">
              <a:spcAft>
                <a:spcPts val="18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cs typeface="Calibri" panose="020F0502020204030204" pitchFamily="34" charset="0"/>
              </a:rPr>
              <a:t>The importance of the kingdom and the least in it</a:t>
            </a:r>
          </a:p>
          <a:p>
            <a:pPr marL="457200" indent="-457200" algn="just" fontAlgn="base">
              <a:spcAft>
                <a:spcPts val="600"/>
              </a:spcAft>
              <a:buClr>
                <a:schemeClr val="bg1"/>
              </a:buClr>
              <a:buFont typeface="Arial" panose="020B0604020202020204" pitchFamily="34" charset="0"/>
              <a:buChar char="•"/>
            </a:pPr>
            <a:endParaRPr lang="en-US" sz="24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042116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677108"/>
          </a:xfrm>
          <a:prstGeom prst="rect">
            <a:avLst/>
          </a:prstGeom>
          <a:noFill/>
        </p:spPr>
        <p:txBody>
          <a:bodyPr wrap="square" rtlCol="0">
            <a:spAutoFit/>
          </a:bodyPr>
          <a:lstStyle/>
          <a:p>
            <a:pPr algn="ctr"/>
            <a:r>
              <a:rPr lang="en-US" sz="3800" b="1" dirty="0">
                <a:solidFill>
                  <a:srgbClr val="FFFF00"/>
                </a:solidFill>
                <a:latin typeface="Calibri" panose="020F0502020204030204" pitchFamily="34" charset="0"/>
                <a:cs typeface="Calibri" panose="020F0502020204030204" pitchFamily="34" charset="0"/>
              </a:rPr>
              <a:t>Messages From Those On The Left Hand</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8" y="711419"/>
            <a:ext cx="11593731" cy="1785104"/>
          </a:xfrm>
          <a:prstGeom prst="rect">
            <a:avLst/>
          </a:prstGeom>
          <a:noFill/>
        </p:spPr>
        <p:txBody>
          <a:bodyPr wrap="square" rtlCol="0">
            <a:spAutoFit/>
          </a:bodyPr>
          <a:lstStyle/>
          <a:p>
            <a:pPr marL="457200" indent="-457200" algn="just" fontAlgn="base">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The importance of the kingdom and the least in it</a:t>
            </a:r>
          </a:p>
          <a:p>
            <a:pPr marL="457200" indent="-457200" algn="just" fontAlgn="base">
              <a:spcAft>
                <a:spcPts val="18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cs typeface="Calibri" panose="020F0502020204030204" pitchFamily="34" charset="0"/>
              </a:rPr>
              <a:t>The reality of the lake of fire and brimstone—tormented in flames forever</a:t>
            </a:r>
          </a:p>
          <a:p>
            <a:pPr marL="457200" indent="-457200" algn="just" fontAlgn="base">
              <a:spcAft>
                <a:spcPts val="600"/>
              </a:spcAft>
              <a:buClr>
                <a:schemeClr val="bg1"/>
              </a:buClr>
              <a:buFont typeface="Arial" panose="020B0604020202020204" pitchFamily="34" charset="0"/>
              <a:buChar char="•"/>
            </a:pPr>
            <a:endParaRPr lang="en-US" sz="24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791685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677108"/>
          </a:xfrm>
          <a:prstGeom prst="rect">
            <a:avLst/>
          </a:prstGeom>
          <a:noFill/>
        </p:spPr>
        <p:txBody>
          <a:bodyPr wrap="square" rtlCol="0">
            <a:spAutoFit/>
          </a:bodyPr>
          <a:lstStyle/>
          <a:p>
            <a:pPr algn="ctr"/>
            <a:r>
              <a:rPr lang="en-US" sz="3800" b="1" dirty="0">
                <a:solidFill>
                  <a:srgbClr val="FFFF00"/>
                </a:solidFill>
                <a:latin typeface="Calibri" panose="020F0502020204030204" pitchFamily="34" charset="0"/>
                <a:cs typeface="Calibri" panose="020F0502020204030204" pitchFamily="34" charset="0"/>
              </a:rPr>
              <a:t>Messages From Those On The Left Hand</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8" y="711419"/>
            <a:ext cx="11593731" cy="2446824"/>
          </a:xfrm>
          <a:prstGeom prst="rect">
            <a:avLst/>
          </a:prstGeom>
          <a:noFill/>
        </p:spPr>
        <p:txBody>
          <a:bodyPr wrap="square" rtlCol="0">
            <a:spAutoFit/>
          </a:bodyPr>
          <a:lstStyle/>
          <a:p>
            <a:pPr marL="457200" indent="-457200" algn="just" fontAlgn="base">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The importance of the kingdom and the least in it</a:t>
            </a:r>
          </a:p>
          <a:p>
            <a:pPr marL="457200" indent="-457200" algn="just" fontAlgn="base">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The reality of the lake of fire and brimstone—tormented in flames forever</a:t>
            </a:r>
          </a:p>
          <a:p>
            <a:pPr marL="457200" indent="-457200" algn="just" fontAlgn="base">
              <a:spcAft>
                <a:spcPts val="18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cs typeface="Calibri" panose="020F0502020204030204" pitchFamily="34" charset="0"/>
              </a:rPr>
              <a:t>The eternal things matter—Eternal books, Eternal record, Eternal book</a:t>
            </a:r>
          </a:p>
          <a:p>
            <a:pPr marL="457200" indent="-457200" algn="just" fontAlgn="base">
              <a:spcAft>
                <a:spcPts val="600"/>
              </a:spcAft>
              <a:buClr>
                <a:schemeClr val="bg1"/>
              </a:buClr>
              <a:buFont typeface="Arial" panose="020B0604020202020204" pitchFamily="34" charset="0"/>
              <a:buChar char="•"/>
            </a:pPr>
            <a:endParaRPr lang="en-US" sz="24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000683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677108"/>
          </a:xfrm>
          <a:prstGeom prst="rect">
            <a:avLst/>
          </a:prstGeom>
          <a:noFill/>
        </p:spPr>
        <p:txBody>
          <a:bodyPr wrap="square" rtlCol="0">
            <a:spAutoFit/>
          </a:bodyPr>
          <a:lstStyle/>
          <a:p>
            <a:pPr algn="ctr"/>
            <a:r>
              <a:rPr lang="en-US" sz="3800" b="1" dirty="0">
                <a:solidFill>
                  <a:srgbClr val="FFFF00"/>
                </a:solidFill>
                <a:latin typeface="Calibri" panose="020F0502020204030204" pitchFamily="34" charset="0"/>
                <a:cs typeface="Calibri" panose="020F0502020204030204" pitchFamily="34" charset="0"/>
              </a:rPr>
              <a:t>Messages From Those On The Left Hand</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8" y="711419"/>
            <a:ext cx="11593731" cy="3108543"/>
          </a:xfrm>
          <a:prstGeom prst="rect">
            <a:avLst/>
          </a:prstGeom>
          <a:noFill/>
        </p:spPr>
        <p:txBody>
          <a:bodyPr wrap="square" rtlCol="0">
            <a:spAutoFit/>
          </a:bodyPr>
          <a:lstStyle/>
          <a:p>
            <a:pPr marL="457200" indent="-457200" algn="just" fontAlgn="base">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The importance of the kingdom and the least in it</a:t>
            </a:r>
          </a:p>
          <a:p>
            <a:pPr marL="457200" indent="-457200" algn="just" fontAlgn="base">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The reality of the lake of fire and brimstone—tormented in flames forever</a:t>
            </a:r>
          </a:p>
          <a:p>
            <a:pPr marL="457200" indent="-457200" algn="just" fontAlgn="base">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The eternal things matter—Eternal books, Eternal record, Eternal book</a:t>
            </a:r>
          </a:p>
          <a:p>
            <a:pPr marL="457200" indent="-457200" algn="just" fontAlgn="base">
              <a:spcAft>
                <a:spcPts val="18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cs typeface="Calibri" panose="020F0502020204030204" pitchFamily="34" charset="0"/>
              </a:rPr>
              <a:t>The folly of MY works, MY will, MY plan</a:t>
            </a:r>
          </a:p>
          <a:p>
            <a:pPr marL="457200" indent="-457200" algn="just" fontAlgn="base">
              <a:spcAft>
                <a:spcPts val="600"/>
              </a:spcAft>
              <a:buClr>
                <a:schemeClr val="bg1"/>
              </a:buClr>
              <a:buFont typeface="Arial" panose="020B0604020202020204" pitchFamily="34" charset="0"/>
              <a:buChar char="•"/>
            </a:pPr>
            <a:endParaRPr lang="en-US" sz="24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966998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677108"/>
          </a:xfrm>
          <a:prstGeom prst="rect">
            <a:avLst/>
          </a:prstGeom>
          <a:noFill/>
        </p:spPr>
        <p:txBody>
          <a:bodyPr wrap="square" rtlCol="0">
            <a:spAutoFit/>
          </a:bodyPr>
          <a:lstStyle/>
          <a:p>
            <a:pPr algn="ctr"/>
            <a:r>
              <a:rPr lang="en-US" sz="3800" b="1" dirty="0">
                <a:solidFill>
                  <a:srgbClr val="FFFF00"/>
                </a:solidFill>
                <a:latin typeface="Calibri" panose="020F0502020204030204" pitchFamily="34" charset="0"/>
                <a:cs typeface="Calibri" panose="020F0502020204030204" pitchFamily="34" charset="0"/>
              </a:rPr>
              <a:t>Messages From Those On The Left Hand</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8" y="711419"/>
            <a:ext cx="11593731" cy="3770263"/>
          </a:xfrm>
          <a:prstGeom prst="rect">
            <a:avLst/>
          </a:prstGeom>
          <a:noFill/>
        </p:spPr>
        <p:txBody>
          <a:bodyPr wrap="square" rtlCol="0">
            <a:spAutoFit/>
          </a:bodyPr>
          <a:lstStyle/>
          <a:p>
            <a:pPr marL="457200" indent="-457200" algn="just" fontAlgn="base">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The importance of the kingdom and the least in it</a:t>
            </a:r>
          </a:p>
          <a:p>
            <a:pPr marL="457200" indent="-457200" algn="just" fontAlgn="base">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The reality of the lake of fire and brimstone—tormented in flames forever</a:t>
            </a:r>
          </a:p>
          <a:p>
            <a:pPr marL="457200" indent="-457200" algn="just" fontAlgn="base">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The eternal things matter—Eternal books, Eternal record, Eternal book</a:t>
            </a:r>
          </a:p>
          <a:p>
            <a:pPr marL="457200" indent="-457200" algn="just" fontAlgn="base">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The folly of MY works, MY will, MY plan</a:t>
            </a:r>
            <a:endParaRPr lang="en-US" sz="2800" b="1" dirty="0">
              <a:solidFill>
                <a:srgbClr val="FFFF00"/>
              </a:solidFill>
              <a:latin typeface="Calibri" panose="020F0502020204030204" pitchFamily="34" charset="0"/>
              <a:cs typeface="Calibri" panose="020F0502020204030204" pitchFamily="34" charset="0"/>
            </a:endParaRPr>
          </a:p>
          <a:p>
            <a:pPr marL="457200" indent="-457200" algn="just" fontAlgn="base">
              <a:spcAft>
                <a:spcPts val="18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cs typeface="Calibri" panose="020F0502020204030204" pitchFamily="34" charset="0"/>
              </a:rPr>
              <a:t>Seek  Him, Listen to Him, Find Him, Obey Him</a:t>
            </a:r>
          </a:p>
          <a:p>
            <a:pPr marL="457200" indent="-457200" algn="just" fontAlgn="base">
              <a:spcAft>
                <a:spcPts val="600"/>
              </a:spcAft>
              <a:buClr>
                <a:schemeClr val="bg1"/>
              </a:buClr>
              <a:buFont typeface="Arial" panose="020B0604020202020204" pitchFamily="34" charset="0"/>
              <a:buChar char="•"/>
            </a:pPr>
            <a:endParaRPr lang="en-US" sz="24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954275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6"/>
          <p:cNvSpPr txBox="1">
            <a:spLocks noGrp="1"/>
          </p:cNvSpPr>
          <p:nvPr>
            <p:ph type="title"/>
          </p:nvPr>
        </p:nvSpPr>
        <p:spPr>
          <a:xfrm>
            <a:off x="2509284" y="299702"/>
            <a:ext cx="9377916" cy="1480767"/>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4400"/>
              <a:buFont typeface="Cambria"/>
              <a:buNone/>
            </a:pPr>
            <a:r>
              <a:rPr lang="en-US" dirty="0">
                <a:solidFill>
                  <a:srgbClr val="FFFF00"/>
                </a:solidFill>
              </a:rPr>
              <a:t>Getting Your Name in His Book</a:t>
            </a:r>
            <a:endParaRPr dirty="0">
              <a:solidFill>
                <a:srgbClr val="FFFF00"/>
              </a:solidFill>
            </a:endParaRPr>
          </a:p>
        </p:txBody>
      </p:sp>
      <p:sp>
        <p:nvSpPr>
          <p:cNvPr id="99" name="Google Shape;99;p16"/>
          <p:cNvSpPr txBox="1">
            <a:spLocks noGrp="1"/>
          </p:cNvSpPr>
          <p:nvPr>
            <p:ph type="body" idx="1"/>
          </p:nvPr>
        </p:nvSpPr>
        <p:spPr>
          <a:xfrm>
            <a:off x="540775" y="1632986"/>
            <a:ext cx="11115314" cy="4698989"/>
          </a:xfrm>
          <a:prstGeom prst="rect">
            <a:avLst/>
          </a:prstGeom>
          <a:noFill/>
          <a:ln>
            <a:noFill/>
          </a:ln>
        </p:spPr>
        <p:txBody>
          <a:bodyPr spcFirstLastPara="1" wrap="square" lIns="91425" tIns="45700" rIns="91425" bIns="45700" anchor="t" anchorCtr="0">
            <a:noAutofit/>
          </a:bodyPr>
          <a:lstStyle/>
          <a:p>
            <a:pPr marL="742950" lvl="1" indent="-285750">
              <a:lnSpc>
                <a:spcPct val="150000"/>
              </a:lnSpc>
              <a:spcBef>
                <a:spcPts val="0"/>
              </a:spcBef>
              <a:buSzPts val="3000"/>
            </a:pPr>
            <a:r>
              <a:rPr lang="en-US" sz="3200" dirty="0">
                <a:solidFill>
                  <a:schemeClr val="lt1"/>
                </a:solidFill>
              </a:rPr>
              <a:t>  Believe							Heb. 11:6</a:t>
            </a:r>
            <a:endParaRPr sz="3200" dirty="0"/>
          </a:p>
          <a:p>
            <a:pPr marL="742950" lvl="1" indent="-285750">
              <a:lnSpc>
                <a:spcPct val="150000"/>
              </a:lnSpc>
              <a:spcBef>
                <a:spcPts val="200"/>
              </a:spcBef>
              <a:buSzPts val="3000"/>
            </a:pPr>
            <a:r>
              <a:rPr lang="en-US" sz="3200" dirty="0">
                <a:solidFill>
                  <a:schemeClr val="lt1"/>
                </a:solidFill>
              </a:rPr>
              <a:t>  Repent 							Acts 17:30</a:t>
            </a:r>
            <a:endParaRPr sz="3200" dirty="0"/>
          </a:p>
          <a:p>
            <a:pPr marL="742950" lvl="1" indent="-285750">
              <a:lnSpc>
                <a:spcPct val="150000"/>
              </a:lnSpc>
              <a:spcBef>
                <a:spcPts val="200"/>
              </a:spcBef>
              <a:buSzPts val="3000"/>
            </a:pPr>
            <a:r>
              <a:rPr lang="en-US" sz="3200" dirty="0">
                <a:solidFill>
                  <a:schemeClr val="lt1"/>
                </a:solidFill>
              </a:rPr>
              <a:t>  Confess Faith in Him					Rom. 10:9</a:t>
            </a:r>
            <a:endParaRPr sz="3200" dirty="0"/>
          </a:p>
          <a:p>
            <a:pPr marL="742950" lvl="1" indent="-285750">
              <a:lnSpc>
                <a:spcPct val="150000"/>
              </a:lnSpc>
              <a:spcBef>
                <a:spcPts val="200"/>
              </a:spcBef>
              <a:buSzPts val="3000"/>
            </a:pPr>
            <a:r>
              <a:rPr lang="en-US" sz="3200" dirty="0">
                <a:solidFill>
                  <a:schemeClr val="lt1"/>
                </a:solidFill>
              </a:rPr>
              <a:t>  Be Baptized Into Him					Gal. 3:27</a:t>
            </a:r>
            <a:endParaRPr lang="en-US" sz="3200" dirty="0"/>
          </a:p>
          <a:p>
            <a:pPr marL="457200" lvl="1" indent="-457200" algn="ctr">
              <a:lnSpc>
                <a:spcPct val="150000"/>
              </a:lnSpc>
              <a:spcBef>
                <a:spcPts val="200"/>
              </a:spcBef>
              <a:buSzPts val="3000"/>
              <a:buNone/>
            </a:pPr>
            <a:r>
              <a:rPr lang="en-US" sz="3200" b="1" i="1" dirty="0">
                <a:solidFill>
                  <a:srgbClr val="FFFF00"/>
                </a:solidFill>
              </a:rPr>
              <a:t>Your Name Written </a:t>
            </a:r>
            <a:r>
              <a:rPr lang="en-US" sz="3200" i="1" dirty="0">
                <a:solidFill>
                  <a:srgbClr val="FFFF00"/>
                </a:solidFill>
              </a:rPr>
              <a:t>in the</a:t>
            </a:r>
            <a:r>
              <a:rPr lang="en-US" sz="3200" b="1" i="1" dirty="0">
                <a:solidFill>
                  <a:srgbClr val="FFFF00"/>
                </a:solidFill>
              </a:rPr>
              <a:t> Book of Life,  Your are in His Kingdom</a:t>
            </a:r>
          </a:p>
          <a:p>
            <a:pPr indent="4763">
              <a:lnSpc>
                <a:spcPct val="150000"/>
              </a:lnSpc>
              <a:spcBef>
                <a:spcPts val="200"/>
              </a:spcBef>
              <a:buSzPts val="3000"/>
            </a:pPr>
            <a:r>
              <a:rPr lang="en-US" sz="3200" dirty="0">
                <a:solidFill>
                  <a:schemeClr val="bg1"/>
                </a:solidFill>
              </a:rPr>
              <a:t>   Now be faithful until you die			Rev. 2:10</a:t>
            </a:r>
            <a:endParaRPr sz="3200" dirty="0">
              <a:solidFill>
                <a:schemeClr val="bg1"/>
              </a:solidFill>
            </a:endParaRPr>
          </a:p>
        </p:txBody>
      </p:sp>
    </p:spTree>
    <p:extLst>
      <p:ext uri="{BB962C8B-B14F-4D97-AF65-F5344CB8AC3E}">
        <p14:creationId xmlns:p14="http://schemas.microsoft.com/office/powerpoint/2010/main" val="2660985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677108"/>
          </a:xfrm>
          <a:prstGeom prst="rect">
            <a:avLst/>
          </a:prstGeom>
          <a:noFill/>
        </p:spPr>
        <p:txBody>
          <a:bodyPr wrap="square" rtlCol="0">
            <a:spAutoFit/>
          </a:bodyPr>
          <a:lstStyle/>
          <a:p>
            <a:pPr algn="ctr"/>
            <a:r>
              <a:rPr lang="en-US" sz="3800" b="1" dirty="0">
                <a:solidFill>
                  <a:srgbClr val="FFFF00"/>
                </a:solidFill>
                <a:latin typeface="Calibri" panose="020F0502020204030204" pitchFamily="34" charset="0"/>
                <a:cs typeface="Calibri" panose="020F0502020204030204" pitchFamily="34" charset="0"/>
              </a:rPr>
              <a:t>The Text—Matt. 25:31-33</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8" y="593435"/>
            <a:ext cx="11593731" cy="2985433"/>
          </a:xfrm>
          <a:prstGeom prst="rect">
            <a:avLst/>
          </a:prstGeom>
          <a:noFill/>
        </p:spPr>
        <p:txBody>
          <a:bodyPr wrap="square" rtlCol="0">
            <a:spAutoFit/>
          </a:bodyPr>
          <a:lstStyle/>
          <a:p>
            <a:pPr algn="just"/>
            <a:endParaRPr lang="en-US" sz="2800" b="1" dirty="0">
              <a:solidFill>
                <a:schemeClr val="bg1"/>
              </a:solidFill>
              <a:latin typeface="Calibri" panose="020F0502020204030204" pitchFamily="34" charset="0"/>
              <a:cs typeface="Calibri" panose="020F0502020204030204" pitchFamily="34" charset="0"/>
            </a:endParaRPr>
          </a:p>
          <a:p>
            <a:pPr marR="0" algn="just" rtl="0">
              <a:spcAft>
                <a:spcPts val="1200"/>
              </a:spcAft>
            </a:pPr>
            <a:r>
              <a:rPr lang="en-US" sz="2800" b="1" u="none" strike="noStrike" baseline="0" dirty="0">
                <a:solidFill>
                  <a:schemeClr val="bg1"/>
                </a:solidFill>
                <a:latin typeface="Calibri" panose="020F0502020204030204" pitchFamily="34" charset="0"/>
              </a:rPr>
              <a:t>  31  "When the Son of Man comes in His glory, and all the holy angels with Him, then He will sit on the throne of His glory. </a:t>
            </a:r>
          </a:p>
          <a:p>
            <a:pPr marR="0" algn="just" rtl="0">
              <a:spcAft>
                <a:spcPts val="1200"/>
              </a:spcAft>
            </a:pPr>
            <a:r>
              <a:rPr lang="en-US" sz="2800" b="1" u="none" strike="noStrike" baseline="0" dirty="0">
                <a:solidFill>
                  <a:schemeClr val="bg1"/>
                </a:solidFill>
                <a:latin typeface="Calibri" panose="020F0502020204030204" pitchFamily="34" charset="0"/>
              </a:rPr>
              <a:t>  32  All the nations will be gathered before Him, and He will separate them one from another, as a shepherd divides his sheep from the goats. </a:t>
            </a:r>
          </a:p>
          <a:p>
            <a:pPr marR="0" algn="just" rtl="0">
              <a:spcAft>
                <a:spcPts val="1200"/>
              </a:spcAft>
            </a:pPr>
            <a:r>
              <a:rPr lang="en-US" sz="2800" b="1" u="none" strike="noStrike" baseline="0" dirty="0">
                <a:solidFill>
                  <a:schemeClr val="bg1"/>
                </a:solidFill>
                <a:latin typeface="Calibri" panose="020F0502020204030204" pitchFamily="34" charset="0"/>
              </a:rPr>
              <a:t>  33  And He will set the sheep on His right hand, but the goats on the left.” </a:t>
            </a:r>
            <a:endParaRPr lang="en-US" sz="28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93005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677108"/>
          </a:xfrm>
          <a:prstGeom prst="rect">
            <a:avLst/>
          </a:prstGeom>
          <a:noFill/>
        </p:spPr>
        <p:txBody>
          <a:bodyPr wrap="square" rtlCol="0">
            <a:spAutoFit/>
          </a:bodyPr>
          <a:lstStyle/>
          <a:p>
            <a:pPr algn="ctr"/>
            <a:r>
              <a:rPr lang="en-US" sz="3800" b="1" dirty="0">
                <a:solidFill>
                  <a:srgbClr val="FFFF00"/>
                </a:solidFill>
                <a:latin typeface="Calibri" panose="020F0502020204030204" pitchFamily="34" charset="0"/>
                <a:cs typeface="Calibri" panose="020F0502020204030204" pitchFamily="34" charset="0"/>
              </a:rPr>
              <a:t>The Setting of the Text</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28288025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25201" y="-29496"/>
            <a:ext cx="11702409" cy="677108"/>
          </a:xfrm>
          <a:prstGeom prst="rect">
            <a:avLst/>
          </a:prstGeom>
          <a:noFill/>
        </p:spPr>
        <p:txBody>
          <a:bodyPr wrap="square" rtlCol="0">
            <a:spAutoFit/>
          </a:bodyPr>
          <a:lstStyle/>
          <a:p>
            <a:pPr algn="ctr"/>
            <a:r>
              <a:rPr lang="en-US" sz="3800" b="1" dirty="0">
                <a:solidFill>
                  <a:srgbClr val="FFFF00"/>
                </a:solidFill>
                <a:latin typeface="Calibri" panose="020F0502020204030204" pitchFamily="34" charset="0"/>
                <a:cs typeface="Calibri" panose="020F0502020204030204" pitchFamily="34" charset="0"/>
              </a:rPr>
              <a:t>The Setting of the Text</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8" y="707717"/>
            <a:ext cx="11357339" cy="3200876"/>
          </a:xfrm>
          <a:prstGeom prst="rect">
            <a:avLst/>
          </a:prstGeom>
          <a:noFill/>
        </p:spPr>
        <p:txBody>
          <a:bodyPr wrap="square" rtlCol="0">
            <a:spAutoFit/>
          </a:bodyPr>
          <a:lstStyle/>
          <a:p>
            <a:pPr marL="457200" indent="-457200" algn="just" fontAlgn="base">
              <a:spcAft>
                <a:spcPts val="18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cs typeface="Calibri" panose="020F0502020204030204" pitchFamily="34" charset="0"/>
              </a:rPr>
              <a:t>All those in the grave have been raised—John 5:28-29</a:t>
            </a:r>
          </a:p>
          <a:p>
            <a:pPr marL="225425" marR="0" algn="just" rtl="0">
              <a:spcAft>
                <a:spcPts val="600"/>
              </a:spcAft>
              <a:tabLst>
                <a:tab pos="11376025" algn="l"/>
              </a:tabLst>
            </a:pPr>
            <a:r>
              <a:rPr lang="en-US" sz="2400" b="1" u="none" strike="noStrike" baseline="0" dirty="0">
                <a:solidFill>
                  <a:schemeClr val="bg1"/>
                </a:solidFill>
                <a:latin typeface="Calibri" panose="020F0502020204030204" pitchFamily="34" charset="0"/>
              </a:rPr>
              <a:t>  28  Do not marvel at this; for the hour is coming in which all who are in the graves will hear His voice </a:t>
            </a:r>
          </a:p>
          <a:p>
            <a:pPr marL="225425" marR="0" algn="just" rtl="0">
              <a:spcAft>
                <a:spcPts val="600"/>
              </a:spcAft>
              <a:tabLst>
                <a:tab pos="11376025" algn="l"/>
              </a:tabLst>
            </a:pPr>
            <a:r>
              <a:rPr lang="en-US" sz="2400" b="1" u="none" strike="noStrike" baseline="0" dirty="0">
                <a:solidFill>
                  <a:schemeClr val="bg1"/>
                </a:solidFill>
                <a:latin typeface="Calibri" panose="020F0502020204030204" pitchFamily="34" charset="0"/>
              </a:rPr>
              <a:t>  29  and come forth—those who have done good, to the resurrection of life, and those who have done evil, to the resurrection of condemnation.</a:t>
            </a:r>
          </a:p>
          <a:p>
            <a:pPr marL="225425" marR="0" rtl="0">
              <a:spcAft>
                <a:spcPts val="600"/>
              </a:spcAft>
              <a:tabLst>
                <a:tab pos="7029450" algn="l"/>
                <a:tab pos="11376025" algn="l"/>
              </a:tabLst>
            </a:pPr>
            <a:r>
              <a:rPr lang="en-US" sz="2400" b="1" u="none" strike="noStrike" baseline="0" dirty="0">
                <a:solidFill>
                  <a:schemeClr val="bg1"/>
                </a:solidFill>
                <a:latin typeface="Calibri" panose="020F0502020204030204" pitchFamily="34" charset="0"/>
              </a:rPr>
              <a:t>	John 5:28-29</a:t>
            </a:r>
          </a:p>
          <a:p>
            <a:pPr marL="225425" marR="0" algn="just" rtl="0">
              <a:tabLst>
                <a:tab pos="11376025" algn="l"/>
              </a:tabLst>
            </a:pPr>
            <a:r>
              <a:rPr lang="en-US" sz="2400" b="1" u="none" strike="noStrike" baseline="0" dirty="0">
                <a:solidFill>
                  <a:schemeClr val="bg1"/>
                </a:solidFill>
                <a:latin typeface="Calibri" panose="020F0502020204030204" pitchFamily="34" charset="0"/>
              </a:rPr>
              <a:t> </a:t>
            </a:r>
            <a:endParaRPr lang="en-US" sz="36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08538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677108"/>
          </a:xfrm>
          <a:prstGeom prst="rect">
            <a:avLst/>
          </a:prstGeom>
          <a:noFill/>
        </p:spPr>
        <p:txBody>
          <a:bodyPr wrap="square" rtlCol="0">
            <a:spAutoFit/>
          </a:bodyPr>
          <a:lstStyle/>
          <a:p>
            <a:pPr algn="ctr"/>
            <a:r>
              <a:rPr lang="en-US" sz="3800" b="1" dirty="0">
                <a:solidFill>
                  <a:srgbClr val="FFFF00"/>
                </a:solidFill>
                <a:latin typeface="Calibri" panose="020F0502020204030204" pitchFamily="34" charset="0"/>
                <a:cs typeface="Calibri" panose="020F0502020204030204" pitchFamily="34" charset="0"/>
              </a:rPr>
              <a:t>The Setting of the Text</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9" y="711419"/>
            <a:ext cx="11386836" cy="3877985"/>
          </a:xfrm>
          <a:prstGeom prst="rect">
            <a:avLst/>
          </a:prstGeom>
          <a:noFill/>
        </p:spPr>
        <p:txBody>
          <a:bodyPr wrap="square" rtlCol="0">
            <a:spAutoFit/>
          </a:bodyPr>
          <a:lstStyle/>
          <a:p>
            <a:pPr marL="457200" indent="-457200" algn="just" fontAlgn="base">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All those in the grave have been raised—John 5:28-29</a:t>
            </a:r>
            <a:endParaRPr lang="en-US" sz="2800" b="1" dirty="0">
              <a:solidFill>
                <a:srgbClr val="FFFF00"/>
              </a:solidFill>
              <a:latin typeface="Calibri" panose="020F0502020204030204" pitchFamily="34" charset="0"/>
              <a:cs typeface="Calibri" panose="020F0502020204030204" pitchFamily="34" charset="0"/>
            </a:endParaRPr>
          </a:p>
          <a:p>
            <a:pPr marL="457200" indent="-457200" algn="just" fontAlgn="base">
              <a:spcAft>
                <a:spcPts val="18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cs typeface="Calibri" panose="020F0502020204030204" pitchFamily="34" charset="0"/>
              </a:rPr>
              <a:t>The earth everything in it has been destroyed—2 Peter 3:7, 10</a:t>
            </a:r>
          </a:p>
          <a:p>
            <a:pPr marL="225425" marR="0" algn="just" rtl="0"/>
            <a:r>
              <a:rPr lang="en-US" sz="2400" b="1" u="none" strike="noStrike" baseline="0" dirty="0">
                <a:solidFill>
                  <a:schemeClr val="bg1"/>
                </a:solidFill>
                <a:latin typeface="Calibri" panose="020F0502020204030204" pitchFamily="34" charset="0"/>
              </a:rPr>
              <a:t> 7  But the heavens and the earth which are now preserved by the same word, are reserved for fire until the day of judgment and perdition of ungodly men.</a:t>
            </a:r>
          </a:p>
          <a:p>
            <a:pPr marL="225425" marR="0" algn="just" rtl="0"/>
            <a:r>
              <a:rPr lang="en-US" sz="2400" b="1" u="none" strike="noStrike" baseline="0" dirty="0">
                <a:solidFill>
                  <a:schemeClr val="bg1"/>
                </a:solidFill>
                <a:latin typeface="Calibri" panose="020F0502020204030204" pitchFamily="34" charset="0"/>
              </a:rPr>
              <a:t>. . . </a:t>
            </a:r>
          </a:p>
          <a:p>
            <a:pPr marL="225425" marR="0" algn="just" rtl="0"/>
            <a:endParaRPr lang="en-US" sz="1100" b="1" u="none" strike="noStrike" baseline="0" dirty="0">
              <a:solidFill>
                <a:schemeClr val="bg1"/>
              </a:solidFill>
              <a:latin typeface="Calibri" panose="020F0502020204030204" pitchFamily="34" charset="0"/>
            </a:endParaRPr>
          </a:p>
          <a:p>
            <a:pPr marL="225425" marR="0" algn="just" rtl="0"/>
            <a:r>
              <a:rPr lang="en-US" sz="2400" b="1" u="none" strike="noStrike" baseline="0" dirty="0">
                <a:solidFill>
                  <a:schemeClr val="bg1"/>
                </a:solidFill>
                <a:latin typeface="Calibri" panose="020F0502020204030204" pitchFamily="34" charset="0"/>
              </a:rPr>
              <a:t>  10  But the day of the Lord will come as a thief in the night, in which the heavens will pass away with a great noise, and the elements will melt with fervent heat; both the earth and the works that are in it will be burned up</a:t>
            </a:r>
            <a:r>
              <a:rPr lang="en-US" sz="2800" b="1" u="none" strike="noStrike" baseline="0" dirty="0">
                <a:solidFill>
                  <a:schemeClr val="bg1"/>
                </a:solidFill>
                <a:latin typeface="Calibri" panose="020F0502020204030204" pitchFamily="34" charset="0"/>
              </a:rPr>
              <a:t>. </a:t>
            </a:r>
            <a:endParaRPr lang="en-US" sz="2800" b="1" dirty="0">
              <a:solidFill>
                <a:srgbClr val="FF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85293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677108"/>
          </a:xfrm>
          <a:prstGeom prst="rect">
            <a:avLst/>
          </a:prstGeom>
          <a:noFill/>
        </p:spPr>
        <p:txBody>
          <a:bodyPr wrap="square" rtlCol="0">
            <a:spAutoFit/>
          </a:bodyPr>
          <a:lstStyle/>
          <a:p>
            <a:pPr algn="ctr"/>
            <a:r>
              <a:rPr lang="en-US" sz="3800" b="1" dirty="0">
                <a:solidFill>
                  <a:srgbClr val="FFFF00"/>
                </a:solidFill>
                <a:latin typeface="Calibri" panose="020F0502020204030204" pitchFamily="34" charset="0"/>
                <a:cs typeface="Calibri" panose="020F0502020204030204" pitchFamily="34" charset="0"/>
              </a:rPr>
              <a:t>The Setting of the Text</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8" y="711419"/>
            <a:ext cx="11357339" cy="3924151"/>
          </a:xfrm>
          <a:prstGeom prst="rect">
            <a:avLst/>
          </a:prstGeom>
          <a:noFill/>
        </p:spPr>
        <p:txBody>
          <a:bodyPr wrap="square" rtlCol="0">
            <a:spAutoFit/>
          </a:bodyPr>
          <a:lstStyle/>
          <a:p>
            <a:pPr marL="457200" indent="-457200" algn="just" fontAlgn="base">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All those in the grave have been raised—John 5:28-29</a:t>
            </a:r>
          </a:p>
          <a:p>
            <a:pPr marL="457200" indent="-457200" algn="just" fontAlgn="base">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The earth everything in it has been destroyed—2 Peter 3:10</a:t>
            </a:r>
            <a:endParaRPr lang="en-US" sz="2800" b="1" dirty="0">
              <a:solidFill>
                <a:srgbClr val="FFFF00"/>
              </a:solidFill>
              <a:latin typeface="Calibri" panose="020F0502020204030204" pitchFamily="34" charset="0"/>
              <a:cs typeface="Calibri" panose="020F0502020204030204" pitchFamily="34" charset="0"/>
            </a:endParaRPr>
          </a:p>
          <a:p>
            <a:pPr marL="457200" indent="-457200" algn="just" fontAlgn="base">
              <a:spcAft>
                <a:spcPts val="18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cs typeface="Calibri" panose="020F0502020204030204" pitchFamily="34" charset="0"/>
              </a:rPr>
              <a:t>There is the final judgment where all will give account—2 Cor. 5:10</a:t>
            </a:r>
          </a:p>
          <a:p>
            <a:pPr marR="0" algn="just" rtl="0"/>
            <a:endParaRPr lang="en-US" sz="2400" b="1" u="none" strike="noStrike" baseline="0" dirty="0">
              <a:solidFill>
                <a:schemeClr val="bg1"/>
              </a:solidFill>
              <a:latin typeface="Calibri" panose="020F0502020204030204" pitchFamily="34" charset="0"/>
            </a:endParaRPr>
          </a:p>
          <a:p>
            <a:pPr marL="225425" marR="0" algn="just" rtl="0"/>
            <a:r>
              <a:rPr lang="en-US" sz="2400" b="1" u="none" strike="noStrike" baseline="0" dirty="0">
                <a:solidFill>
                  <a:schemeClr val="bg1"/>
                </a:solidFill>
                <a:latin typeface="Calibri" panose="020F0502020204030204" pitchFamily="34" charset="0"/>
              </a:rPr>
              <a:t>  10  For we must all appear before the judgment seat of Christ, that each one may receive the things done in the body, according to what he has done, whether good or bad. </a:t>
            </a:r>
          </a:p>
          <a:p>
            <a:pPr marR="0" algn="just" rtl="0"/>
            <a:r>
              <a:rPr lang="en-US" sz="2400" b="1" dirty="0">
                <a:solidFill>
                  <a:schemeClr val="bg1"/>
                </a:solidFill>
                <a:latin typeface="Calibri" panose="020F0502020204030204" pitchFamily="34" charset="0"/>
                <a:cs typeface="Calibri" panose="020F0502020204030204" pitchFamily="34" charset="0"/>
              </a:rPr>
              <a:t>								2 Cor. 5:10</a:t>
            </a:r>
            <a:endParaRPr lang="en-US" sz="36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73551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677108"/>
          </a:xfrm>
          <a:prstGeom prst="rect">
            <a:avLst/>
          </a:prstGeom>
          <a:noFill/>
        </p:spPr>
        <p:txBody>
          <a:bodyPr wrap="square" rtlCol="0">
            <a:spAutoFit/>
          </a:bodyPr>
          <a:lstStyle/>
          <a:p>
            <a:pPr algn="ctr"/>
            <a:r>
              <a:rPr lang="en-US" sz="3800" b="1" dirty="0">
                <a:solidFill>
                  <a:srgbClr val="FFFF00"/>
                </a:solidFill>
                <a:latin typeface="Calibri" panose="020F0502020204030204" pitchFamily="34" charset="0"/>
                <a:cs typeface="Calibri" panose="020F0502020204030204" pitchFamily="34" charset="0"/>
              </a:rPr>
              <a:t>The Setting of the Text</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8" y="711419"/>
            <a:ext cx="11426165" cy="5693866"/>
          </a:xfrm>
          <a:prstGeom prst="rect">
            <a:avLst/>
          </a:prstGeom>
          <a:noFill/>
        </p:spPr>
        <p:txBody>
          <a:bodyPr wrap="square" rtlCol="0">
            <a:spAutoFit/>
          </a:bodyPr>
          <a:lstStyle/>
          <a:p>
            <a:pPr marL="457200" indent="-457200" algn="just" fontAlgn="base">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All those in the grave have been raised—John 5:28-29</a:t>
            </a:r>
          </a:p>
          <a:p>
            <a:pPr marL="457200" indent="-457200" algn="just" fontAlgn="base">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The earth everything in it has been destroyed—2 Peter 3:10</a:t>
            </a:r>
          </a:p>
          <a:p>
            <a:pPr marL="457200" indent="-457200" algn="just" fontAlgn="base">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There is the final judgment where all will give account—2 Cor. 5:10</a:t>
            </a:r>
          </a:p>
          <a:p>
            <a:pPr marL="457200" indent="-457200" algn="just" fontAlgn="base">
              <a:spcAft>
                <a:spcPts val="18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cs typeface="Calibri" panose="020F0502020204030204" pitchFamily="34" charset="0"/>
              </a:rPr>
              <a:t>Only two messages (Come or Depart); two destinies (Heaven or Hell)</a:t>
            </a:r>
          </a:p>
          <a:p>
            <a:pPr marL="225425" marR="0" algn="just" rtl="0"/>
            <a:r>
              <a:rPr lang="en-US" sz="2400" b="1" u="none" strike="noStrike" baseline="0" dirty="0">
                <a:solidFill>
                  <a:schemeClr val="bg1"/>
                </a:solidFill>
                <a:latin typeface="Calibri" panose="020F0502020204030204" pitchFamily="34" charset="0"/>
              </a:rPr>
              <a:t>  34  Then the King will say to those on His right hand, 'Come, you blessed of My Father, inherit the kingdom prepared for you from the foundation of the world: </a:t>
            </a:r>
          </a:p>
          <a:p>
            <a:pPr marL="225425" marR="0" algn="just" rtl="0"/>
            <a:r>
              <a:rPr lang="en-US" sz="2400" b="1" u="none" strike="noStrike" baseline="0" dirty="0">
                <a:solidFill>
                  <a:schemeClr val="bg1"/>
                </a:solidFill>
                <a:latin typeface="Calibri" panose="020F0502020204030204" pitchFamily="34" charset="0"/>
              </a:rPr>
              <a:t> . . .</a:t>
            </a:r>
          </a:p>
          <a:p>
            <a:pPr marL="225425" marR="0" algn="just" rtl="0"/>
            <a:r>
              <a:rPr lang="en-US" sz="2400" b="1" u="none" strike="noStrike" baseline="0" dirty="0">
                <a:solidFill>
                  <a:schemeClr val="bg1"/>
                </a:solidFill>
                <a:latin typeface="Calibri" panose="020F0502020204030204" pitchFamily="34" charset="0"/>
              </a:rPr>
              <a:t>  41  "Then He will also say to those on the left hand, 'Depart from Me’, you cursed, into the everlasting fire prepared for the devil and his angels: </a:t>
            </a:r>
          </a:p>
          <a:p>
            <a:pPr marL="225425" marR="0" algn="just" rtl="0"/>
            <a:r>
              <a:rPr lang="en-US" sz="2400" b="1" u="none" strike="noStrike" baseline="0" dirty="0">
                <a:solidFill>
                  <a:schemeClr val="bg1"/>
                </a:solidFill>
                <a:latin typeface="Calibri" panose="020F0502020204030204" pitchFamily="34" charset="0"/>
              </a:rPr>
              <a:t>. . .</a:t>
            </a:r>
          </a:p>
          <a:p>
            <a:pPr marL="225425" marR="0" algn="just" rtl="0"/>
            <a:r>
              <a:rPr lang="en-US" sz="2400" b="1" u="none" strike="noStrike" baseline="0" dirty="0">
                <a:solidFill>
                  <a:schemeClr val="bg1"/>
                </a:solidFill>
                <a:latin typeface="Calibri" panose="020F0502020204030204" pitchFamily="34" charset="0"/>
              </a:rPr>
              <a:t>  46  And these will go away into everlasting punishment, but the righteous into eternal life." 						Matt. 25:34, 41, 46</a:t>
            </a:r>
            <a:endParaRPr lang="en-US" sz="36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71903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677108"/>
          </a:xfrm>
          <a:prstGeom prst="rect">
            <a:avLst/>
          </a:prstGeom>
          <a:noFill/>
        </p:spPr>
        <p:txBody>
          <a:bodyPr wrap="square" rtlCol="0">
            <a:spAutoFit/>
          </a:bodyPr>
          <a:lstStyle/>
          <a:p>
            <a:pPr algn="ctr"/>
            <a:r>
              <a:rPr lang="en-US" sz="3800" b="1" dirty="0">
                <a:solidFill>
                  <a:srgbClr val="FFFF00"/>
                </a:solidFill>
                <a:latin typeface="Calibri" panose="020F0502020204030204" pitchFamily="34" charset="0"/>
                <a:cs typeface="Calibri" panose="020F0502020204030204" pitchFamily="34" charset="0"/>
              </a:rPr>
              <a:t>The Setting of the Text</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8" y="711419"/>
            <a:ext cx="11593731" cy="3170099"/>
          </a:xfrm>
          <a:prstGeom prst="rect">
            <a:avLst/>
          </a:prstGeom>
          <a:noFill/>
        </p:spPr>
        <p:txBody>
          <a:bodyPr wrap="square" rtlCol="0">
            <a:spAutoFit/>
          </a:bodyPr>
          <a:lstStyle/>
          <a:p>
            <a:pPr marL="457200" indent="-457200" algn="just" fontAlgn="base">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All those in the grave have been raised—John 5:28-29</a:t>
            </a:r>
          </a:p>
          <a:p>
            <a:pPr marL="457200" indent="-457200" algn="just" fontAlgn="base">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The earth everything in it has been destroyed—2 Peter 3:10</a:t>
            </a:r>
          </a:p>
          <a:p>
            <a:pPr marL="457200" indent="-457200" algn="just" fontAlgn="base">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There is the final judgment where all will give account—2 Cor. 5:10</a:t>
            </a:r>
          </a:p>
          <a:p>
            <a:pPr marL="457200" indent="-457200" algn="just" fontAlgn="base">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Only two messages (Come or Depart); two destinies (Heaven or Hell)</a:t>
            </a:r>
          </a:p>
          <a:p>
            <a:pPr marL="457200" indent="-457200" algn="just" fontAlgn="base">
              <a:spcAft>
                <a:spcPts val="18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cs typeface="Calibri" panose="020F0502020204030204" pitchFamily="34" charset="0"/>
              </a:rPr>
              <a:t>Today’s lesson—messages from those on the left</a:t>
            </a:r>
          </a:p>
        </p:txBody>
      </p:sp>
    </p:spTree>
    <p:extLst>
      <p:ext uri="{BB962C8B-B14F-4D97-AF65-F5344CB8AC3E}">
        <p14:creationId xmlns:p14="http://schemas.microsoft.com/office/powerpoint/2010/main" val="20312549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677108"/>
          </a:xfrm>
          <a:prstGeom prst="rect">
            <a:avLst/>
          </a:prstGeom>
          <a:noFill/>
        </p:spPr>
        <p:txBody>
          <a:bodyPr wrap="square" rtlCol="0">
            <a:spAutoFit/>
          </a:bodyPr>
          <a:lstStyle/>
          <a:p>
            <a:pPr algn="ctr"/>
            <a:r>
              <a:rPr lang="en-US" sz="3800" b="1" dirty="0">
                <a:solidFill>
                  <a:srgbClr val="FFFF00"/>
                </a:solidFill>
                <a:latin typeface="Calibri" panose="020F0502020204030204" pitchFamily="34" charset="0"/>
                <a:cs typeface="Calibri" panose="020F0502020204030204" pitchFamily="34" charset="0"/>
              </a:rPr>
              <a:t>Messages From Those On The Left Hand</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2585315985"/>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12312</TotalTime>
  <Words>1014</Words>
  <Application>Microsoft Office PowerPoint</Application>
  <PresentationFormat>Widescreen</PresentationFormat>
  <Paragraphs>85</Paragraphs>
  <Slides>15</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Cambria</vt:lpstr>
      <vt:lpstr>Office Theme</vt:lpstr>
      <vt:lpstr>Messages From the Left Side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Getting Your Name in His Book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Operator</cp:lastModifiedBy>
  <cp:revision>741</cp:revision>
  <cp:lastPrinted>2022-09-25T10:48:02Z</cp:lastPrinted>
  <dcterms:modified xsi:type="dcterms:W3CDTF">2022-09-25T12:55:02Z</dcterms:modified>
</cp:coreProperties>
</file>