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5EB5-87AD-3D1B-D37A-5FA6D9F36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D4A8D-9C1A-FBAB-A7B9-46DE8476C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DD6C-0131-BC44-3B2D-016119B7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ED858-56FD-FE9A-F98E-F308ED75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D51E-0A4E-F0BB-2680-1B55364F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w standing in front of a sunset&#10;&#10;Description automatically generated with low confidence">
            <a:extLst>
              <a:ext uri="{FF2B5EF4-FFF2-40B4-BE49-F238E27FC236}">
                <a16:creationId xmlns:a16="http://schemas.microsoft.com/office/drawing/2014/main" id="{7BD0DA71-5682-3BAB-D141-6BC119271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EF79-5AB1-76F8-478C-AA41D95E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D96C4-8E3E-D688-265F-7415A6EA4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00F14-64FE-B9F7-4715-735A0A7CF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C07D3-11F3-7A32-5585-E6E32652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D4D5-AB32-7C83-8701-97501F25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09ACE-FE66-6CE3-D1E8-1F3A4D8B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5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4FF0-831A-165E-EB50-40C253F7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C4496-EF6E-AD05-6314-46B22242C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2665-FF7F-962E-72A5-36E43C5E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5B250-AAB6-DED6-77FF-0520E0F7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A936-E828-8EE8-470E-3F1F6033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9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88B19-9358-72AE-A6BF-DAD9E4739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553E6-1294-684C-9279-9E08F4149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711E-569A-8F59-AC0C-46AACD3A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CBE25-C915-05E1-14CB-D47C9BD1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983B3-2338-24E2-2153-5BFE4B3C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ature, sunset, night sky&#10;&#10;Description automatically generated">
            <a:extLst>
              <a:ext uri="{FF2B5EF4-FFF2-40B4-BE49-F238E27FC236}">
                <a16:creationId xmlns:a16="http://schemas.microsoft.com/office/drawing/2014/main" id="{25F13A39-E61D-AB57-E5DC-D5D201030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over a body of water&#10;&#10;Description automatically generated with low confidence">
            <a:extLst>
              <a:ext uri="{FF2B5EF4-FFF2-40B4-BE49-F238E27FC236}">
                <a16:creationId xmlns:a16="http://schemas.microsoft.com/office/drawing/2014/main" id="{98B5C12D-242B-6DF3-A1A9-B6D5203DA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6511-1D62-5A3F-24BF-F2B12270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702" y="2115879"/>
            <a:ext cx="10715278" cy="474211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137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3F8B-3278-1D12-56D5-206EA77D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EB22F-8B59-674E-7A7C-68EB9C45F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0331-4839-FDF6-DBF8-F894BF71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9AEF9-6B99-F7E7-B71A-96737C06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E31DD-080E-81AA-CE04-E3B61361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6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DEFB-75AC-1E48-D469-99D01E70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24F4-533C-DED9-7EAC-60A2DB015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C6681-143D-0AC5-F3FB-210334043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38C15-826E-1631-20EE-80FFB1C2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C3A5B-F47C-DE37-BE03-0BFED986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188A5-81B9-9F22-507D-B0466135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3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2977-A37C-44CE-0D23-1C741388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6785E-4F03-2B05-1412-D16AD55EC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6D314-6222-3A42-81D7-A2655799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6C89D-8856-EE78-AE78-2E845E044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13004-86FE-43BF-48C7-67317A432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6CE49-E5CB-3328-BA95-99C2E3BF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4EB59-9988-0925-CE18-75EC85C6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9518D-C7D0-570E-A08C-A6029257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EDB-3BC5-1B81-6712-AAFFAE24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A9FD7-5653-C5DA-FBF4-138FA21F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95E52-A9F1-F72D-F9E8-B19C50AE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E25EF-B7E7-BED7-D79C-6FB2BDD3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2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C19EA-57F9-4499-57DA-0721FA41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A49D7-E80B-1050-7A14-15A3EE66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13E33-DD5A-E501-745B-4AD564AD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0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CBCB-83A6-C09C-6AEB-7CA6308C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DEC2-D1D6-1A14-829B-36BB5B29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EC83E-9FF7-867A-38A6-582F9C16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C98EF-EED0-3A3C-3786-41660A96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230AB-8010-F044-4403-51EA1420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9796C-0A1E-6D5A-BAB5-D6B6ABEB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CA78B-A299-CDC1-19A1-41FEA53C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6C276-3E35-5AB6-8D3C-78977B611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BACF9-9BF0-51C2-D31A-9D90DFC37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4EE6-9D0F-4334-972C-B9BE436E467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3F179-0582-DD6C-7CBE-D77582D2A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CF641-9CA8-D568-A542-A9085303E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5165-939B-4F04-8BCD-3747C800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3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9E9CD-921C-AF80-B657-96AC626C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CFB6C-162E-3092-944A-8500182D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9245-9E87-C6ED-8C58-899A20D70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37038-344B-40D9-88F9-834312C924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5B35-0EE7-8FD4-084A-60EE1503E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251F-2FD7-E26D-310B-1E938BB00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D691E-CDAC-4A38-9AB4-CAB358A4D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4853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E1E31037-3662-ACAF-5756-3E170A5B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7A59B2-39DC-4E15-BEEF-66B81D10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040" r="61115" b="87684"/>
          <a:stretch/>
        </p:blipFill>
        <p:spPr>
          <a:xfrm>
            <a:off x="755374" y="208722"/>
            <a:ext cx="3985591" cy="63610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B31DE1-CE3F-9805-8888-BB571E6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4199" r="8284" b="86525"/>
          <a:stretch/>
        </p:blipFill>
        <p:spPr>
          <a:xfrm>
            <a:off x="4740964" y="288236"/>
            <a:ext cx="6440557" cy="63610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A89B7EC-847B-2A3B-7B2A-9553A43B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475" r="65273" b="74640"/>
          <a:stretch/>
        </p:blipFill>
        <p:spPr>
          <a:xfrm>
            <a:off x="755374" y="924340"/>
            <a:ext cx="3478696" cy="81500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A9A1B33-1EC3-D897-9456-66744E30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14635" r="22226" b="75654"/>
          <a:stretch/>
        </p:blipFill>
        <p:spPr>
          <a:xfrm>
            <a:off x="4234070" y="1003854"/>
            <a:ext cx="5247860" cy="66592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047C7B81-C4B3-A0E9-BC4C-841413F5A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25506" r="60381" b="64200"/>
          <a:stretch/>
        </p:blipFill>
        <p:spPr>
          <a:xfrm>
            <a:off x="755374" y="1749288"/>
            <a:ext cx="4075043" cy="705962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51411C2-E0A7-595E-A558-49FB9E00E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8" t="26089" r="28504" b="64200"/>
          <a:stretch/>
        </p:blipFill>
        <p:spPr>
          <a:xfrm>
            <a:off x="4830417" y="1789330"/>
            <a:ext cx="3886200" cy="665920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860643B4-B2C3-8FB9-6042-6EE9333B1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6384" r="54430" b="53189"/>
          <a:stretch/>
        </p:blipFill>
        <p:spPr>
          <a:xfrm>
            <a:off x="755374" y="2495292"/>
            <a:ext cx="4800600" cy="715048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845D1C8A-5904-81B9-7C0D-29505A948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0" t="37535" r="16624" b="53189"/>
          <a:stretch/>
        </p:blipFill>
        <p:spPr>
          <a:xfrm>
            <a:off x="5555974" y="2574236"/>
            <a:ext cx="4608948" cy="636104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533FC543-675A-699F-DF3B-C4ADBECC5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46811" r="57528" b="42318"/>
          <a:stretch/>
        </p:blipFill>
        <p:spPr>
          <a:xfrm>
            <a:off x="755374" y="3210340"/>
            <a:ext cx="4422913" cy="745434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97BF4308-0C9F-B2D8-5A0E-A3C6C9282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2" t="48990" r="703" b="42318"/>
          <a:stretch/>
        </p:blipFill>
        <p:spPr>
          <a:xfrm>
            <a:off x="5178287" y="3359712"/>
            <a:ext cx="6927574" cy="596062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B505F773-93A8-11E4-07A1-70F6904D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58407" r="60622" b="30723"/>
          <a:stretch/>
        </p:blipFill>
        <p:spPr>
          <a:xfrm>
            <a:off x="755374" y="4005470"/>
            <a:ext cx="4045730" cy="745434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298E539F-3747-5C3C-C5A1-80A2C320C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60001" r="16624" b="30723"/>
          <a:stretch/>
        </p:blipFill>
        <p:spPr>
          <a:xfrm>
            <a:off x="4801104" y="4114802"/>
            <a:ext cx="5363818" cy="636102"/>
          </a:xfrm>
          <a:prstGeom prst="rect">
            <a:avLst/>
          </a:prstGeom>
        </p:spPr>
      </p:pic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BBD842A7-3136-3E3E-5D45-96FBA9A1B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70002" r="49212" b="19417"/>
          <a:stretch/>
        </p:blipFill>
        <p:spPr>
          <a:xfrm>
            <a:off x="755374" y="4800600"/>
            <a:ext cx="5436704" cy="725558"/>
          </a:xfrm>
          <a:prstGeom prst="rect">
            <a:avLst/>
          </a:prstGeom>
        </p:spPr>
      </p:pic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43CE928E-334E-AC53-7E37-8E002E9E5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71596" r="7143" b="19417"/>
          <a:stretch/>
        </p:blipFill>
        <p:spPr>
          <a:xfrm>
            <a:off x="6192078" y="4909932"/>
            <a:ext cx="5128592" cy="616226"/>
          </a:xfrm>
          <a:prstGeom prst="rect">
            <a:avLst/>
          </a:prstGeom>
        </p:spPr>
      </p:pic>
      <p:pic>
        <p:nvPicPr>
          <p:cNvPr id="38" name="Picture 37" descr="Text&#10;&#10;Description automatically generated">
            <a:extLst>
              <a:ext uri="{FF2B5EF4-FFF2-40B4-BE49-F238E27FC236}">
                <a16:creationId xmlns:a16="http://schemas.microsoft.com/office/drawing/2014/main" id="{3902CE73-5813-972A-043A-E683A18E9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81307" r="53125" b="9561"/>
          <a:stretch/>
        </p:blipFill>
        <p:spPr>
          <a:xfrm>
            <a:off x="755374" y="5575854"/>
            <a:ext cx="4959626" cy="626164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2D6BB83A-3E44-E9F2-4957-D30B15013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82326" r="7143" b="9562"/>
          <a:stretch/>
        </p:blipFill>
        <p:spPr>
          <a:xfrm>
            <a:off x="5715000" y="5645712"/>
            <a:ext cx="5605670" cy="556306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D25D6C8-B558-3A30-4ECA-98E7FC0CE23F}"/>
              </a:ext>
            </a:extLst>
          </p:cNvPr>
          <p:cNvSpPr txBox="1">
            <a:spLocks/>
          </p:cNvSpPr>
          <p:nvPr/>
        </p:nvSpPr>
        <p:spPr>
          <a:xfrm>
            <a:off x="1256056" y="6156086"/>
            <a:ext cx="10935943" cy="804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700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Brethren who are lost in sin will be lost eternally (Rom. 6:23)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700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We must strive to “save a soul from death” (Jas. 5:19-21)</a:t>
            </a:r>
          </a:p>
        </p:txBody>
      </p:sp>
    </p:spTree>
    <p:extLst>
      <p:ext uri="{BB962C8B-B14F-4D97-AF65-F5344CB8AC3E}">
        <p14:creationId xmlns:p14="http://schemas.microsoft.com/office/powerpoint/2010/main" val="527981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ACB22-8EF9-67D2-4521-907746BE8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190" y="2115879"/>
            <a:ext cx="10555789" cy="4742119"/>
          </a:xfrm>
        </p:spPr>
        <p:txBody>
          <a:bodyPr/>
          <a:lstStyle/>
          <a:p>
            <a:r>
              <a:rPr lang="en-US" dirty="0"/>
              <a:t>Believe that Jesus is God’s Son – John 1:12</a:t>
            </a:r>
          </a:p>
          <a:p>
            <a:r>
              <a:rPr lang="en-US" dirty="0"/>
              <a:t>Repent of your sins and turn to God – Acts 3:19</a:t>
            </a:r>
          </a:p>
          <a:p>
            <a:r>
              <a:rPr lang="en-US" dirty="0"/>
              <a:t>Confess your faith in Jesus Christ – Romans 10:10</a:t>
            </a:r>
          </a:p>
          <a:p>
            <a:r>
              <a:rPr lang="en-US" dirty="0"/>
              <a:t>Be immersed into Christ – Mark 16:16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Walk faithfully with the Lord every day – 1 John 1:7</a:t>
            </a:r>
          </a:p>
          <a:p>
            <a:pPr lvl="1"/>
            <a:r>
              <a:rPr lang="en-US" dirty="0"/>
              <a:t>If you’ve strayed, repent and turn away from your sins – Acts 8:22</a:t>
            </a:r>
          </a:p>
          <a:p>
            <a:pPr lvl="1"/>
            <a:r>
              <a:rPr lang="en-US" dirty="0"/>
              <a:t>If you’ve strayed, confess your sins and ask for forgiveness – 1 John 1:9</a:t>
            </a:r>
          </a:p>
        </p:txBody>
      </p:sp>
    </p:spTree>
    <p:extLst>
      <p:ext uri="{BB962C8B-B14F-4D97-AF65-F5344CB8AC3E}">
        <p14:creationId xmlns:p14="http://schemas.microsoft.com/office/powerpoint/2010/main" val="39347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E1E31037-3662-ACAF-5756-3E170A5B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5EF92-A523-08AC-F3B7-1903F3F8D7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6056" y="1212576"/>
            <a:ext cx="10935943" cy="20354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A brother can lapse into ongoing sin or deviate from the truth </a:t>
            </a:r>
            <a:b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(Jas. 5:19)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As a result, He is lost and not right with God </a:t>
            </a:r>
            <a:b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(Isa. 59:1-2; Eph. 2, 11-12)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7A59B2-39DC-4E15-BEEF-66B81D10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040" r="61115" b="87684"/>
          <a:stretch/>
        </p:blipFill>
        <p:spPr>
          <a:xfrm>
            <a:off x="755374" y="208722"/>
            <a:ext cx="3985591" cy="63610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B31DE1-CE3F-9805-8888-BB571E6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4199" r="8284" b="86525"/>
          <a:stretch/>
        </p:blipFill>
        <p:spPr>
          <a:xfrm>
            <a:off x="4740964" y="288236"/>
            <a:ext cx="6440557" cy="6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E1E31037-3662-ACAF-5756-3E170A5B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7A59B2-39DC-4E15-BEEF-66B81D10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040" r="61115" b="87684"/>
          <a:stretch/>
        </p:blipFill>
        <p:spPr>
          <a:xfrm>
            <a:off x="755374" y="208722"/>
            <a:ext cx="3985591" cy="63610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B31DE1-CE3F-9805-8888-BB571E6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4199" r="8284" b="86525"/>
          <a:stretch/>
        </p:blipFill>
        <p:spPr>
          <a:xfrm>
            <a:off x="4740964" y="288236"/>
            <a:ext cx="6440557" cy="63610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A89B7EC-847B-2A3B-7B2A-9553A43B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475" r="65273" b="74640"/>
          <a:stretch/>
        </p:blipFill>
        <p:spPr>
          <a:xfrm>
            <a:off x="755374" y="924340"/>
            <a:ext cx="3478696" cy="81500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A9A1B33-1EC3-D897-9456-66744E30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14635" r="22226" b="75654"/>
          <a:stretch/>
        </p:blipFill>
        <p:spPr>
          <a:xfrm>
            <a:off x="4234070" y="1003854"/>
            <a:ext cx="5247860" cy="665920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96A21B7-337A-4CF6-55A1-7FBE610002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6056" y="1926950"/>
            <a:ext cx="10935943" cy="34260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“Spiritual” = “walk in the Spirit” (5:16), “live in the Spirit” (5:25), “are led by the Spirit” (5:18), bear “the fruit of the Spirit” (5:22-23), “sow to the Spirit” (6:8)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Those who are trying to live pleasing to God by abiding in His Word and seeking first His church (people), striving to follow the Golden Rule (Matt. 6:33; 7:12, 21-27)</a:t>
            </a:r>
          </a:p>
        </p:txBody>
      </p:sp>
    </p:spTree>
    <p:extLst>
      <p:ext uri="{BB962C8B-B14F-4D97-AF65-F5344CB8AC3E}">
        <p14:creationId xmlns:p14="http://schemas.microsoft.com/office/powerpoint/2010/main" val="10144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E1E31037-3662-ACAF-5756-3E170A5B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7A59B2-39DC-4E15-BEEF-66B81D10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040" r="61115" b="87684"/>
          <a:stretch/>
        </p:blipFill>
        <p:spPr>
          <a:xfrm>
            <a:off x="755374" y="208722"/>
            <a:ext cx="3985591" cy="63610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B31DE1-CE3F-9805-8888-BB571E6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4199" r="8284" b="86525"/>
          <a:stretch/>
        </p:blipFill>
        <p:spPr>
          <a:xfrm>
            <a:off x="4740964" y="288236"/>
            <a:ext cx="6440557" cy="63610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A89B7EC-847B-2A3B-7B2A-9553A43B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475" r="65273" b="74640"/>
          <a:stretch/>
        </p:blipFill>
        <p:spPr>
          <a:xfrm>
            <a:off x="755374" y="924340"/>
            <a:ext cx="3478696" cy="81500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A9A1B33-1EC3-D897-9456-66744E30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14635" r="22226" b="75654"/>
          <a:stretch/>
        </p:blipFill>
        <p:spPr>
          <a:xfrm>
            <a:off x="4234070" y="1003854"/>
            <a:ext cx="5247860" cy="66592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047C7B81-C4B3-A0E9-BC4C-841413F5A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25506" r="60381" b="64200"/>
          <a:stretch/>
        </p:blipFill>
        <p:spPr>
          <a:xfrm>
            <a:off x="755374" y="1749288"/>
            <a:ext cx="4075043" cy="705962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51411C2-E0A7-595E-A558-49FB9E00E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8" t="26089" r="28504" b="64200"/>
          <a:stretch/>
        </p:blipFill>
        <p:spPr>
          <a:xfrm>
            <a:off x="4830417" y="1789330"/>
            <a:ext cx="3886200" cy="66592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9C0798A-DAF0-1320-005B-CBE087781435}"/>
              </a:ext>
            </a:extLst>
          </p:cNvPr>
          <p:cNvSpPr txBox="1">
            <a:spLocks/>
          </p:cNvSpPr>
          <p:nvPr/>
        </p:nvSpPr>
        <p:spPr>
          <a:xfrm>
            <a:off x="1256056" y="2671231"/>
            <a:ext cx="10935943" cy="342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Present imperative – a command involving continuous, ongoing efforts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Term used of a surgeon setting a broken bone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Term used of fishermen mending nets (Matt. 4:21)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Bringing back into his rightful place, his original working condition</a:t>
            </a:r>
          </a:p>
        </p:txBody>
      </p:sp>
    </p:spTree>
    <p:extLst>
      <p:ext uri="{BB962C8B-B14F-4D97-AF65-F5344CB8AC3E}">
        <p14:creationId xmlns:p14="http://schemas.microsoft.com/office/powerpoint/2010/main" val="4252258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E1E31037-3662-ACAF-5756-3E170A5B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7A59B2-39DC-4E15-BEEF-66B81D10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040" r="61115" b="87684"/>
          <a:stretch/>
        </p:blipFill>
        <p:spPr>
          <a:xfrm>
            <a:off x="755374" y="208722"/>
            <a:ext cx="3985591" cy="63610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B31DE1-CE3F-9805-8888-BB571E6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4199" r="8284" b="86525"/>
          <a:stretch/>
        </p:blipFill>
        <p:spPr>
          <a:xfrm>
            <a:off x="4740964" y="288236"/>
            <a:ext cx="6440557" cy="63610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A89B7EC-847B-2A3B-7B2A-9553A43B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475" r="65273" b="74640"/>
          <a:stretch/>
        </p:blipFill>
        <p:spPr>
          <a:xfrm>
            <a:off x="755374" y="924340"/>
            <a:ext cx="3478696" cy="81500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A9A1B33-1EC3-D897-9456-66744E30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14635" r="22226" b="75654"/>
          <a:stretch/>
        </p:blipFill>
        <p:spPr>
          <a:xfrm>
            <a:off x="4234070" y="1003854"/>
            <a:ext cx="5247860" cy="66592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047C7B81-C4B3-A0E9-BC4C-841413F5A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25506" r="60381" b="64200"/>
          <a:stretch/>
        </p:blipFill>
        <p:spPr>
          <a:xfrm>
            <a:off x="755374" y="1749288"/>
            <a:ext cx="4075043" cy="705962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51411C2-E0A7-595E-A558-49FB9E00E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8" t="26089" r="28504" b="64200"/>
          <a:stretch/>
        </p:blipFill>
        <p:spPr>
          <a:xfrm>
            <a:off x="4830417" y="1789330"/>
            <a:ext cx="3886200" cy="665920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860643B4-B2C3-8FB9-6042-6EE9333B1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6384" r="54430" b="53189"/>
          <a:stretch/>
        </p:blipFill>
        <p:spPr>
          <a:xfrm>
            <a:off x="755374" y="2495292"/>
            <a:ext cx="4800600" cy="715048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845D1C8A-5904-81B9-7C0D-29505A948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0" t="37535" r="16624" b="53189"/>
          <a:stretch/>
        </p:blipFill>
        <p:spPr>
          <a:xfrm>
            <a:off x="5555974" y="2574236"/>
            <a:ext cx="4608948" cy="636104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245910F-9B2B-2F61-2BBB-A8E795DAD4F0}"/>
              </a:ext>
            </a:extLst>
          </p:cNvPr>
          <p:cNvSpPr txBox="1">
            <a:spLocks/>
          </p:cNvSpPr>
          <p:nvPr/>
        </p:nvSpPr>
        <p:spPr>
          <a:xfrm>
            <a:off x="1256056" y="3359712"/>
            <a:ext cx="10935943" cy="223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Acting with kindness, sympathy, humility in the face of opposition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This is behaving like Jesus (Matt. 11:28-30; John 8:11)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Be direct, but encouraging (Eph. 4:15)</a:t>
            </a:r>
          </a:p>
        </p:txBody>
      </p:sp>
    </p:spTree>
    <p:extLst>
      <p:ext uri="{BB962C8B-B14F-4D97-AF65-F5344CB8AC3E}">
        <p14:creationId xmlns:p14="http://schemas.microsoft.com/office/powerpoint/2010/main" val="308462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EC85B4-F8D0-64B4-2475-6BBDC4FACB7E}"/>
              </a:ext>
            </a:extLst>
          </p:cNvPr>
          <p:cNvSpPr/>
          <p:nvPr/>
        </p:nvSpPr>
        <p:spPr>
          <a:xfrm>
            <a:off x="0" y="5317958"/>
            <a:ext cx="12192000" cy="154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FDAD9CB-60D9-A9C1-1291-46971EC82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2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7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79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9328 L 0 -1.431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9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E1E31037-3662-ACAF-5756-3E170A5B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7A59B2-39DC-4E15-BEEF-66B81D10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040" r="61115" b="87684"/>
          <a:stretch/>
        </p:blipFill>
        <p:spPr>
          <a:xfrm>
            <a:off x="755374" y="208722"/>
            <a:ext cx="3985591" cy="63610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B31DE1-CE3F-9805-8888-BB571E6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4199" r="8284" b="86525"/>
          <a:stretch/>
        </p:blipFill>
        <p:spPr>
          <a:xfrm>
            <a:off x="4740964" y="288236"/>
            <a:ext cx="6440557" cy="63610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A89B7EC-847B-2A3B-7B2A-9553A43B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475" r="65273" b="74640"/>
          <a:stretch/>
        </p:blipFill>
        <p:spPr>
          <a:xfrm>
            <a:off x="755374" y="924340"/>
            <a:ext cx="3478696" cy="81500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A9A1B33-1EC3-D897-9456-66744E30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14635" r="22226" b="75654"/>
          <a:stretch/>
        </p:blipFill>
        <p:spPr>
          <a:xfrm>
            <a:off x="4234070" y="1003854"/>
            <a:ext cx="5247860" cy="66592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047C7B81-C4B3-A0E9-BC4C-841413F5A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25506" r="60381" b="64200"/>
          <a:stretch/>
        </p:blipFill>
        <p:spPr>
          <a:xfrm>
            <a:off x="755374" y="1749288"/>
            <a:ext cx="4075043" cy="705962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51411C2-E0A7-595E-A558-49FB9E00E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8" t="26089" r="28504" b="64200"/>
          <a:stretch/>
        </p:blipFill>
        <p:spPr>
          <a:xfrm>
            <a:off x="4830417" y="1789330"/>
            <a:ext cx="3886200" cy="665920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860643B4-B2C3-8FB9-6042-6EE9333B1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6384" r="54430" b="53189"/>
          <a:stretch/>
        </p:blipFill>
        <p:spPr>
          <a:xfrm>
            <a:off x="755374" y="2495292"/>
            <a:ext cx="4800600" cy="715048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845D1C8A-5904-81B9-7C0D-29505A948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0" t="37535" r="16624" b="53189"/>
          <a:stretch/>
        </p:blipFill>
        <p:spPr>
          <a:xfrm>
            <a:off x="5555974" y="2574236"/>
            <a:ext cx="4608948" cy="636104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533FC543-675A-699F-DF3B-C4ADBECC5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46811" r="57528" b="42318"/>
          <a:stretch/>
        </p:blipFill>
        <p:spPr>
          <a:xfrm>
            <a:off x="755374" y="3210340"/>
            <a:ext cx="4422913" cy="745434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97BF4308-0C9F-B2D8-5A0E-A3C6C9282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2" t="48990" r="703" b="42318"/>
          <a:stretch/>
        </p:blipFill>
        <p:spPr>
          <a:xfrm>
            <a:off x="5178287" y="3359712"/>
            <a:ext cx="6927574" cy="596062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9A2D15B-04FE-EC10-488B-098308DE9785}"/>
              </a:ext>
            </a:extLst>
          </p:cNvPr>
          <p:cNvSpPr txBox="1">
            <a:spLocks/>
          </p:cNvSpPr>
          <p:nvPr/>
        </p:nvSpPr>
        <p:spPr>
          <a:xfrm>
            <a:off x="1256056" y="4103995"/>
            <a:ext cx="10935943" cy="223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Keenly aware </a:t>
            </a:r>
            <a:r>
              <a:rPr lang="en-US" b="1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that you </a:t>
            </a: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too could be the one needing to be restored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Keenly aware of the power of temptation to sin and the weakness of the flesh (Matt. 26:41; 1 Pet. 5:8-9; Jas. 4:7)</a:t>
            </a:r>
          </a:p>
        </p:txBody>
      </p:sp>
    </p:spTree>
    <p:extLst>
      <p:ext uri="{BB962C8B-B14F-4D97-AF65-F5344CB8AC3E}">
        <p14:creationId xmlns:p14="http://schemas.microsoft.com/office/powerpoint/2010/main" val="28623082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E1E31037-3662-ACAF-5756-3E170A5B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7A59B2-39DC-4E15-BEEF-66B81D10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040" r="61115" b="87684"/>
          <a:stretch/>
        </p:blipFill>
        <p:spPr>
          <a:xfrm>
            <a:off x="755374" y="208722"/>
            <a:ext cx="3985591" cy="63610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B31DE1-CE3F-9805-8888-BB571E6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4199" r="8284" b="86525"/>
          <a:stretch/>
        </p:blipFill>
        <p:spPr>
          <a:xfrm>
            <a:off x="4740964" y="288236"/>
            <a:ext cx="6440557" cy="63610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A89B7EC-847B-2A3B-7B2A-9553A43B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475" r="65273" b="74640"/>
          <a:stretch/>
        </p:blipFill>
        <p:spPr>
          <a:xfrm>
            <a:off x="755374" y="924340"/>
            <a:ext cx="3478696" cy="81500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A9A1B33-1EC3-D897-9456-66744E30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14635" r="22226" b="75654"/>
          <a:stretch/>
        </p:blipFill>
        <p:spPr>
          <a:xfrm>
            <a:off x="4234070" y="1003854"/>
            <a:ext cx="5247860" cy="66592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047C7B81-C4B3-A0E9-BC4C-841413F5A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25506" r="60381" b="64200"/>
          <a:stretch/>
        </p:blipFill>
        <p:spPr>
          <a:xfrm>
            <a:off x="755374" y="1749288"/>
            <a:ext cx="4075043" cy="705962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51411C2-E0A7-595E-A558-49FB9E00E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8" t="26089" r="28504" b="64200"/>
          <a:stretch/>
        </p:blipFill>
        <p:spPr>
          <a:xfrm>
            <a:off x="4830417" y="1789330"/>
            <a:ext cx="3886200" cy="665920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860643B4-B2C3-8FB9-6042-6EE9333B1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6384" r="54430" b="53189"/>
          <a:stretch/>
        </p:blipFill>
        <p:spPr>
          <a:xfrm>
            <a:off x="755374" y="2495292"/>
            <a:ext cx="4800600" cy="715048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845D1C8A-5904-81B9-7C0D-29505A948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0" t="37535" r="16624" b="53189"/>
          <a:stretch/>
        </p:blipFill>
        <p:spPr>
          <a:xfrm>
            <a:off x="5555974" y="2574236"/>
            <a:ext cx="4608948" cy="636104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533FC543-675A-699F-DF3B-C4ADBECC5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46811" r="57528" b="42318"/>
          <a:stretch/>
        </p:blipFill>
        <p:spPr>
          <a:xfrm>
            <a:off x="755374" y="3210340"/>
            <a:ext cx="4422913" cy="745434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97BF4308-0C9F-B2D8-5A0E-A3C6C9282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2" t="48990" r="703" b="42318"/>
          <a:stretch/>
        </p:blipFill>
        <p:spPr>
          <a:xfrm>
            <a:off x="5178287" y="3359712"/>
            <a:ext cx="6927574" cy="596062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B505F773-93A8-11E4-07A1-70F6904D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58407" r="60622" b="30723"/>
          <a:stretch/>
        </p:blipFill>
        <p:spPr>
          <a:xfrm>
            <a:off x="755374" y="4005470"/>
            <a:ext cx="4045730" cy="745434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298E539F-3747-5C3C-C5A1-80A2C320C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60001" r="16624" b="30723"/>
          <a:stretch/>
        </p:blipFill>
        <p:spPr>
          <a:xfrm>
            <a:off x="4801104" y="4114802"/>
            <a:ext cx="5363818" cy="636102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158FD5F-28A3-58AC-9A95-258722ECA458}"/>
              </a:ext>
            </a:extLst>
          </p:cNvPr>
          <p:cNvSpPr txBox="1">
            <a:spLocks/>
          </p:cNvSpPr>
          <p:nvPr/>
        </p:nvSpPr>
        <p:spPr>
          <a:xfrm>
            <a:off x="1256056" y="4858908"/>
            <a:ext cx="10935943" cy="1999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Present imperative – a command involving continuous, ongoing behavior</a:t>
            </a:r>
          </a:p>
          <a:p>
            <a:r>
              <a:rPr lang="en-US" sz="2700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Burdens = something heavy, oppressive, crushing weight</a:t>
            </a:r>
          </a:p>
          <a:p>
            <a:r>
              <a:rPr lang="en-US" sz="2700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Rather than wait, we must take the initiative (Rom. 15:1; 2 Cor. 11:28-29)</a:t>
            </a:r>
          </a:p>
        </p:txBody>
      </p:sp>
    </p:spTree>
    <p:extLst>
      <p:ext uri="{BB962C8B-B14F-4D97-AF65-F5344CB8AC3E}">
        <p14:creationId xmlns:p14="http://schemas.microsoft.com/office/powerpoint/2010/main" val="3644101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E1E31037-3662-ACAF-5756-3E170A5B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77A59B2-39DC-4E15-BEEF-66B81D10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040" r="61115" b="87684"/>
          <a:stretch/>
        </p:blipFill>
        <p:spPr>
          <a:xfrm>
            <a:off x="755374" y="208722"/>
            <a:ext cx="3985591" cy="63610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EB31DE1-CE3F-9805-8888-BB571E64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4199" r="8284" b="86525"/>
          <a:stretch/>
        </p:blipFill>
        <p:spPr>
          <a:xfrm>
            <a:off x="4740964" y="288236"/>
            <a:ext cx="6440557" cy="63610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A89B7EC-847B-2A3B-7B2A-9553A43B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3475" r="65273" b="74640"/>
          <a:stretch/>
        </p:blipFill>
        <p:spPr>
          <a:xfrm>
            <a:off x="755374" y="924340"/>
            <a:ext cx="3478696" cy="81500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A9A1B33-1EC3-D897-9456-66744E30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7" t="14635" r="22226" b="75654"/>
          <a:stretch/>
        </p:blipFill>
        <p:spPr>
          <a:xfrm>
            <a:off x="4234070" y="1003854"/>
            <a:ext cx="5247860" cy="66592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047C7B81-C4B3-A0E9-BC4C-841413F5A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25506" r="60381" b="64200"/>
          <a:stretch/>
        </p:blipFill>
        <p:spPr>
          <a:xfrm>
            <a:off x="755374" y="1749288"/>
            <a:ext cx="4075043" cy="705962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451411C2-E0A7-595E-A558-49FB9E00E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8" t="26089" r="28504" b="64200"/>
          <a:stretch/>
        </p:blipFill>
        <p:spPr>
          <a:xfrm>
            <a:off x="4830417" y="1789330"/>
            <a:ext cx="3886200" cy="665920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860643B4-B2C3-8FB9-6042-6EE9333B1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6384" r="54430" b="53189"/>
          <a:stretch/>
        </p:blipFill>
        <p:spPr>
          <a:xfrm>
            <a:off x="755374" y="2495292"/>
            <a:ext cx="4800600" cy="715048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845D1C8A-5904-81B9-7C0D-29505A948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0" t="37535" r="16624" b="53189"/>
          <a:stretch/>
        </p:blipFill>
        <p:spPr>
          <a:xfrm>
            <a:off x="5555974" y="2574236"/>
            <a:ext cx="4608948" cy="636104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533FC543-675A-699F-DF3B-C4ADBECC5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46811" r="57528" b="42318"/>
          <a:stretch/>
        </p:blipFill>
        <p:spPr>
          <a:xfrm>
            <a:off x="755374" y="3210340"/>
            <a:ext cx="4422913" cy="745434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97BF4308-0C9F-B2D8-5A0E-A3C6C9282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2" t="48990" r="703" b="42318"/>
          <a:stretch/>
        </p:blipFill>
        <p:spPr>
          <a:xfrm>
            <a:off x="5178287" y="3359712"/>
            <a:ext cx="6927574" cy="596062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B505F773-93A8-11E4-07A1-70F6904D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58407" r="60622" b="30723"/>
          <a:stretch/>
        </p:blipFill>
        <p:spPr>
          <a:xfrm>
            <a:off x="755374" y="4005470"/>
            <a:ext cx="4045730" cy="745434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298E539F-3747-5C3C-C5A1-80A2C320C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60001" r="16624" b="30723"/>
          <a:stretch/>
        </p:blipFill>
        <p:spPr>
          <a:xfrm>
            <a:off x="4801104" y="4114802"/>
            <a:ext cx="5363818" cy="636102"/>
          </a:xfrm>
          <a:prstGeom prst="rect">
            <a:avLst/>
          </a:prstGeom>
        </p:spPr>
      </p:pic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BBD842A7-3136-3E3E-5D45-96FBA9A1B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70002" r="49212" b="19417"/>
          <a:stretch/>
        </p:blipFill>
        <p:spPr>
          <a:xfrm>
            <a:off x="755374" y="4800600"/>
            <a:ext cx="5436704" cy="725558"/>
          </a:xfrm>
          <a:prstGeom prst="rect">
            <a:avLst/>
          </a:prstGeom>
        </p:spPr>
      </p:pic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43CE928E-334E-AC53-7E37-8E002E9E5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71596" r="7143" b="19417"/>
          <a:stretch/>
        </p:blipFill>
        <p:spPr>
          <a:xfrm>
            <a:off x="6192078" y="4909932"/>
            <a:ext cx="5128592" cy="616226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279F109-76E0-811F-2426-57C9A647194C}"/>
              </a:ext>
            </a:extLst>
          </p:cNvPr>
          <p:cNvSpPr txBox="1">
            <a:spLocks/>
          </p:cNvSpPr>
          <p:nvPr/>
        </p:nvSpPr>
        <p:spPr>
          <a:xfrm>
            <a:off x="1256056" y="5613821"/>
            <a:ext cx="10935943" cy="124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We are obligated, in this context, to the royal law (Gal. 5:14; Jas. 2:8)</a:t>
            </a:r>
          </a:p>
          <a:p>
            <a:r>
              <a:rPr lang="en-US" sz="2700" b="1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</a:rPr>
              <a:t>If we do not seek to restore and bear, we break the law (AND SIN!)</a:t>
            </a:r>
          </a:p>
        </p:txBody>
      </p:sp>
    </p:spTree>
    <p:extLst>
      <p:ext uri="{BB962C8B-B14F-4D97-AF65-F5344CB8AC3E}">
        <p14:creationId xmlns:p14="http://schemas.microsoft.com/office/powerpoint/2010/main" val="76988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462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2022-09-17T23:04:25Z</dcterms:created>
  <dcterms:modified xsi:type="dcterms:W3CDTF">2022-09-18T12:42:30Z</dcterms:modified>
</cp:coreProperties>
</file>