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778" r:id="rId2"/>
    <p:sldId id="2779" r:id="rId3"/>
    <p:sldId id="2926" r:id="rId4"/>
    <p:sldId id="2927" r:id="rId5"/>
    <p:sldId id="2928" r:id="rId6"/>
    <p:sldId id="2913" r:id="rId7"/>
    <p:sldId id="2929" r:id="rId8"/>
    <p:sldId id="2930" r:id="rId9"/>
    <p:sldId id="2932" r:id="rId10"/>
    <p:sldId id="2931" r:id="rId11"/>
    <p:sldId id="2933" r:id="rId12"/>
    <p:sldId id="2946" r:id="rId13"/>
    <p:sldId id="2943" r:id="rId14"/>
    <p:sldId id="2944" r:id="rId15"/>
    <p:sldId id="2945" r:id="rId16"/>
    <p:sldId id="2947" r:id="rId17"/>
    <p:sldId id="2463" r:id="rId18"/>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1"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5256" autoAdjust="0"/>
  </p:normalViewPr>
  <p:slideViewPr>
    <p:cSldViewPr snapToGrid="0">
      <p:cViewPr>
        <p:scale>
          <a:sx n="78" d="100"/>
          <a:sy n="78" d="100"/>
        </p:scale>
        <p:origin x="797" y="110"/>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5450" y="704850"/>
            <a:ext cx="6253163"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2019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7444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0710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6545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814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8552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8630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2" y="4343400"/>
            <a:ext cx="5486399" cy="4114800"/>
          </a:xfrm>
          <a:prstGeom prst="rect">
            <a:avLst/>
          </a:prstGeom>
        </p:spPr>
        <p:txBody>
          <a:bodyPr spcFirstLastPara="1" wrap="square" lIns="91416" tIns="91416" rIns="91416" bIns="91416"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170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283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6003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1886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3626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1247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6536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69999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br>
              <a:rPr lang="en-US" sz="6000" b="1" dirty="0"/>
            </a:br>
            <a:r>
              <a:rPr lang="en-US" sz="6000" b="1" dirty="0"/>
              <a:t>“Let the Bible Speak”</a:t>
            </a:r>
            <a:br>
              <a:rPr lang="en-US" sz="6000" b="1" dirty="0"/>
            </a:br>
            <a:br>
              <a:rPr lang="en-US" sz="6000" b="1" dirty="0"/>
            </a:br>
            <a:r>
              <a:rPr lang="en-US" sz="6000" b="1" dirty="0"/>
              <a:t>About “Inherited Sin”</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Psalm 51:1-6</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3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3900578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tabLst>
                <a:tab pos="7089775" algn="l"/>
              </a:tabLst>
            </a:pP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a:t>
            </a:r>
            <a:r>
              <a:rPr lang="en-US" sz="3600" b="1" dirty="0">
                <a:solidFill>
                  <a:srgbClr val="FFC000"/>
                </a:solidFill>
              </a:rPr>
              <a:t>true</a:t>
            </a:r>
            <a:r>
              <a:rPr lang="en-US" sz="2800" b="1" dirty="0">
                <a:solidFill>
                  <a:srgbClr val="FFC000"/>
                </a:solidFill>
              </a:rPr>
              <a:t> and every man a liar”</a:t>
            </a:r>
          </a:p>
          <a:p>
            <a:pPr algn="ctr"/>
            <a:endParaRPr lang="en-US" sz="2800" b="1" dirty="0">
              <a:solidFill>
                <a:srgbClr val="FFC000"/>
              </a:solidFill>
            </a:endParaRPr>
          </a:p>
          <a:p>
            <a:pPr marL="225425" algn="just" defTabSz="973138">
              <a:spcAft>
                <a:spcPts val="600"/>
              </a:spcAft>
              <a:buClr>
                <a:schemeClr val="bg1"/>
              </a:buClr>
            </a:pPr>
            <a:r>
              <a:rPr lang="en-US" sz="2300" b="1" i="0" u="none" strike="noStrike" baseline="0" dirty="0">
                <a:solidFill>
                  <a:schemeClr val="bg1"/>
                </a:solidFill>
                <a:latin typeface="+mj-lt"/>
              </a:rPr>
              <a:t>  4  Whosoever </a:t>
            </a:r>
            <a:r>
              <a:rPr lang="en-US" sz="2300" b="1" i="0" u="none" strike="noStrike" baseline="0" dirty="0" err="1">
                <a:solidFill>
                  <a:schemeClr val="bg1"/>
                </a:solidFill>
                <a:latin typeface="+mj-lt"/>
              </a:rPr>
              <a:t>committeth</a:t>
            </a:r>
            <a:r>
              <a:rPr lang="en-US" sz="2300" b="1" i="0" u="none" strike="noStrike" baseline="0" dirty="0">
                <a:solidFill>
                  <a:schemeClr val="bg1"/>
                </a:solidFill>
                <a:latin typeface="+mj-lt"/>
              </a:rPr>
              <a:t> sin </a:t>
            </a:r>
            <a:r>
              <a:rPr lang="en-US" sz="2300" b="1" i="0" u="none" strike="noStrike" baseline="0" dirty="0" err="1">
                <a:solidFill>
                  <a:schemeClr val="bg1"/>
                </a:solidFill>
                <a:latin typeface="+mj-lt"/>
              </a:rPr>
              <a:t>transgresseth</a:t>
            </a:r>
            <a:r>
              <a:rPr lang="en-US" sz="2300" b="1" i="0" u="none" strike="noStrike" baseline="0" dirty="0">
                <a:solidFill>
                  <a:schemeClr val="bg1"/>
                </a:solidFill>
                <a:latin typeface="+mj-lt"/>
              </a:rPr>
              <a:t> also the law: for sin is the transgression of the law.</a:t>
            </a:r>
          </a:p>
          <a:p>
            <a:pPr marL="225425" algn="just" defTabSz="973138">
              <a:spcAft>
                <a:spcPts val="600"/>
              </a:spcAft>
              <a:buClr>
                <a:schemeClr val="bg1"/>
              </a:buClr>
            </a:pPr>
            <a:r>
              <a:rPr lang="en-US" sz="2300" b="1" dirty="0">
                <a:solidFill>
                  <a:schemeClr val="bg1"/>
                </a:solidFill>
                <a:latin typeface="+mj-lt"/>
              </a:rPr>
              <a:t>					1 John 3:4</a:t>
            </a:r>
          </a:p>
          <a:p>
            <a:pPr marL="225425" algn="just" defTabSz="973138">
              <a:spcAft>
                <a:spcPts val="600"/>
              </a:spcAft>
              <a:buClr>
                <a:schemeClr val="bg1"/>
              </a:buClr>
            </a:pPr>
            <a:endParaRPr lang="en-US" sz="2300" b="1" dirty="0">
              <a:solidFill>
                <a:schemeClr val="bg1"/>
              </a:solidFill>
              <a:latin typeface="+mj-lt"/>
            </a:endParaRPr>
          </a:p>
          <a:p>
            <a:pPr marL="225425" algn="just" defTabSz="973138">
              <a:spcAft>
                <a:spcPts val="600"/>
              </a:spcAft>
              <a:buClr>
                <a:schemeClr val="bg1"/>
              </a:buClr>
            </a:pPr>
            <a:endParaRPr lang="en-US" sz="2300" b="1" dirty="0">
              <a:solidFill>
                <a:schemeClr val="bg1"/>
              </a:solidFill>
              <a:latin typeface="+mj-lt"/>
            </a:endParaRPr>
          </a:p>
          <a:p>
            <a:pPr marL="225425" algn="just" defTabSz="973138">
              <a:spcAft>
                <a:spcPts val="600"/>
              </a:spcAft>
              <a:buClr>
                <a:schemeClr val="bg1"/>
              </a:buClr>
            </a:pPr>
            <a:endParaRPr lang="en-US" sz="2800" b="1" dirty="0">
              <a:solidFill>
                <a:schemeClr val="bg1"/>
              </a:solidFill>
              <a:latin typeface="+mj-lt"/>
            </a:endParaRPr>
          </a:p>
          <a:p>
            <a:pPr marL="225425" algn="just" defTabSz="973138">
              <a:spcAft>
                <a:spcPts val="600"/>
              </a:spcAft>
              <a:buClr>
                <a:schemeClr val="bg1"/>
              </a:buClr>
            </a:pPr>
            <a:endParaRPr lang="en-US" sz="2300" b="1" dirty="0">
              <a:solidFill>
                <a:schemeClr val="bg1"/>
              </a:solidFill>
              <a:latin typeface="+mj-lt"/>
            </a:endParaRPr>
          </a:p>
          <a:p>
            <a:pPr marL="225425" algn="just" defTabSz="973138">
              <a:spcAft>
                <a:spcPts val="600"/>
              </a:spcAft>
              <a:buClr>
                <a:schemeClr val="bg1"/>
              </a:buClr>
            </a:pPr>
            <a:endParaRPr lang="en-US" sz="2300" b="1" dirty="0">
              <a:solidFill>
                <a:schemeClr val="bg1"/>
              </a:solidFill>
              <a:latin typeface="+mj-lt"/>
            </a:endParaRPr>
          </a:p>
          <a:p>
            <a:pPr marL="225425" algn="just" defTabSz="973138">
              <a:spcAft>
                <a:spcPts val="600"/>
              </a:spcAft>
              <a:buClr>
                <a:schemeClr val="bg1"/>
              </a:buClr>
            </a:pPr>
            <a:endParaRPr lang="en-US" sz="2300" b="1" dirty="0">
              <a:solidFill>
                <a:schemeClr val="bg1"/>
              </a:solidFill>
              <a:latin typeface="+mj-lt"/>
            </a:endParaRPr>
          </a:p>
          <a:p>
            <a:pPr marL="225425" algn="just" defTabSz="973138">
              <a:spcAft>
                <a:spcPts val="600"/>
              </a:spcAft>
              <a:buClr>
                <a:schemeClr val="bg1"/>
              </a:buClr>
            </a:pPr>
            <a:endParaRPr lang="en-US" sz="2800" b="1" dirty="0">
              <a:solidFill>
                <a:srgbClr val="FFC000"/>
              </a:solidFill>
            </a:endParaRPr>
          </a:p>
        </p:txBody>
      </p:sp>
    </p:spTree>
    <p:extLst>
      <p:ext uri="{BB962C8B-B14F-4D97-AF65-F5344CB8AC3E}">
        <p14:creationId xmlns:p14="http://schemas.microsoft.com/office/powerpoint/2010/main" val="3049763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tabLst>
                <a:tab pos="7089775" algn="l"/>
              </a:tabLst>
            </a:pP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a:t>
            </a:r>
            <a:r>
              <a:rPr lang="en-US" sz="3600" b="1" dirty="0">
                <a:solidFill>
                  <a:srgbClr val="FFC000"/>
                </a:solidFill>
              </a:rPr>
              <a:t>true</a:t>
            </a:r>
            <a:r>
              <a:rPr lang="en-US" sz="2800" b="1" dirty="0">
                <a:solidFill>
                  <a:srgbClr val="FFC000"/>
                </a:solidFill>
              </a:rPr>
              <a:t> and every man a liar”</a:t>
            </a:r>
          </a:p>
          <a:p>
            <a:pPr algn="ctr"/>
            <a:endParaRPr lang="en-US" sz="2800" b="1" dirty="0">
              <a:solidFill>
                <a:srgbClr val="FFC000"/>
              </a:solidFill>
            </a:endParaRPr>
          </a:p>
          <a:p>
            <a:pPr marL="225425" algn="just" defTabSz="973138">
              <a:spcAft>
                <a:spcPts val="600"/>
              </a:spcAft>
              <a:buClr>
                <a:schemeClr val="bg1"/>
              </a:buClr>
            </a:pPr>
            <a:r>
              <a:rPr lang="en-US" sz="2300" b="1" i="0" u="none" strike="noStrike" baseline="0" dirty="0">
                <a:solidFill>
                  <a:schemeClr val="bg1"/>
                </a:solidFill>
                <a:latin typeface="+mj-lt"/>
              </a:rPr>
              <a:t>  </a:t>
            </a:r>
            <a:r>
              <a:rPr lang="en-US" sz="2300" b="1" u="none" strike="noStrike" baseline="0" dirty="0">
                <a:solidFill>
                  <a:schemeClr val="bg1"/>
                </a:solidFill>
                <a:latin typeface="+mj-lt"/>
              </a:rPr>
              <a:t>21  For since by man came death, by Man also came the resurrection of the dead. </a:t>
            </a:r>
          </a:p>
          <a:p>
            <a:pPr marL="225425" marR="0" algn="just" rtl="0"/>
            <a:r>
              <a:rPr lang="en-US" sz="2300" b="1" u="none" strike="noStrike" baseline="0" dirty="0">
                <a:solidFill>
                  <a:schemeClr val="bg1"/>
                </a:solidFill>
                <a:latin typeface="+mj-lt"/>
              </a:rPr>
              <a:t>  22  For as in Adam all die, even so in Christ all shall be made alive.</a:t>
            </a:r>
          </a:p>
          <a:p>
            <a:pPr marL="225425" marR="0" algn="just" rtl="0"/>
            <a:r>
              <a:rPr lang="en-US" sz="2300" b="1" dirty="0">
                <a:solidFill>
                  <a:schemeClr val="bg1"/>
                </a:solidFill>
                <a:latin typeface="+mj-lt"/>
              </a:rPr>
              <a:t>				1 Cor. 15:21-22</a:t>
            </a:r>
          </a:p>
          <a:p>
            <a:pPr marL="225425" marR="0" algn="just" rtl="0"/>
            <a:endParaRPr lang="en-US" sz="2300" b="1" dirty="0">
              <a:solidFill>
                <a:schemeClr val="bg1"/>
              </a:solidFill>
              <a:latin typeface="+mj-lt"/>
            </a:endParaRPr>
          </a:p>
          <a:p>
            <a:pPr marL="225425" marR="0" algn="just" rtl="0"/>
            <a:endParaRPr lang="en-US" sz="2300" b="1" dirty="0">
              <a:solidFill>
                <a:schemeClr val="bg1"/>
              </a:solidFill>
              <a:latin typeface="+mj-lt"/>
            </a:endParaRPr>
          </a:p>
          <a:p>
            <a:pPr marL="225425" marR="0" algn="just" rtl="0"/>
            <a:endParaRPr lang="en-US" sz="2300" b="1" dirty="0">
              <a:solidFill>
                <a:schemeClr val="bg1"/>
              </a:solidFill>
              <a:latin typeface="+mj-lt"/>
            </a:endParaRPr>
          </a:p>
          <a:p>
            <a:pPr marL="225425" marR="0" algn="just" rtl="0"/>
            <a:endParaRPr lang="en-US" sz="2300" b="1" dirty="0">
              <a:solidFill>
                <a:schemeClr val="bg1"/>
              </a:solidFill>
              <a:latin typeface="+mj-lt"/>
            </a:endParaRPr>
          </a:p>
          <a:p>
            <a:pPr marL="225425" marR="0" algn="just" rtl="0"/>
            <a:endParaRPr lang="en-US" sz="2300" b="1" dirty="0">
              <a:solidFill>
                <a:schemeClr val="bg1"/>
              </a:solidFill>
              <a:latin typeface="+mj-lt"/>
            </a:endParaRPr>
          </a:p>
          <a:p>
            <a:pPr marL="225425" marR="0" algn="just" rtl="0"/>
            <a:endParaRPr lang="en-US" sz="2000" b="1" dirty="0">
              <a:solidFill>
                <a:srgbClr val="FFC000"/>
              </a:solidFill>
              <a:latin typeface="+mj-lt"/>
            </a:endParaRPr>
          </a:p>
          <a:p>
            <a:pPr marL="225425" marR="0" algn="just" rtl="0"/>
            <a:endParaRPr lang="en-US" sz="2300" b="1" dirty="0">
              <a:solidFill>
                <a:schemeClr val="bg1"/>
              </a:solidFill>
              <a:latin typeface="+mj-lt"/>
            </a:endParaRPr>
          </a:p>
        </p:txBody>
      </p:sp>
    </p:spTree>
    <p:extLst>
      <p:ext uri="{BB962C8B-B14F-4D97-AF65-F5344CB8AC3E}">
        <p14:creationId xmlns:p14="http://schemas.microsoft.com/office/powerpoint/2010/main" val="407544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tabLst>
                <a:tab pos="7089775" algn="l"/>
              </a:tabLst>
            </a:pP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a:t>
            </a:r>
            <a:r>
              <a:rPr lang="en-US" sz="3600" b="1" dirty="0">
                <a:solidFill>
                  <a:srgbClr val="FFC000"/>
                </a:solidFill>
              </a:rPr>
              <a:t>true</a:t>
            </a:r>
            <a:r>
              <a:rPr lang="en-US" sz="2800" b="1" dirty="0">
                <a:solidFill>
                  <a:srgbClr val="FFC000"/>
                </a:solidFill>
              </a:rPr>
              <a:t> and every man a liar”</a:t>
            </a:r>
          </a:p>
          <a:p>
            <a:pPr algn="ctr"/>
            <a:endParaRPr lang="en-US" sz="2800" b="1" dirty="0">
              <a:solidFill>
                <a:srgbClr val="FFC000"/>
              </a:solidFill>
            </a:endParaRPr>
          </a:p>
          <a:p>
            <a:pPr marL="225425" algn="just" defTabSz="973138">
              <a:spcAft>
                <a:spcPts val="600"/>
              </a:spcAft>
              <a:buClr>
                <a:schemeClr val="bg1"/>
              </a:buClr>
            </a:pPr>
            <a:r>
              <a:rPr lang="en-US" sz="2300" b="1" i="0" u="none" strike="noStrike" baseline="0" dirty="0">
                <a:solidFill>
                  <a:schemeClr val="bg1"/>
                </a:solidFill>
                <a:latin typeface="+mj-lt"/>
              </a:rPr>
              <a:t>  37  The Lord was also angry with me for your sakes, saying, 'Even you shall not go in there…</a:t>
            </a:r>
          </a:p>
          <a:p>
            <a:pPr marL="225425" algn="just" defTabSz="973138">
              <a:spcAft>
                <a:spcPts val="600"/>
              </a:spcAft>
              <a:buClr>
                <a:schemeClr val="bg1"/>
              </a:buClr>
            </a:pPr>
            <a:endParaRPr lang="en-US" sz="2300" b="1" i="0" u="none" strike="noStrike" baseline="0" dirty="0">
              <a:solidFill>
                <a:schemeClr val="bg1"/>
              </a:solidFill>
              <a:latin typeface="+mj-lt"/>
            </a:endParaRPr>
          </a:p>
          <a:p>
            <a:pPr marL="285750" marR="0" algn="just" rtl="0">
              <a:spcAft>
                <a:spcPts val="600"/>
              </a:spcAft>
            </a:pPr>
            <a:r>
              <a:rPr lang="en-US" sz="2300" b="1" i="0" u="none" strike="noStrike" baseline="0" dirty="0">
                <a:solidFill>
                  <a:schemeClr val="bg1"/>
                </a:solidFill>
                <a:latin typeface="+mj-lt"/>
              </a:rPr>
              <a:t> 39  'Moreover your little ones and your children, who you say will be victims, who today have no knowledge of good and evil, they shall go in there; to them I will give it, and they shall possess it. </a:t>
            </a:r>
          </a:p>
          <a:p>
            <a:pPr marL="285750" marR="0" algn="l" rtl="0">
              <a:spcAft>
                <a:spcPts val="600"/>
              </a:spcAft>
            </a:pPr>
            <a:r>
              <a:rPr lang="en-US" sz="2300" b="1" dirty="0">
                <a:solidFill>
                  <a:schemeClr val="bg1"/>
                </a:solidFill>
                <a:latin typeface="+mj-lt"/>
              </a:rPr>
              <a:t>				Deut. 1:37, 39</a:t>
            </a:r>
          </a:p>
          <a:p>
            <a:pPr marL="285750" marR="0" algn="l" rtl="0"/>
            <a:endParaRPr lang="en-US" sz="2300" b="1" dirty="0">
              <a:solidFill>
                <a:schemeClr val="bg1"/>
              </a:solidFill>
              <a:latin typeface="+mj-lt"/>
            </a:endParaRPr>
          </a:p>
          <a:p>
            <a:pPr marL="285750" marR="0" algn="l" rtl="0"/>
            <a:endParaRPr lang="en-US" sz="2300" b="1" dirty="0">
              <a:solidFill>
                <a:schemeClr val="bg1"/>
              </a:solidFill>
              <a:latin typeface="+mj-lt"/>
            </a:endParaRPr>
          </a:p>
          <a:p>
            <a:pPr marL="285750" marR="0" algn="l" rtl="0"/>
            <a:endParaRPr lang="en-US" sz="2800" b="1" dirty="0">
              <a:solidFill>
                <a:srgbClr val="FFC000"/>
              </a:solidFill>
            </a:endParaRPr>
          </a:p>
        </p:txBody>
      </p:sp>
    </p:spTree>
    <p:extLst>
      <p:ext uri="{BB962C8B-B14F-4D97-AF65-F5344CB8AC3E}">
        <p14:creationId xmlns:p14="http://schemas.microsoft.com/office/powerpoint/2010/main" val="1538494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tabLst>
                <a:tab pos="7089775" algn="l"/>
              </a:tabLst>
            </a:pP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a:t>
            </a:r>
            <a:r>
              <a:rPr lang="en-US" sz="3600" b="1" dirty="0">
                <a:solidFill>
                  <a:srgbClr val="FFC000"/>
                </a:solidFill>
              </a:rPr>
              <a:t>true</a:t>
            </a:r>
            <a:r>
              <a:rPr lang="en-US" sz="2800" b="1" dirty="0">
                <a:solidFill>
                  <a:srgbClr val="FFC000"/>
                </a:solidFill>
              </a:rPr>
              <a:t> and every man a liar”</a:t>
            </a:r>
          </a:p>
          <a:p>
            <a:pPr algn="ctr"/>
            <a:endParaRPr lang="en-US" sz="2800" b="1" i="1" dirty="0">
              <a:solidFill>
                <a:srgbClr val="FFC000"/>
              </a:solidFill>
            </a:endParaRPr>
          </a:p>
          <a:p>
            <a:pPr marL="225425" marR="0" algn="just" rtl="0">
              <a:spcAft>
                <a:spcPts val="600"/>
              </a:spcAft>
            </a:pPr>
            <a:r>
              <a:rPr lang="en-US" sz="2300" b="1" u="none" strike="noStrike" baseline="0" dirty="0">
                <a:solidFill>
                  <a:schemeClr val="bg1"/>
                </a:solidFill>
                <a:latin typeface="+mj-lt"/>
              </a:rPr>
              <a:t> 1  At that time the disciples came to Jesus, saying, "Who then is greatest in the kingdom of heaven?" </a:t>
            </a:r>
          </a:p>
          <a:p>
            <a:pPr marL="225425" marR="0" algn="just" rtl="0">
              <a:spcAft>
                <a:spcPts val="600"/>
              </a:spcAft>
            </a:pPr>
            <a:r>
              <a:rPr lang="en-US" sz="2300" b="1" u="none" strike="noStrike" baseline="0" dirty="0">
                <a:solidFill>
                  <a:schemeClr val="bg1"/>
                </a:solidFill>
                <a:latin typeface="+mj-lt"/>
              </a:rPr>
              <a:t> 2  Then Jesus called a little child to Him, set him in the midst of them, </a:t>
            </a:r>
          </a:p>
          <a:p>
            <a:pPr marL="225425" marR="0" algn="just" rtl="0">
              <a:spcAft>
                <a:spcPts val="600"/>
              </a:spcAft>
            </a:pPr>
            <a:r>
              <a:rPr lang="en-US" sz="2300" b="1" u="none" strike="noStrike" baseline="0" dirty="0">
                <a:solidFill>
                  <a:schemeClr val="bg1"/>
                </a:solidFill>
                <a:latin typeface="+mj-lt"/>
              </a:rPr>
              <a:t> 3  and said, "Assuredly, I say to you, unless you are converted and become as little children, you will by no means enter the kingdom of heaven. </a:t>
            </a:r>
          </a:p>
          <a:p>
            <a:pPr marL="225425" marR="0" algn="just" rtl="0">
              <a:spcAft>
                <a:spcPts val="600"/>
              </a:spcAft>
            </a:pPr>
            <a:r>
              <a:rPr lang="en-US" sz="2300" b="1" dirty="0">
                <a:solidFill>
                  <a:schemeClr val="bg1"/>
                </a:solidFill>
                <a:latin typeface="+mj-lt"/>
              </a:rPr>
              <a:t>				Matt. 18:1-3</a:t>
            </a:r>
          </a:p>
          <a:p>
            <a:pPr marL="225425" marR="0" algn="just" rtl="0">
              <a:spcAft>
                <a:spcPts val="600"/>
              </a:spcAft>
            </a:pPr>
            <a:endParaRPr lang="en-US" sz="2300" b="1" dirty="0">
              <a:solidFill>
                <a:schemeClr val="bg1"/>
              </a:solidFill>
              <a:latin typeface="+mj-lt"/>
            </a:endParaRPr>
          </a:p>
          <a:p>
            <a:pPr marL="225425" marR="0" algn="just" rtl="0">
              <a:spcAft>
                <a:spcPts val="600"/>
              </a:spcAft>
            </a:pPr>
            <a:endParaRPr lang="en-US" sz="2300" b="1" dirty="0">
              <a:solidFill>
                <a:schemeClr val="bg1"/>
              </a:solidFill>
              <a:latin typeface="+mj-lt"/>
            </a:endParaRPr>
          </a:p>
        </p:txBody>
      </p:sp>
    </p:spTree>
    <p:extLst>
      <p:ext uri="{BB962C8B-B14F-4D97-AF65-F5344CB8AC3E}">
        <p14:creationId xmlns:p14="http://schemas.microsoft.com/office/powerpoint/2010/main" val="235722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tabLst>
                <a:tab pos="7089775" algn="l"/>
              </a:tabLst>
            </a:pP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a:t>
            </a:r>
            <a:r>
              <a:rPr lang="en-US" sz="3600" b="1" dirty="0">
                <a:solidFill>
                  <a:srgbClr val="FFC000"/>
                </a:solidFill>
              </a:rPr>
              <a:t>true</a:t>
            </a:r>
            <a:r>
              <a:rPr lang="en-US" sz="2800" b="1" dirty="0">
                <a:solidFill>
                  <a:srgbClr val="FFC000"/>
                </a:solidFill>
              </a:rPr>
              <a:t> and every man a liar”</a:t>
            </a:r>
          </a:p>
          <a:p>
            <a:pPr algn="ctr"/>
            <a:endParaRPr lang="en-US" sz="3600" b="1" dirty="0">
              <a:solidFill>
                <a:srgbClr val="FFC000"/>
              </a:solidFill>
            </a:endParaRPr>
          </a:p>
          <a:p>
            <a:pPr marL="225425" algn="just">
              <a:spcAft>
                <a:spcPts val="600"/>
              </a:spcAft>
              <a:buClr>
                <a:schemeClr val="bg1"/>
              </a:buClr>
            </a:pPr>
            <a:r>
              <a:rPr lang="en-US" sz="2300" b="1" u="none" strike="noStrike" baseline="0" dirty="0">
                <a:solidFill>
                  <a:schemeClr val="bg1"/>
                </a:solidFill>
                <a:latin typeface="+mj-lt"/>
              </a:rPr>
              <a:t>  15  For we do not have a High Priest who cannot sympathize with our weaknesses, but was in all points tempted as we are, yet without sin. </a:t>
            </a:r>
          </a:p>
          <a:p>
            <a:pPr marL="225425" algn="just">
              <a:spcAft>
                <a:spcPts val="600"/>
              </a:spcAft>
              <a:buClr>
                <a:schemeClr val="bg1"/>
              </a:buClr>
            </a:pPr>
            <a:r>
              <a:rPr lang="en-US" sz="2300" b="1" dirty="0">
                <a:solidFill>
                  <a:schemeClr val="bg1"/>
                </a:solidFill>
                <a:latin typeface="+mj-lt"/>
              </a:rPr>
              <a:t>					Heb. 4:15</a:t>
            </a:r>
          </a:p>
          <a:p>
            <a:pPr marL="225425" algn="just">
              <a:spcAft>
                <a:spcPts val="600"/>
              </a:spcAft>
              <a:buClr>
                <a:schemeClr val="bg1"/>
              </a:buClr>
            </a:pPr>
            <a:endParaRPr lang="en-US" sz="2300" b="1" dirty="0">
              <a:solidFill>
                <a:schemeClr val="bg1"/>
              </a:solidFill>
              <a:latin typeface="+mj-lt"/>
            </a:endParaRPr>
          </a:p>
          <a:p>
            <a:pPr marL="225425" algn="just">
              <a:spcAft>
                <a:spcPts val="600"/>
              </a:spcAft>
              <a:buClr>
                <a:schemeClr val="bg1"/>
              </a:buClr>
            </a:pPr>
            <a:endParaRPr lang="en-US" sz="2300" b="1" dirty="0">
              <a:solidFill>
                <a:schemeClr val="bg1"/>
              </a:solidFill>
              <a:latin typeface="+mj-lt"/>
            </a:endParaRPr>
          </a:p>
          <a:p>
            <a:pPr marL="225425" algn="just">
              <a:spcAft>
                <a:spcPts val="600"/>
              </a:spcAft>
              <a:buClr>
                <a:schemeClr val="bg1"/>
              </a:buClr>
            </a:pPr>
            <a:endParaRPr lang="en-US" sz="2300" b="1" dirty="0">
              <a:solidFill>
                <a:schemeClr val="bg1"/>
              </a:solidFill>
              <a:latin typeface="+mj-lt"/>
            </a:endParaRPr>
          </a:p>
          <a:p>
            <a:pPr marL="225425" algn="just">
              <a:spcAft>
                <a:spcPts val="600"/>
              </a:spcAft>
              <a:buClr>
                <a:schemeClr val="bg1"/>
              </a:buClr>
            </a:pPr>
            <a:endParaRPr lang="en-US" sz="2300" b="1" dirty="0">
              <a:solidFill>
                <a:schemeClr val="bg1"/>
              </a:solidFill>
              <a:latin typeface="+mj-lt"/>
            </a:endParaRPr>
          </a:p>
          <a:p>
            <a:pPr marL="225425" algn="just">
              <a:spcAft>
                <a:spcPts val="600"/>
              </a:spcAft>
              <a:buClr>
                <a:schemeClr val="bg1"/>
              </a:buClr>
            </a:pPr>
            <a:endParaRPr lang="en-US" sz="2300" b="1" dirty="0">
              <a:solidFill>
                <a:schemeClr val="bg1"/>
              </a:solidFill>
              <a:latin typeface="+mj-lt"/>
            </a:endParaRPr>
          </a:p>
          <a:p>
            <a:pPr marL="225425" algn="just">
              <a:spcAft>
                <a:spcPts val="600"/>
              </a:spcAft>
              <a:buClr>
                <a:schemeClr val="bg1"/>
              </a:buClr>
            </a:pPr>
            <a:endParaRPr lang="en-US" sz="2800" b="1" dirty="0">
              <a:solidFill>
                <a:srgbClr val="FFC000"/>
              </a:solidFill>
            </a:endParaRPr>
          </a:p>
        </p:txBody>
      </p:sp>
    </p:spTree>
    <p:extLst>
      <p:ext uri="{BB962C8B-B14F-4D97-AF65-F5344CB8AC3E}">
        <p14:creationId xmlns:p14="http://schemas.microsoft.com/office/powerpoint/2010/main" val="2997832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646331"/>
          </a:xfrm>
          <a:prstGeom prst="rect">
            <a:avLst/>
          </a:prstGeom>
          <a:noFill/>
        </p:spPr>
        <p:txBody>
          <a:bodyPr wrap="square" rtlCol="0">
            <a:spAutoFit/>
          </a:bodyPr>
          <a:lstStyle/>
          <a:p>
            <a:pPr algn="ctr">
              <a:tabLst>
                <a:tab pos="7089775" algn="l"/>
              </a:tabLst>
            </a:pPr>
            <a:r>
              <a:rPr lang="en-US" sz="36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r>
              <a:rPr lang="en-US" sz="2400" b="1" i="1" dirty="0">
                <a:solidFill>
                  <a:srgbClr val="FFFF00"/>
                </a:solidFill>
              </a:rPr>
              <a:t>Sinful Nature</a:t>
            </a: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52912"/>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000" b="1" dirty="0">
              <a:solidFill>
                <a:srgbClr val="FFC000"/>
              </a:solidFill>
            </a:endParaRPr>
          </a:p>
          <a:p>
            <a:pPr marL="166688" marR="0" algn="just" rtl="0">
              <a:spcAft>
                <a:spcPts val="400"/>
              </a:spcAft>
            </a:pPr>
            <a:r>
              <a:rPr lang="en-US" sz="2100" b="1" u="none" strike="noStrike" baseline="0" dirty="0">
                <a:solidFill>
                  <a:schemeClr val="bg1"/>
                </a:solidFill>
                <a:latin typeface="+mj-lt"/>
                <a:cs typeface="Calibri" panose="020F0502020204030204" pitchFamily="34" charset="0"/>
              </a:rPr>
              <a:t>  2  "What do you mean when you use this proverb concerning the land of Israel, saying: 'The fathers have eaten sour grapes, And the children's teeth are set on edge’? </a:t>
            </a:r>
          </a:p>
          <a:p>
            <a:pPr marL="166688" marR="0" algn="just" rtl="0">
              <a:spcAft>
                <a:spcPts val="400"/>
              </a:spcAft>
            </a:pPr>
            <a:r>
              <a:rPr lang="en-US" sz="2100" b="1" u="none" strike="noStrike" baseline="0" dirty="0">
                <a:solidFill>
                  <a:schemeClr val="bg1"/>
                </a:solidFill>
                <a:latin typeface="+mj-lt"/>
                <a:cs typeface="Calibri" panose="020F0502020204030204" pitchFamily="34" charset="0"/>
              </a:rPr>
              <a:t>  3 "As I live," says the Lord God, "you shall no longer use this proverb in Israel. . .” </a:t>
            </a:r>
          </a:p>
          <a:p>
            <a:pPr marL="166688" marR="0" algn="just" rtl="0">
              <a:spcAft>
                <a:spcPts val="400"/>
              </a:spcAft>
            </a:pPr>
            <a:endParaRPr lang="en-US" sz="2100" b="1" u="none" strike="noStrike" baseline="0" dirty="0">
              <a:solidFill>
                <a:schemeClr val="bg1"/>
              </a:solidFill>
              <a:latin typeface="+mj-lt"/>
              <a:cs typeface="Calibri" panose="020F0502020204030204" pitchFamily="34" charset="0"/>
            </a:endParaRPr>
          </a:p>
          <a:p>
            <a:pPr marL="166688" marR="0" algn="just" rtl="0">
              <a:spcAft>
                <a:spcPts val="400"/>
              </a:spcAft>
            </a:pPr>
            <a:r>
              <a:rPr lang="en-US" sz="2100" b="1" u="none" strike="noStrike" baseline="0" dirty="0">
                <a:solidFill>
                  <a:schemeClr val="bg1"/>
                </a:solidFill>
                <a:latin typeface="+mj-lt"/>
                <a:cs typeface="Calibri" panose="020F0502020204030204" pitchFamily="34" charset="0"/>
              </a:rPr>
              <a:t>  20  The soul who sins shall die. The son shall not bear the guilt of the father, nor the father bear the guilt of the son. The righteousness of the righteous shall be upon himself, and the wickedness of the wicked shall be upon himself. 	          		Eze. 18:2-3, 20</a:t>
            </a:r>
          </a:p>
          <a:p>
            <a:pPr marL="166688" marR="0" algn="just" rtl="0"/>
            <a:endParaRPr lang="en-US" sz="1050" b="1" dirty="0">
              <a:solidFill>
                <a:schemeClr val="bg1"/>
              </a:solidFill>
              <a:latin typeface="+mj-lt"/>
              <a:cs typeface="Calibri" panose="020F0502020204030204" pitchFamily="34" charset="0"/>
            </a:endParaRPr>
          </a:p>
          <a:p>
            <a:pPr marL="166688" marR="0" algn="just" rtl="0"/>
            <a:endParaRPr lang="en-US" sz="1050" b="1" dirty="0">
              <a:solidFill>
                <a:schemeClr val="bg1"/>
              </a:solidFill>
              <a:latin typeface="+mj-lt"/>
              <a:cs typeface="Calibri" panose="020F0502020204030204" pitchFamily="34" charset="0"/>
            </a:endParaRPr>
          </a:p>
          <a:p>
            <a:pPr marL="166688" marR="0" algn="just" rtl="0"/>
            <a:endParaRPr lang="en-US" sz="1050" b="1" dirty="0">
              <a:solidFill>
                <a:schemeClr val="bg1"/>
              </a:solidFill>
              <a:latin typeface="+mj-lt"/>
              <a:cs typeface="Calibri" panose="020F0502020204030204" pitchFamily="34" charset="0"/>
            </a:endParaRPr>
          </a:p>
        </p:txBody>
      </p:sp>
    </p:spTree>
    <p:extLst>
      <p:ext uri="{BB962C8B-B14F-4D97-AF65-F5344CB8AC3E}">
        <p14:creationId xmlns:p14="http://schemas.microsoft.com/office/powerpoint/2010/main" val="2036642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Let God Be True About Dealing</a:t>
            </a:r>
            <a:br>
              <a:rPr lang="en-US" dirty="0">
                <a:solidFill>
                  <a:srgbClr val="FFFF00"/>
                </a:solidFill>
              </a:rPr>
            </a:br>
            <a:r>
              <a:rPr lang="en-US" dirty="0">
                <a:solidFill>
                  <a:srgbClr val="FFFF00"/>
                </a:solidFill>
              </a:rPr>
              <a:t>With YOUR Sin</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 His Eternal Plan</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Text—Psalm 51:1-6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580103" y="593435"/>
            <a:ext cx="10982632" cy="5709255"/>
          </a:xfrm>
          <a:prstGeom prst="rect">
            <a:avLst/>
          </a:prstGeom>
          <a:noFill/>
        </p:spPr>
        <p:txBody>
          <a:bodyPr wrap="square" rtlCol="0">
            <a:spAutoFit/>
          </a:bodyPr>
          <a:lstStyle/>
          <a:p>
            <a:pPr marR="0" algn="just" rtl="0">
              <a:spcAft>
                <a:spcPts val="600"/>
              </a:spcAft>
            </a:pPr>
            <a:r>
              <a:rPr lang="en-US" sz="2400" b="1" u="none" strike="noStrike" baseline="0" dirty="0">
                <a:solidFill>
                  <a:schemeClr val="bg1"/>
                </a:solidFill>
                <a:latin typeface="+mj-lt"/>
                <a:cs typeface="Times New Roman" panose="02020603050405020304" pitchFamily="18" charset="0"/>
              </a:rPr>
              <a:t>  </a:t>
            </a:r>
          </a:p>
          <a:p>
            <a:pPr marR="0" algn="just" rtl="0"/>
            <a:r>
              <a:rPr lang="en-US" sz="2400" b="1" u="none" strike="noStrike" baseline="0" dirty="0">
                <a:solidFill>
                  <a:schemeClr val="bg1"/>
                </a:solidFill>
                <a:latin typeface="+mj-lt"/>
              </a:rPr>
              <a:t>  1 Have mercy upon me, O God, According to Your lovingkindness; According to the multitude of Your tender mercies, Blot out my transgressions. </a:t>
            </a:r>
          </a:p>
          <a:p>
            <a:pPr marR="0" algn="just" rtl="0"/>
            <a:r>
              <a:rPr lang="en-US" sz="2400" b="1" u="none" strike="noStrike" baseline="0" dirty="0">
                <a:solidFill>
                  <a:schemeClr val="bg1"/>
                </a:solidFill>
                <a:latin typeface="+mj-lt"/>
              </a:rPr>
              <a:t>  2  Wash me thoroughly from my iniquity, And cleanse me from my sin. </a:t>
            </a:r>
          </a:p>
          <a:p>
            <a:pPr marR="0" algn="just" rtl="0"/>
            <a:r>
              <a:rPr lang="en-US" sz="2400" b="1" u="none" strike="noStrike" baseline="0" dirty="0">
                <a:solidFill>
                  <a:schemeClr val="bg1"/>
                </a:solidFill>
                <a:latin typeface="+mj-lt"/>
              </a:rPr>
              <a:t>  3  For I acknowledge my transgressions, And my sin is always before me. </a:t>
            </a:r>
          </a:p>
          <a:p>
            <a:pPr marR="0" algn="just" rtl="0"/>
            <a:r>
              <a:rPr lang="en-US" sz="2400" b="1" u="none" strike="noStrike" baseline="0" dirty="0">
                <a:solidFill>
                  <a:schemeClr val="bg1"/>
                </a:solidFill>
                <a:latin typeface="+mj-lt"/>
              </a:rPr>
              <a:t>  4  Against You, You only, have I sinned, And done this evil in Your sight—That You may be found just when You speak, And blameless when You judge. </a:t>
            </a:r>
          </a:p>
          <a:p>
            <a:pPr marR="0" algn="just" rtl="0"/>
            <a:r>
              <a:rPr lang="en-US" sz="2400" b="1" u="none" strike="noStrike" baseline="0" dirty="0">
                <a:solidFill>
                  <a:schemeClr val="bg1"/>
                </a:solidFill>
                <a:latin typeface="+mj-lt"/>
              </a:rPr>
              <a:t>  5  Behold, I was brought forth in iniquity, And in sin my mother conceived me. </a:t>
            </a:r>
          </a:p>
          <a:p>
            <a:pPr marR="0" algn="just" rtl="0"/>
            <a:r>
              <a:rPr lang="en-US" sz="2400" b="1" u="none" strike="noStrike" baseline="0" dirty="0">
                <a:solidFill>
                  <a:schemeClr val="bg1"/>
                </a:solidFill>
                <a:latin typeface="+mj-lt"/>
              </a:rPr>
              <a:t>  6  Behold, You desire truth in the inward parts, And in the hidden part You will make me to know wisdom.   </a:t>
            </a:r>
          </a:p>
          <a:p>
            <a:pPr marR="0" algn="just" rtl="0"/>
            <a:r>
              <a:rPr lang="en-US" sz="2400" b="1" dirty="0">
                <a:solidFill>
                  <a:schemeClr val="bg1"/>
                </a:solidFill>
                <a:latin typeface="+mj-lt"/>
              </a:rPr>
              <a:t>								</a:t>
            </a:r>
            <a:r>
              <a:rPr lang="en-US" sz="2400" b="1" u="none" strike="noStrike" baseline="0" dirty="0">
                <a:solidFill>
                  <a:schemeClr val="bg1"/>
                </a:solidFill>
                <a:latin typeface="+mj-lt"/>
              </a:rPr>
              <a:t>Psa. 51:1-6</a:t>
            </a:r>
            <a:endParaRPr lang="en-US" sz="1800" dirty="0">
              <a:solidFill>
                <a:schemeClr val="bg1"/>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3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70865"/>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endParaRPr lang="en-US" sz="3600" b="1" dirty="0">
              <a:solidFill>
                <a:srgbClr val="FFC000"/>
              </a:solidFill>
            </a:endParaRPr>
          </a:p>
          <a:p>
            <a:pPr algn="ctr"/>
            <a:endParaRPr lang="en-US" sz="900" b="1" dirty="0">
              <a:solidFill>
                <a:srgbClr val="FFC000"/>
              </a:solidFill>
            </a:endParaRPr>
          </a:p>
          <a:p>
            <a:pPr algn="ctr"/>
            <a:endParaRPr lang="en-US" sz="900" b="1" dirty="0">
              <a:solidFill>
                <a:srgbClr val="FFC000"/>
              </a:solidFill>
            </a:endParaRPr>
          </a:p>
          <a:p>
            <a:pPr marL="457200" indent="-457200">
              <a:buClr>
                <a:schemeClr val="bg1"/>
              </a:buClr>
              <a:buFont typeface="Arial" panose="020B0604020202020204" pitchFamily="34" charset="0"/>
              <a:buChar char="•"/>
            </a:pPr>
            <a:endParaRPr lang="en-US" sz="40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52249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a:p>
            <a:pPr algn="ctr"/>
            <a:endParaRPr lang="en-US" sz="2800" b="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6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1697147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17004"/>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8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1050" b="1" i="1" dirty="0">
              <a:solidFill>
                <a:srgbClr val="FFFF00"/>
              </a:solidFill>
            </a:endParaRPr>
          </a:p>
          <a:p>
            <a:pPr algn="ctr"/>
            <a:endParaRPr lang="en-US" sz="2400" b="1" i="1"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3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1703085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3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3756773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C000"/>
              </a:solidFill>
            </a:endParaRPr>
          </a:p>
          <a:p>
            <a:pPr algn="ctr"/>
            <a:endParaRPr lang="en-US" sz="2400" b="1" i="1" dirty="0">
              <a:solidFill>
                <a:srgbClr val="FFC000"/>
              </a:solidFill>
            </a:endParaRPr>
          </a:p>
          <a:p>
            <a:pPr algn="ctr"/>
            <a:endParaRPr lang="en-US" sz="2400" b="1" i="1" dirty="0">
              <a:solidFill>
                <a:srgbClr val="FFC000"/>
              </a:solidFill>
            </a:endParaRPr>
          </a:p>
          <a:p>
            <a:pPr algn="ctr"/>
            <a:endParaRPr lang="en-US" sz="2400" b="1" i="1" dirty="0">
              <a:solidFill>
                <a:srgbClr val="FFC000"/>
              </a:solidFill>
            </a:endParaRPr>
          </a:p>
          <a:p>
            <a:pPr algn="ctr"/>
            <a:endParaRPr lang="en-US" sz="2400" b="1" i="1" dirty="0">
              <a:solidFill>
                <a:srgbClr val="FFC000"/>
              </a:solidFill>
            </a:endParaRPr>
          </a:p>
          <a:p>
            <a:pPr algn="ctr"/>
            <a:endParaRPr lang="en-US" sz="2400" b="1" i="1" dirty="0">
              <a:solidFill>
                <a:srgbClr val="FFC000"/>
              </a:solidFill>
            </a:endParaRPr>
          </a:p>
          <a:p>
            <a:pPr algn="ct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3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360040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sz="2400" b="1" i="1" dirty="0">
              <a:solidFill>
                <a:srgbClr val="FFFF00"/>
              </a:solidFill>
            </a:endParaRPr>
          </a:p>
          <a:p>
            <a:pPr algn="ct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3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2530495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40270"/>
            <a:ext cx="11603005"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Has A Person, Even a Child, Inherited Sin From Adam</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7AB429B4-41CD-13B4-D17F-56BA227EC508}"/>
              </a:ext>
            </a:extLst>
          </p:cNvPr>
          <p:cNvSpPr txBox="1"/>
          <p:nvPr/>
        </p:nvSpPr>
        <p:spPr>
          <a:xfrm>
            <a:off x="7973961" y="648725"/>
            <a:ext cx="3696929" cy="5909310"/>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Doctrines of Men</a:t>
            </a:r>
          </a:p>
          <a:p>
            <a:pPr algn="ctr"/>
            <a:endParaRPr lang="en-US" sz="2800" b="1" dirty="0">
              <a:solidFill>
                <a:srgbClr val="FFFF00"/>
              </a:solidFill>
            </a:endParaRPr>
          </a:p>
          <a:p>
            <a:pPr algn="ctr"/>
            <a:r>
              <a:rPr lang="en-US" sz="2400" b="1" i="1" dirty="0">
                <a:solidFill>
                  <a:srgbClr val="FFFF00"/>
                </a:solidFill>
              </a:rPr>
              <a:t>Total Depravity</a:t>
            </a:r>
          </a:p>
          <a:p>
            <a:pPr algn="ctr"/>
            <a:endParaRPr lang="en-US" sz="2400" b="1" i="1" dirty="0">
              <a:solidFill>
                <a:srgbClr val="FFFF00"/>
              </a:solidFill>
            </a:endParaRPr>
          </a:p>
          <a:p>
            <a:pPr algn="ctr"/>
            <a:r>
              <a:rPr lang="en-US" sz="2400" b="1" i="1" dirty="0">
                <a:solidFill>
                  <a:srgbClr val="FFFF00"/>
                </a:solidFill>
              </a:rPr>
              <a:t>Inherited Sin</a:t>
            </a:r>
          </a:p>
          <a:p>
            <a:pPr algn="ctr"/>
            <a:endParaRPr lang="en-US" sz="2400" b="1" i="1" dirty="0">
              <a:solidFill>
                <a:srgbClr val="FFFF00"/>
              </a:solidFill>
            </a:endParaRPr>
          </a:p>
          <a:p>
            <a:pPr algn="ctr"/>
            <a:r>
              <a:rPr lang="en-US" sz="2400" b="1" i="1" dirty="0">
                <a:solidFill>
                  <a:srgbClr val="FFC000"/>
                </a:solidFill>
              </a:rPr>
              <a:t>Leads To:</a:t>
            </a:r>
          </a:p>
          <a:p>
            <a:pPr algn="ctr"/>
            <a:endParaRPr lang="en-US" sz="2400" b="1" i="1" dirty="0">
              <a:solidFill>
                <a:srgbClr val="FFFF00"/>
              </a:solidFill>
            </a:endParaRPr>
          </a:p>
          <a:p>
            <a:pPr algn="ctr"/>
            <a:r>
              <a:rPr lang="en-US" sz="2400" b="1" i="1" dirty="0">
                <a:solidFill>
                  <a:srgbClr val="FFFF00"/>
                </a:solidFill>
              </a:rPr>
              <a:t>Infant Baptism</a:t>
            </a:r>
          </a:p>
          <a:p>
            <a:pPr algn="ctr"/>
            <a:endParaRPr lang="en-US" sz="2400" b="1" i="1" dirty="0">
              <a:solidFill>
                <a:srgbClr val="FFFF00"/>
              </a:solidFill>
            </a:endParaRPr>
          </a:p>
          <a:p>
            <a:pPr algn="ctr"/>
            <a:r>
              <a:rPr lang="en-US" sz="2400" b="1" i="1" dirty="0">
                <a:solidFill>
                  <a:srgbClr val="FFFF00"/>
                </a:solidFill>
              </a:rPr>
              <a:t>Sprinkling</a:t>
            </a:r>
          </a:p>
          <a:p>
            <a:pPr algn="ctr"/>
            <a:endParaRPr lang="en-US" sz="2400" b="1" i="1" dirty="0">
              <a:solidFill>
                <a:srgbClr val="FFFF00"/>
              </a:solidFill>
            </a:endParaRPr>
          </a:p>
          <a:p>
            <a:pPr algn="ctr"/>
            <a:endParaRPr lang="en-US" sz="2400" b="1" i="1" dirty="0">
              <a:solidFill>
                <a:srgbClr val="FFFF00"/>
              </a:solidFill>
            </a:endParaRPr>
          </a:p>
          <a:p>
            <a:pPr algn="ctr"/>
            <a:endParaRPr lang="en-US" dirty="0">
              <a:solidFill>
                <a:srgbClr val="FFFF00"/>
              </a:solidFill>
            </a:endParaRPr>
          </a:p>
        </p:txBody>
      </p:sp>
      <p:sp>
        <p:nvSpPr>
          <p:cNvPr id="9" name="TextBox 8">
            <a:extLst>
              <a:ext uri="{FF2B5EF4-FFF2-40B4-BE49-F238E27FC236}">
                <a16:creationId xmlns:a16="http://schemas.microsoft.com/office/drawing/2014/main" id="{AE0E86C0-8733-DB26-6624-10C06E50F2C3}"/>
              </a:ext>
            </a:extLst>
          </p:cNvPr>
          <p:cNvSpPr txBox="1"/>
          <p:nvPr/>
        </p:nvSpPr>
        <p:spPr>
          <a:xfrm>
            <a:off x="339187" y="640814"/>
            <a:ext cx="7467626" cy="5940088"/>
          </a:xfrm>
          <a:prstGeom prst="rect">
            <a:avLst/>
          </a:prstGeom>
          <a:noFill/>
          <a:ln w="76200">
            <a:solidFill>
              <a:srgbClr val="FFFF00"/>
            </a:solidFill>
          </a:ln>
        </p:spPr>
        <p:txBody>
          <a:bodyPr wrap="square" rtlCol="0">
            <a:spAutoFit/>
          </a:bodyPr>
          <a:lstStyle/>
          <a:p>
            <a:pPr algn="ctr"/>
            <a:r>
              <a:rPr lang="en-US" sz="3600" b="1" dirty="0">
                <a:solidFill>
                  <a:srgbClr val="FFC000"/>
                </a:solidFill>
              </a:rPr>
              <a:t>Doctrine From God</a:t>
            </a:r>
          </a:p>
          <a:p>
            <a:pPr algn="ctr"/>
            <a:r>
              <a:rPr lang="en-US" sz="2800" b="1" dirty="0">
                <a:solidFill>
                  <a:srgbClr val="FFC000"/>
                </a:solidFill>
              </a:rPr>
              <a:t>“Let God be true and every man a liar”</a:t>
            </a:r>
          </a:p>
          <a:p>
            <a:pPr algn="ctr"/>
            <a:endParaRPr lang="en-US" sz="2800" b="1" dirty="0">
              <a:solidFill>
                <a:srgbClr val="FFC000"/>
              </a:solidFill>
            </a:endParaRPr>
          </a:p>
          <a:p>
            <a:pPr marL="457200" indent="-457200">
              <a:buClr>
                <a:schemeClr val="bg1"/>
              </a:buClr>
              <a:buFont typeface="Arial" panose="020B0604020202020204" pitchFamily="34" charset="0"/>
              <a:buChar char="•"/>
            </a:pPr>
            <a:endParaRPr lang="en-US" sz="3300" b="1" dirty="0">
              <a:solidFill>
                <a:schemeClr val="bg1"/>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a:p>
            <a:pPr algn="ctr"/>
            <a:endParaRPr lang="en-US" sz="2800" b="1" dirty="0">
              <a:solidFill>
                <a:srgbClr val="FFC000"/>
              </a:solidFill>
            </a:endParaRPr>
          </a:p>
        </p:txBody>
      </p:sp>
    </p:spTree>
    <p:extLst>
      <p:ext uri="{BB962C8B-B14F-4D97-AF65-F5344CB8AC3E}">
        <p14:creationId xmlns:p14="http://schemas.microsoft.com/office/powerpoint/2010/main" val="26353974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13493</TotalTime>
  <Words>1270</Words>
  <Application>Microsoft Office PowerPoint</Application>
  <PresentationFormat>Widescreen</PresentationFormat>
  <Paragraphs>360</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Cambria</vt:lpstr>
      <vt:lpstr>Office Theme</vt:lpstr>
      <vt:lpstr> “Let the Bible Speak”  About “Inherited Sin”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Let God Be True About Dealing With YOUR Sin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Dan Jenkins</cp:lastModifiedBy>
  <cp:revision>743</cp:revision>
  <cp:lastPrinted>2022-09-11T21:03:34Z</cp:lastPrinted>
  <dcterms:modified xsi:type="dcterms:W3CDTF">2022-09-12T22:30:35Z</dcterms:modified>
</cp:coreProperties>
</file>