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2"/>
  </p:notesMasterIdLst>
  <p:sldIdLst>
    <p:sldId id="2778" r:id="rId2"/>
    <p:sldId id="2779" r:id="rId3"/>
    <p:sldId id="2917" r:id="rId4"/>
    <p:sldId id="2918" r:id="rId5"/>
    <p:sldId id="2913" r:id="rId6"/>
    <p:sldId id="2908" r:id="rId7"/>
    <p:sldId id="2919" r:id="rId8"/>
    <p:sldId id="2914" r:id="rId9"/>
    <p:sldId id="2916" r:id="rId10"/>
    <p:sldId id="2463" r:id="rId11"/>
  </p:sldIdLst>
  <p:sldSz cx="12192000" cy="6858000"/>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520" userDrawn="1">
          <p15:clr>
            <a:srgbClr val="A4A3A4"/>
          </p15:clr>
        </p15:guide>
        <p15:guide id="2" pos="640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initials="D" lastIdx="1" clrIdx="0">
    <p:extLst>
      <p:ext uri="{19B8F6BF-5375-455C-9EA6-DF929625EA0E}">
        <p15:presenceInfo xmlns:p15="http://schemas.microsoft.com/office/powerpoint/2012/main" userId="Dan" providerId="None"/>
      </p:ext>
    </p:extLst>
  </p:cmAuthor>
  <p:cmAuthor id="2" name="Dan Jenkins" initials="DJ" lastIdx="1" clrIdx="1">
    <p:extLst>
      <p:ext uri="{19B8F6BF-5375-455C-9EA6-DF929625EA0E}">
        <p15:presenceInfo xmlns:p15="http://schemas.microsoft.com/office/powerpoint/2012/main" userId="0cbe366903348d3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34580" autoAdjust="0"/>
    <p:restoredTop sz="86410" autoAdjust="0"/>
  </p:normalViewPr>
  <p:slideViewPr>
    <p:cSldViewPr snapToGrid="0">
      <p:cViewPr varScale="1">
        <p:scale>
          <a:sx n="92" d="100"/>
          <a:sy n="92" d="100"/>
        </p:scale>
        <p:origin x="108" y="444"/>
      </p:cViewPr>
      <p:guideLst>
        <p:guide orient="horz" pos="2520"/>
        <p:guide pos="6408"/>
      </p:guideLst>
    </p:cSldViewPr>
  </p:slideViewPr>
  <p:outlineViewPr>
    <p:cViewPr>
      <p:scale>
        <a:sx n="33" d="100"/>
        <a:sy n="33" d="100"/>
      </p:scale>
      <p:origin x="0" y="0"/>
    </p:cViewPr>
  </p:outlineViewPr>
  <p:notesTextViewPr>
    <p:cViewPr>
      <p:scale>
        <a:sx n="75" d="100"/>
        <a:sy n="75" d="100"/>
      </p:scale>
      <p:origin x="0" y="0"/>
    </p:cViewPr>
  </p:notesTextViewPr>
  <p:sorterViewPr>
    <p:cViewPr>
      <p:scale>
        <a:sx n="200" d="100"/>
        <a:sy n="200" d="100"/>
      </p:scale>
      <p:origin x="0" y="-1042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5450" y="704850"/>
            <a:ext cx="6253163" cy="35179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7"/>
            <a:ext cx="5681980" cy="4224814"/>
          </a:xfrm>
          <a:prstGeom prst="rect">
            <a:avLst/>
          </a:prstGeom>
          <a:noFill/>
          <a:ln>
            <a:noFill/>
          </a:ln>
        </p:spPr>
        <p:txBody>
          <a:bodyPr spcFirstLastPara="1" wrap="square" lIns="94204" tIns="94204" rIns="94204" bIns="94204"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3863" y="704850"/>
            <a:ext cx="6254750" cy="3517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964795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4:notes"/>
          <p:cNvSpPr txBox="1">
            <a:spLocks noGrp="1"/>
          </p:cNvSpPr>
          <p:nvPr>
            <p:ph type="body" idx="1"/>
          </p:nvPr>
        </p:nvSpPr>
        <p:spPr>
          <a:xfrm>
            <a:off x="685802" y="4343400"/>
            <a:ext cx="5486399" cy="4114800"/>
          </a:xfrm>
          <a:prstGeom prst="rect">
            <a:avLst/>
          </a:prstGeom>
        </p:spPr>
        <p:txBody>
          <a:bodyPr spcFirstLastPara="1" wrap="square" lIns="91416" tIns="91416" rIns="91416" bIns="91416" anchor="t" anchorCtr="0">
            <a:noAutofit/>
          </a:bodyPr>
          <a:lstStyle/>
          <a:p>
            <a:pPr marL="0" indent="0">
              <a:buNone/>
            </a:pPr>
            <a:endParaRPr dirty="0"/>
          </a:p>
        </p:txBody>
      </p:sp>
      <p:sp>
        <p:nvSpPr>
          <p:cNvPr id="96" name="Google Shape;9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7818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81704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83726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66604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63626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058971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201918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016288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625" y="4423320"/>
            <a:ext cx="5620992" cy="4190512"/>
          </a:xfrm>
          <a:prstGeom prst="rect">
            <a:avLst/>
          </a:prstGeom>
        </p:spPr>
        <p:txBody>
          <a:bodyPr spcFirstLastPara="1" wrap="square" lIns="93328" tIns="93328" rIns="93328" bIns="93328"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957073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0" y="810238"/>
            <a:ext cx="12192000" cy="1027797"/>
          </a:xfrm>
          <a:prstGeom prst="rect">
            <a:avLst/>
          </a:prstGeom>
          <a:noFill/>
          <a:ln>
            <a:noFill/>
          </a:ln>
        </p:spPr>
        <p:txBody>
          <a:bodyPr spcFirstLastPara="1" wrap="square" lIns="91425" tIns="45700" rIns="91425" bIns="45700" anchor="ctr" anchorCtr="0">
            <a:noAutofit/>
          </a:bodyPr>
          <a:lstStyle/>
          <a:p>
            <a:pPr lvl="0" rtl="0">
              <a:lnSpc>
                <a:spcPct val="90000"/>
              </a:lnSpc>
              <a:spcBef>
                <a:spcPts val="0"/>
              </a:spcBef>
              <a:spcAft>
                <a:spcPts val="0"/>
              </a:spcAft>
              <a:buClr>
                <a:schemeClr val="lt1"/>
              </a:buClr>
              <a:buSzPts val="7000"/>
              <a:buFont typeface="Cambria"/>
              <a:buNone/>
            </a:pPr>
            <a:br>
              <a:rPr lang="en-US" sz="6000" b="1" dirty="0"/>
            </a:br>
            <a:r>
              <a:rPr lang="en-US" sz="6000" b="1" dirty="0"/>
              <a:t>“Let the Bible Speak”</a:t>
            </a:r>
            <a:br>
              <a:rPr lang="en-US" sz="6000" b="1" dirty="0"/>
            </a:br>
            <a:br>
              <a:rPr lang="en-US" sz="6000" b="1" dirty="0"/>
            </a:br>
            <a:r>
              <a:rPr lang="en-US" sz="6000" b="1" dirty="0"/>
              <a:t>About “Eternal Security”</a:t>
            </a:r>
            <a:endParaRPr sz="6000" dirty="0"/>
          </a:p>
        </p:txBody>
      </p:sp>
      <p:sp>
        <p:nvSpPr>
          <p:cNvPr id="81" name="Google Shape;81;p13"/>
          <p:cNvSpPr txBox="1">
            <a:spLocks noGrp="1"/>
          </p:cNvSpPr>
          <p:nvPr>
            <p:ph type="subTitle" idx="1"/>
          </p:nvPr>
        </p:nvSpPr>
        <p:spPr>
          <a:xfrm>
            <a:off x="7409089" y="6113695"/>
            <a:ext cx="4548187" cy="744305"/>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000"/>
              <a:buNone/>
            </a:pPr>
            <a:r>
              <a:rPr lang="en-US" sz="3200" dirty="0"/>
              <a:t>John 10:27-29</a:t>
            </a:r>
            <a:endParaRPr sz="3200" dirty="0"/>
          </a:p>
        </p:txBody>
      </p:sp>
    </p:spTree>
    <p:extLst>
      <p:ext uri="{BB962C8B-B14F-4D97-AF65-F5344CB8AC3E}">
        <p14:creationId xmlns:p14="http://schemas.microsoft.com/office/powerpoint/2010/main" val="3007840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6"/>
          <p:cNvSpPr txBox="1">
            <a:spLocks noGrp="1"/>
          </p:cNvSpPr>
          <p:nvPr>
            <p:ph type="title"/>
          </p:nvPr>
        </p:nvSpPr>
        <p:spPr>
          <a:xfrm>
            <a:off x="2509284" y="299702"/>
            <a:ext cx="9377916" cy="1480767"/>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400"/>
              <a:buFont typeface="Cambria"/>
              <a:buNone/>
            </a:pPr>
            <a:r>
              <a:rPr lang="en-US" dirty="0">
                <a:solidFill>
                  <a:srgbClr val="FFFF00"/>
                </a:solidFill>
              </a:rPr>
              <a:t>Let God Be True About Your </a:t>
            </a:r>
            <a:br>
              <a:rPr lang="en-US" dirty="0">
                <a:solidFill>
                  <a:srgbClr val="FFFF00"/>
                </a:solidFill>
              </a:rPr>
            </a:br>
            <a:r>
              <a:rPr lang="en-US" dirty="0">
                <a:solidFill>
                  <a:srgbClr val="FFFF00"/>
                </a:solidFill>
              </a:rPr>
              <a:t>Eternal Salvation</a:t>
            </a:r>
            <a:endParaRPr dirty="0">
              <a:solidFill>
                <a:srgbClr val="FFFF00"/>
              </a:solidFill>
            </a:endParaRPr>
          </a:p>
        </p:txBody>
      </p:sp>
      <p:sp>
        <p:nvSpPr>
          <p:cNvPr id="99" name="Google Shape;99;p16"/>
          <p:cNvSpPr txBox="1">
            <a:spLocks noGrp="1"/>
          </p:cNvSpPr>
          <p:nvPr>
            <p:ph type="body" idx="1"/>
          </p:nvPr>
        </p:nvSpPr>
        <p:spPr>
          <a:xfrm>
            <a:off x="540775" y="1780469"/>
            <a:ext cx="11115314" cy="4698989"/>
          </a:xfrm>
          <a:prstGeom prst="rect">
            <a:avLst/>
          </a:prstGeom>
          <a:noFill/>
          <a:ln>
            <a:noFill/>
          </a:ln>
        </p:spPr>
        <p:txBody>
          <a:bodyPr spcFirstLastPara="1" wrap="square" lIns="91425" tIns="45700" rIns="91425" bIns="45700" anchor="t" anchorCtr="0">
            <a:noAutofit/>
          </a:bodyPr>
          <a:lstStyle/>
          <a:p>
            <a:pPr marL="742950" lvl="1" indent="-285750">
              <a:lnSpc>
                <a:spcPct val="150000"/>
              </a:lnSpc>
              <a:spcBef>
                <a:spcPts val="0"/>
              </a:spcBef>
              <a:buSzPts val="3000"/>
            </a:pPr>
            <a:r>
              <a:rPr lang="en-US" sz="3200" dirty="0">
                <a:solidFill>
                  <a:schemeClr val="lt1"/>
                </a:solidFill>
              </a:rPr>
              <a:t>  Believe							Heb. 11:6</a:t>
            </a:r>
            <a:endParaRPr sz="3200" dirty="0"/>
          </a:p>
          <a:p>
            <a:pPr marL="742950" lvl="1" indent="-285750">
              <a:lnSpc>
                <a:spcPct val="150000"/>
              </a:lnSpc>
              <a:spcBef>
                <a:spcPts val="200"/>
              </a:spcBef>
              <a:buSzPts val="3000"/>
            </a:pPr>
            <a:r>
              <a:rPr lang="en-US" sz="3200" dirty="0">
                <a:solidFill>
                  <a:schemeClr val="lt1"/>
                </a:solidFill>
              </a:rPr>
              <a:t>  Repent 							Acts 17:30</a:t>
            </a:r>
            <a:endParaRPr sz="3200" dirty="0"/>
          </a:p>
          <a:p>
            <a:pPr marL="742950" lvl="1" indent="-285750">
              <a:lnSpc>
                <a:spcPct val="150000"/>
              </a:lnSpc>
              <a:spcBef>
                <a:spcPts val="200"/>
              </a:spcBef>
              <a:buSzPts val="3000"/>
            </a:pPr>
            <a:r>
              <a:rPr lang="en-US" sz="3200" dirty="0">
                <a:solidFill>
                  <a:schemeClr val="lt1"/>
                </a:solidFill>
              </a:rPr>
              <a:t>  Confess Faith in Him					Rom. 10:9</a:t>
            </a:r>
            <a:endParaRPr sz="3200" dirty="0"/>
          </a:p>
          <a:p>
            <a:pPr marL="742950" lvl="1" indent="-285750">
              <a:lnSpc>
                <a:spcPct val="150000"/>
              </a:lnSpc>
              <a:spcBef>
                <a:spcPts val="200"/>
              </a:spcBef>
              <a:buSzPts val="3000"/>
            </a:pPr>
            <a:r>
              <a:rPr lang="en-US" sz="3200" dirty="0">
                <a:solidFill>
                  <a:schemeClr val="lt1"/>
                </a:solidFill>
              </a:rPr>
              <a:t>  Be Baptized Into Him					Gal. 3:27</a:t>
            </a:r>
            <a:endParaRPr lang="en-US" sz="3200" dirty="0"/>
          </a:p>
          <a:p>
            <a:pPr marL="457200" lvl="1" indent="-457200" algn="ctr">
              <a:lnSpc>
                <a:spcPct val="150000"/>
              </a:lnSpc>
              <a:spcBef>
                <a:spcPts val="200"/>
              </a:spcBef>
              <a:buSzPts val="3000"/>
              <a:buNone/>
            </a:pPr>
            <a:r>
              <a:rPr lang="en-US" sz="3200" b="1" i="1" dirty="0">
                <a:solidFill>
                  <a:srgbClr val="FFFF00"/>
                </a:solidFill>
              </a:rPr>
              <a:t>You are Now a Member of His Glorious Church</a:t>
            </a:r>
          </a:p>
          <a:p>
            <a:pPr indent="4763">
              <a:lnSpc>
                <a:spcPct val="150000"/>
              </a:lnSpc>
              <a:spcBef>
                <a:spcPts val="200"/>
              </a:spcBef>
              <a:buSzPts val="3000"/>
            </a:pPr>
            <a:r>
              <a:rPr lang="en-US" sz="3200" dirty="0">
                <a:solidFill>
                  <a:schemeClr val="bg1"/>
                </a:solidFill>
              </a:rPr>
              <a:t>   Now be faithful until you die			Rev. 2:10</a:t>
            </a:r>
            <a:endParaRPr sz="3200" dirty="0">
              <a:solidFill>
                <a:schemeClr val="bg1"/>
              </a:solidFill>
            </a:endParaRPr>
          </a:p>
        </p:txBody>
      </p:sp>
    </p:spTree>
    <p:extLst>
      <p:ext uri="{BB962C8B-B14F-4D97-AF65-F5344CB8AC3E}">
        <p14:creationId xmlns:p14="http://schemas.microsoft.com/office/powerpoint/2010/main" val="3291151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Text—John 10:27-29    </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580103" y="593435"/>
            <a:ext cx="10982632" cy="3831818"/>
          </a:xfrm>
          <a:prstGeom prst="rect">
            <a:avLst/>
          </a:prstGeom>
          <a:noFill/>
        </p:spPr>
        <p:txBody>
          <a:bodyPr wrap="square" rtlCol="0">
            <a:spAutoFit/>
          </a:bodyPr>
          <a:lstStyle/>
          <a:p>
            <a:pPr algn="just"/>
            <a:endParaRPr lang="en-US" sz="2800" b="1" dirty="0">
              <a:solidFill>
                <a:schemeClr val="bg1"/>
              </a:solidFill>
              <a:latin typeface="Calibri" panose="020F0502020204030204" pitchFamily="34" charset="0"/>
              <a:cs typeface="Calibri" panose="020F0502020204030204" pitchFamily="34" charset="0"/>
            </a:endParaRPr>
          </a:p>
          <a:p>
            <a:pPr marR="0" algn="just" rtl="0">
              <a:spcAft>
                <a:spcPts val="600"/>
              </a:spcAft>
            </a:pPr>
            <a:r>
              <a:rPr lang="en-US" sz="2400" b="1" u="none" strike="noStrike" baseline="0" dirty="0">
                <a:solidFill>
                  <a:schemeClr val="bg1"/>
                </a:solidFill>
                <a:latin typeface="+mj-lt"/>
                <a:cs typeface="Times New Roman" panose="02020603050405020304" pitchFamily="18" charset="0"/>
              </a:rPr>
              <a:t>  </a:t>
            </a:r>
          </a:p>
          <a:p>
            <a:pPr marR="0" algn="just" rtl="0">
              <a:spcAft>
                <a:spcPts val="1200"/>
              </a:spcAft>
            </a:pPr>
            <a:r>
              <a:rPr lang="en-US" sz="2400" b="1" dirty="0">
                <a:solidFill>
                  <a:schemeClr val="bg1"/>
                </a:solidFill>
                <a:latin typeface="+mj-lt"/>
                <a:cs typeface="Times New Roman" panose="02020603050405020304" pitchFamily="18" charset="0"/>
              </a:rPr>
              <a:t>  </a:t>
            </a:r>
            <a:r>
              <a:rPr lang="en-US" sz="2600" b="1" u="none" strike="noStrike" baseline="0" dirty="0">
                <a:solidFill>
                  <a:schemeClr val="bg1"/>
                </a:solidFill>
                <a:latin typeface="+mj-lt"/>
                <a:cs typeface="Times New Roman" panose="02020603050405020304" pitchFamily="18" charset="0"/>
              </a:rPr>
              <a:t>27  My sheep hear My voice, and I know them, and they follow Me. </a:t>
            </a:r>
          </a:p>
          <a:p>
            <a:pPr marR="0" algn="just" rtl="0">
              <a:spcAft>
                <a:spcPts val="1200"/>
              </a:spcAft>
            </a:pPr>
            <a:r>
              <a:rPr lang="en-US" sz="2600" b="1" u="none" strike="noStrike" baseline="0" dirty="0">
                <a:solidFill>
                  <a:schemeClr val="bg1"/>
                </a:solidFill>
                <a:latin typeface="+mj-lt"/>
                <a:cs typeface="Times New Roman" panose="02020603050405020304" pitchFamily="18" charset="0"/>
              </a:rPr>
              <a:t>  28  And I give them eternal life, and they shall never perish; neither shall anyone snatch them out of My hand. </a:t>
            </a:r>
          </a:p>
          <a:p>
            <a:pPr marR="0" algn="just" rtl="0">
              <a:spcAft>
                <a:spcPts val="1200"/>
              </a:spcAft>
            </a:pPr>
            <a:r>
              <a:rPr lang="en-US" sz="2600" b="1" u="none" strike="noStrike" baseline="0" dirty="0">
                <a:solidFill>
                  <a:schemeClr val="bg1"/>
                </a:solidFill>
                <a:latin typeface="+mj-lt"/>
                <a:cs typeface="Times New Roman" panose="02020603050405020304" pitchFamily="18" charset="0"/>
              </a:rPr>
              <a:t>  29  My Father, who has given them to Me, is greater than all; and no one is able to snatch them out of My Father's hand.</a:t>
            </a:r>
          </a:p>
          <a:p>
            <a:pPr marR="0" algn="l" rtl="0">
              <a:spcAft>
                <a:spcPts val="1200"/>
              </a:spcAft>
            </a:pPr>
            <a:r>
              <a:rPr lang="en-US" sz="2600" b="1" dirty="0">
                <a:solidFill>
                  <a:schemeClr val="bg1"/>
                </a:solidFill>
                <a:latin typeface="+mj-lt"/>
                <a:cs typeface="Times New Roman" panose="02020603050405020304" pitchFamily="18" charset="0"/>
              </a:rPr>
              <a:t>							John 10:27-29</a:t>
            </a:r>
            <a:endParaRPr lang="en-US" sz="26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93005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Can a Child of God, Leave God and Be Lost?</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293757"/>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algn="ctr"/>
            <a:endParaRPr lang="en-US" sz="3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a:p>
            <a:pPr algn="ctr"/>
            <a:endParaRPr lang="en-US" dirty="0">
              <a:solidFill>
                <a:srgbClr val="FFFF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5878532"/>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p>
          <a:p>
            <a:pPr algn="ctr"/>
            <a:endParaRPr lang="en-US" sz="3600" b="1" dirty="0">
              <a:solidFill>
                <a:srgbClr val="FFC000"/>
              </a:solidFill>
            </a:endParaRPr>
          </a:p>
          <a:p>
            <a:pPr algn="ctr"/>
            <a:endParaRPr lang="en-US" sz="1100" b="1" dirty="0">
              <a:solidFill>
                <a:srgbClr val="FFFF00"/>
              </a:solidFill>
            </a:endParaRPr>
          </a:p>
          <a:p>
            <a:pPr marR="0" algn="just" rtl="0"/>
            <a:endParaRPr lang="en-US" sz="2400" b="1" dirty="0">
              <a:solidFill>
                <a:schemeClr val="bg1"/>
              </a:solidFill>
              <a:latin typeface="+mj-lt"/>
            </a:endParaRPr>
          </a:p>
          <a:p>
            <a:pPr marR="0" algn="just" rtl="0"/>
            <a:endParaRPr lang="en-US" sz="2400" b="1" dirty="0">
              <a:solidFill>
                <a:schemeClr val="bg1"/>
              </a:solidFill>
              <a:latin typeface="+mj-lt"/>
            </a:endParaRPr>
          </a:p>
          <a:p>
            <a:pPr marR="0" algn="just" rtl="0"/>
            <a:endParaRPr lang="en-US" sz="2400" b="1" dirty="0">
              <a:solidFill>
                <a:schemeClr val="bg1"/>
              </a:solidFill>
              <a:latin typeface="+mj-lt"/>
            </a:endParaRPr>
          </a:p>
          <a:p>
            <a:pPr marR="0" algn="just" rtl="0"/>
            <a:endParaRPr lang="en-US" sz="2400" b="1" dirty="0">
              <a:solidFill>
                <a:schemeClr val="bg1"/>
              </a:solidFill>
              <a:latin typeface="+mj-lt"/>
            </a:endParaRPr>
          </a:p>
          <a:p>
            <a:pPr marR="0" algn="just" rtl="0"/>
            <a:endParaRPr lang="en-US" sz="2400" b="1" dirty="0">
              <a:solidFill>
                <a:schemeClr val="bg1"/>
              </a:solidFill>
              <a:latin typeface="+mj-lt"/>
            </a:endParaRPr>
          </a:p>
          <a:p>
            <a:pPr marR="0" algn="just" rtl="0"/>
            <a:endParaRPr lang="en-US" sz="2400" b="1" dirty="0">
              <a:solidFill>
                <a:schemeClr val="bg1"/>
              </a:solidFill>
              <a:latin typeface="+mj-lt"/>
            </a:endParaRPr>
          </a:p>
          <a:p>
            <a:pPr marR="0" algn="just" rtl="0"/>
            <a:endParaRPr lang="en-US" sz="2400" b="1" dirty="0">
              <a:solidFill>
                <a:schemeClr val="bg1"/>
              </a:solidFill>
              <a:latin typeface="+mj-lt"/>
            </a:endParaRPr>
          </a:p>
          <a:p>
            <a:pPr marR="0" algn="just" rtl="0"/>
            <a:endParaRPr lang="en-US" sz="2400" b="1" i="1" dirty="0">
              <a:solidFill>
                <a:schemeClr val="bg1"/>
              </a:solidFill>
              <a:latin typeface="+mj-lt"/>
            </a:endParaRPr>
          </a:p>
          <a:p>
            <a:pPr marR="0" algn="just" rtl="0"/>
            <a:endParaRPr lang="en-US" sz="2400" b="1" i="1" dirty="0">
              <a:solidFill>
                <a:schemeClr val="bg1"/>
              </a:solidFill>
              <a:latin typeface="+mj-lt"/>
            </a:endParaRPr>
          </a:p>
          <a:p>
            <a:pPr marR="0" algn="just" rtl="0"/>
            <a:endParaRPr lang="en-US" sz="1800" b="1" i="1" dirty="0">
              <a:solidFill>
                <a:schemeClr val="bg1"/>
              </a:solidFill>
            </a:endParaRPr>
          </a:p>
          <a:p>
            <a:pPr algn="just"/>
            <a:endParaRPr lang="en-US" sz="1800" b="1" i="1" dirty="0">
              <a:solidFill>
                <a:schemeClr val="bg1"/>
              </a:solidFill>
            </a:endParaRPr>
          </a:p>
          <a:p>
            <a:pPr algn="just"/>
            <a:endParaRPr lang="en-US" sz="1800" b="1" i="1" dirty="0">
              <a:solidFill>
                <a:schemeClr val="bg1"/>
              </a:solidFill>
            </a:endParaRPr>
          </a:p>
          <a:p>
            <a:pPr algn="just"/>
            <a:endParaRPr lang="en-US" sz="1800" b="1" i="1" dirty="0">
              <a:solidFill>
                <a:schemeClr val="bg1"/>
              </a:solidFill>
            </a:endParaRPr>
          </a:p>
        </p:txBody>
      </p:sp>
    </p:spTree>
    <p:extLst>
      <p:ext uri="{BB962C8B-B14F-4D97-AF65-F5344CB8AC3E}">
        <p14:creationId xmlns:p14="http://schemas.microsoft.com/office/powerpoint/2010/main" val="3564089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Can a Child of God, Leave God and Be Lost?</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293757"/>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algn="ctr"/>
            <a:endParaRPr lang="en-US" sz="3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a:p>
            <a:pPr algn="ctr"/>
            <a:endParaRPr lang="en-US" dirty="0">
              <a:solidFill>
                <a:srgbClr val="FFFF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5940088"/>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p>
          <a:p>
            <a:pPr algn="ctr"/>
            <a:r>
              <a:rPr lang="en-US" sz="2800" b="1" dirty="0">
                <a:solidFill>
                  <a:srgbClr val="FFC000"/>
                </a:solidFill>
              </a:rPr>
              <a:t>“Let God be true and every man a liar”</a:t>
            </a:r>
          </a:p>
          <a:p>
            <a:pPr algn="ctr"/>
            <a:endParaRPr lang="en-US" sz="2800" b="1" dirty="0">
              <a:solidFill>
                <a:srgbClr val="FFFF00"/>
              </a:solidFill>
            </a:endParaRPr>
          </a:p>
          <a:p>
            <a:pPr marR="0" algn="just" rtl="0"/>
            <a:endParaRPr lang="en-US" sz="2400" b="1" dirty="0">
              <a:solidFill>
                <a:schemeClr val="bg1"/>
              </a:solidFill>
              <a:latin typeface="+mj-lt"/>
            </a:endParaRPr>
          </a:p>
          <a:p>
            <a:pPr marR="0" algn="just" rtl="0"/>
            <a:endParaRPr lang="en-US" sz="2400" b="1" dirty="0">
              <a:solidFill>
                <a:schemeClr val="bg1"/>
              </a:solidFill>
              <a:latin typeface="+mj-lt"/>
            </a:endParaRPr>
          </a:p>
          <a:p>
            <a:pPr marR="0" algn="just" rtl="0"/>
            <a:endParaRPr lang="en-US" sz="2400" b="1" dirty="0">
              <a:solidFill>
                <a:schemeClr val="bg1"/>
              </a:solidFill>
              <a:latin typeface="+mj-lt"/>
            </a:endParaRPr>
          </a:p>
          <a:p>
            <a:pPr marR="0" algn="just" rtl="0"/>
            <a:endParaRPr lang="en-US" sz="2400" b="1" dirty="0">
              <a:solidFill>
                <a:schemeClr val="bg1"/>
              </a:solidFill>
              <a:latin typeface="+mj-lt"/>
            </a:endParaRPr>
          </a:p>
          <a:p>
            <a:pPr marR="0" algn="just" rtl="0"/>
            <a:endParaRPr lang="en-US" sz="2400" b="1" dirty="0">
              <a:solidFill>
                <a:schemeClr val="bg1"/>
              </a:solidFill>
              <a:latin typeface="+mj-lt"/>
            </a:endParaRPr>
          </a:p>
          <a:p>
            <a:pPr marR="0" algn="just" rtl="0"/>
            <a:endParaRPr lang="en-US" sz="2400" b="1" dirty="0">
              <a:solidFill>
                <a:schemeClr val="bg1"/>
              </a:solidFill>
              <a:latin typeface="+mj-lt"/>
            </a:endParaRPr>
          </a:p>
          <a:p>
            <a:pPr marR="0" algn="just" rtl="0"/>
            <a:endParaRPr lang="en-US" sz="2400" b="1" dirty="0">
              <a:solidFill>
                <a:schemeClr val="bg1"/>
              </a:solidFill>
              <a:latin typeface="+mj-lt"/>
            </a:endParaRPr>
          </a:p>
          <a:p>
            <a:pPr marR="0" algn="just" rtl="0"/>
            <a:endParaRPr lang="en-US" sz="2400" b="1" i="1" dirty="0">
              <a:solidFill>
                <a:schemeClr val="bg1"/>
              </a:solidFill>
              <a:latin typeface="+mj-lt"/>
            </a:endParaRPr>
          </a:p>
          <a:p>
            <a:pPr marR="0" algn="just" rtl="0"/>
            <a:endParaRPr lang="en-US" sz="2400" b="1" i="1" dirty="0">
              <a:solidFill>
                <a:schemeClr val="bg1"/>
              </a:solidFill>
              <a:latin typeface="+mj-lt"/>
            </a:endParaRPr>
          </a:p>
          <a:p>
            <a:pPr marR="0" algn="just" rtl="0"/>
            <a:endParaRPr lang="en-US" sz="1800" b="1" i="1" dirty="0">
              <a:solidFill>
                <a:schemeClr val="bg1"/>
              </a:solidFill>
            </a:endParaRPr>
          </a:p>
          <a:p>
            <a:pPr algn="just"/>
            <a:endParaRPr lang="en-US" sz="1800" b="1" i="1" dirty="0">
              <a:solidFill>
                <a:schemeClr val="bg1"/>
              </a:solidFill>
            </a:endParaRPr>
          </a:p>
          <a:p>
            <a:pPr algn="just"/>
            <a:endParaRPr lang="en-US" sz="1800" b="1" i="1" dirty="0">
              <a:solidFill>
                <a:schemeClr val="bg1"/>
              </a:solidFill>
            </a:endParaRPr>
          </a:p>
          <a:p>
            <a:pPr algn="just"/>
            <a:endParaRPr lang="en-US" sz="1800" b="1" i="1" dirty="0">
              <a:solidFill>
                <a:schemeClr val="bg1"/>
              </a:solidFill>
            </a:endParaRPr>
          </a:p>
        </p:txBody>
      </p:sp>
    </p:spTree>
    <p:extLst>
      <p:ext uri="{BB962C8B-B14F-4D97-AF65-F5344CB8AC3E}">
        <p14:creationId xmlns:p14="http://schemas.microsoft.com/office/powerpoint/2010/main" val="711529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Can a Child of God, Leave God and Be Lost?</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232202"/>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algn="ctr"/>
            <a:endParaRPr lang="en-US" sz="2800" b="1" dirty="0">
              <a:solidFill>
                <a:srgbClr val="FFFF00"/>
              </a:solidFill>
            </a:endParaRPr>
          </a:p>
          <a:p>
            <a:pPr algn="ctr"/>
            <a:r>
              <a:rPr lang="en-US" sz="2400" b="1" i="1" dirty="0">
                <a:solidFill>
                  <a:srgbClr val="FFFF00"/>
                </a:solidFill>
              </a:rPr>
              <a:t>Once Saved Always Saved</a:t>
            </a:r>
          </a:p>
          <a:p>
            <a:pPr algn="ctr"/>
            <a:endParaRPr lang="en-US" sz="2400" b="1" i="1" dirty="0">
              <a:solidFill>
                <a:srgbClr val="FFFF00"/>
              </a:solidFill>
            </a:endParaRPr>
          </a:p>
          <a:p>
            <a:pPr algn="ctr"/>
            <a:r>
              <a:rPr lang="en-US" sz="2400" b="1" i="1" dirty="0">
                <a:solidFill>
                  <a:srgbClr val="FFFF00"/>
                </a:solidFill>
              </a:rPr>
              <a:t>Security of the Believers</a:t>
            </a:r>
          </a:p>
          <a:p>
            <a:pPr algn="ctr"/>
            <a:endParaRPr lang="en-US" sz="2400" b="1" i="1" dirty="0">
              <a:solidFill>
                <a:srgbClr val="FFFF00"/>
              </a:solidFill>
            </a:endParaRPr>
          </a:p>
          <a:p>
            <a:pPr algn="ctr"/>
            <a:r>
              <a:rPr lang="en-US" sz="2400" b="1" i="1" dirty="0">
                <a:solidFill>
                  <a:srgbClr val="FFFF00"/>
                </a:solidFill>
              </a:rPr>
              <a:t>Impossibility of Falling From Grace</a:t>
            </a:r>
            <a:endParaRPr lang="en-US" sz="2400" dirty="0">
              <a:solidFill>
                <a:srgbClr val="FFFF00"/>
              </a:solidFill>
            </a:endParaRPr>
          </a:p>
          <a:p>
            <a:endParaRPr lang="en-US" dirty="0">
              <a:solidFill>
                <a:srgbClr val="FFFF00"/>
              </a:solidFill>
            </a:endParaRPr>
          </a:p>
          <a:p>
            <a:endParaRPr lang="en-US" dirty="0">
              <a:solidFill>
                <a:srgbClr val="FFFF00"/>
              </a:solidFill>
            </a:endParaRPr>
          </a:p>
          <a:p>
            <a:endParaRPr lang="en-US" dirty="0">
              <a:solidFill>
                <a:srgbClr val="FFFF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5816977"/>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p>
          <a:p>
            <a:pPr algn="ctr"/>
            <a:r>
              <a:rPr lang="en-US" sz="2800" b="1" dirty="0">
                <a:solidFill>
                  <a:srgbClr val="FFC000"/>
                </a:solidFill>
              </a:rPr>
              <a:t>“Let God be true and every man a liar”</a:t>
            </a: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p:txBody>
      </p:sp>
    </p:spTree>
    <p:extLst>
      <p:ext uri="{BB962C8B-B14F-4D97-AF65-F5344CB8AC3E}">
        <p14:creationId xmlns:p14="http://schemas.microsoft.com/office/powerpoint/2010/main" val="3756773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Can a Child of God, Leave God and Be Lost?</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232202"/>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algn="ctr"/>
            <a:endParaRPr lang="en-US" sz="2800" b="1" dirty="0">
              <a:solidFill>
                <a:srgbClr val="FFFF00"/>
              </a:solidFill>
            </a:endParaRPr>
          </a:p>
          <a:p>
            <a:pPr algn="ctr"/>
            <a:r>
              <a:rPr lang="en-US" sz="2400" b="1" i="1" dirty="0">
                <a:solidFill>
                  <a:srgbClr val="FFFF00"/>
                </a:solidFill>
              </a:rPr>
              <a:t>Once Saved Always Saved</a:t>
            </a:r>
          </a:p>
          <a:p>
            <a:pPr algn="ctr"/>
            <a:endParaRPr lang="en-US" sz="2400" b="1" i="1" dirty="0">
              <a:solidFill>
                <a:srgbClr val="FFFF00"/>
              </a:solidFill>
            </a:endParaRPr>
          </a:p>
          <a:p>
            <a:pPr algn="ctr"/>
            <a:r>
              <a:rPr lang="en-US" sz="2400" b="1" i="1" dirty="0">
                <a:solidFill>
                  <a:srgbClr val="FFFF00"/>
                </a:solidFill>
              </a:rPr>
              <a:t>Security of the Believers</a:t>
            </a:r>
          </a:p>
          <a:p>
            <a:pPr algn="ctr"/>
            <a:endParaRPr lang="en-US" sz="2400" b="1" i="1" dirty="0">
              <a:solidFill>
                <a:srgbClr val="FFFF00"/>
              </a:solidFill>
            </a:endParaRPr>
          </a:p>
          <a:p>
            <a:pPr algn="ctr"/>
            <a:r>
              <a:rPr lang="en-US" sz="2400" b="1" i="1" dirty="0">
                <a:solidFill>
                  <a:srgbClr val="FFFF00"/>
                </a:solidFill>
              </a:rPr>
              <a:t>Impossibility of Falling From Grace</a:t>
            </a:r>
            <a:endParaRPr lang="en-US" sz="2400" dirty="0">
              <a:solidFill>
                <a:srgbClr val="FFFF00"/>
              </a:solidFill>
            </a:endParaRPr>
          </a:p>
          <a:p>
            <a:endParaRPr lang="en-US" dirty="0">
              <a:solidFill>
                <a:srgbClr val="FFFF00"/>
              </a:solidFill>
            </a:endParaRPr>
          </a:p>
          <a:p>
            <a:endParaRPr lang="en-US" dirty="0">
              <a:solidFill>
                <a:srgbClr val="FFFF00"/>
              </a:solidFill>
            </a:endParaRPr>
          </a:p>
          <a:p>
            <a:endParaRPr lang="en-US" dirty="0">
              <a:solidFill>
                <a:srgbClr val="FFFF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5940088"/>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p>
          <a:p>
            <a:pPr algn="ctr"/>
            <a:r>
              <a:rPr lang="en-US" sz="2800" b="1" dirty="0">
                <a:solidFill>
                  <a:srgbClr val="FFC000"/>
                </a:solidFill>
              </a:rPr>
              <a:t>“Let God be true and every man a liar”</a:t>
            </a:r>
          </a:p>
          <a:p>
            <a:pPr algn="ctr"/>
            <a:endParaRPr lang="en-US" sz="2800" b="1" dirty="0">
              <a:solidFill>
                <a:srgbClr val="FFFF00"/>
              </a:solidFill>
            </a:endParaRPr>
          </a:p>
          <a:p>
            <a:pPr marR="0" algn="just" rtl="0"/>
            <a:r>
              <a:rPr lang="en-US" sz="2400" b="1" i="0" strike="noStrike" baseline="0" dirty="0">
                <a:solidFill>
                  <a:schemeClr val="bg1"/>
                </a:solidFill>
                <a:latin typeface="+mj-lt"/>
              </a:rPr>
              <a:t>  19  Brethren, if anyone among you wanders from the truth, and someone turns him back, </a:t>
            </a:r>
          </a:p>
          <a:p>
            <a:pPr marR="0" algn="just" rtl="0"/>
            <a:r>
              <a:rPr lang="en-US" sz="2400" b="1" dirty="0">
                <a:solidFill>
                  <a:schemeClr val="bg1"/>
                </a:solidFill>
                <a:latin typeface="+mj-lt"/>
              </a:rPr>
              <a:t>  </a:t>
            </a:r>
            <a:r>
              <a:rPr lang="en-US" sz="2400" b="1" i="0" strike="noStrike" baseline="0" dirty="0">
                <a:solidFill>
                  <a:schemeClr val="bg1"/>
                </a:solidFill>
                <a:latin typeface="+mj-lt"/>
              </a:rPr>
              <a:t>20  let him know that he who turns a sinner from the error of his way will save a soul from death and cover a multitude of sins.  </a:t>
            </a:r>
          </a:p>
          <a:p>
            <a:pPr marR="0" algn="just" rtl="0"/>
            <a:r>
              <a:rPr lang="en-US" sz="2400" b="1" dirty="0">
                <a:solidFill>
                  <a:schemeClr val="bg1"/>
                </a:solidFill>
                <a:latin typeface="+mj-lt"/>
              </a:rPr>
              <a:t>					</a:t>
            </a:r>
            <a:r>
              <a:rPr lang="en-US" sz="2400" b="1" i="0" strike="noStrike" baseline="0" dirty="0">
                <a:solidFill>
                  <a:schemeClr val="bg1"/>
                </a:solidFill>
                <a:latin typeface="+mj-lt"/>
              </a:rPr>
              <a:t>James 5:19-20</a:t>
            </a:r>
          </a:p>
          <a:p>
            <a:pPr marR="0" algn="just" rtl="0"/>
            <a:endParaRPr lang="en-US" sz="2400" b="1" dirty="0">
              <a:solidFill>
                <a:schemeClr val="bg1"/>
              </a:solidFill>
              <a:latin typeface="+mj-lt"/>
            </a:endParaRPr>
          </a:p>
          <a:p>
            <a:pPr marR="0" algn="just" rtl="0"/>
            <a:endParaRPr lang="en-US" sz="2400" b="1" i="1" dirty="0">
              <a:solidFill>
                <a:schemeClr val="bg1"/>
              </a:solidFill>
              <a:latin typeface="+mj-lt"/>
            </a:endParaRPr>
          </a:p>
          <a:p>
            <a:pPr marR="0" algn="just" rtl="0"/>
            <a:endParaRPr lang="en-US" sz="2400" b="1" i="1" dirty="0">
              <a:solidFill>
                <a:schemeClr val="bg1"/>
              </a:solidFill>
              <a:latin typeface="+mj-lt"/>
            </a:endParaRPr>
          </a:p>
          <a:p>
            <a:pPr marR="0" algn="just" rtl="0"/>
            <a:endParaRPr lang="en-US" sz="1800" b="1" i="1" dirty="0">
              <a:solidFill>
                <a:schemeClr val="bg1"/>
              </a:solidFill>
            </a:endParaRPr>
          </a:p>
          <a:p>
            <a:pPr algn="just"/>
            <a:endParaRPr lang="en-US" sz="1800" b="1" i="1" dirty="0">
              <a:solidFill>
                <a:schemeClr val="bg1"/>
              </a:solidFill>
            </a:endParaRPr>
          </a:p>
          <a:p>
            <a:pPr algn="just"/>
            <a:endParaRPr lang="en-US" sz="1800" b="1" i="1" dirty="0">
              <a:solidFill>
                <a:schemeClr val="bg1"/>
              </a:solidFill>
            </a:endParaRPr>
          </a:p>
          <a:p>
            <a:pPr algn="just"/>
            <a:endParaRPr lang="en-US" sz="1800" b="1" i="1" dirty="0">
              <a:solidFill>
                <a:schemeClr val="bg1"/>
              </a:solidFill>
            </a:endParaRPr>
          </a:p>
        </p:txBody>
      </p:sp>
    </p:spTree>
    <p:extLst>
      <p:ext uri="{BB962C8B-B14F-4D97-AF65-F5344CB8AC3E}">
        <p14:creationId xmlns:p14="http://schemas.microsoft.com/office/powerpoint/2010/main" val="678670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Can a Child of God, Leave God and Be Lost?</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232202"/>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algn="ctr"/>
            <a:endParaRPr lang="en-US" sz="2800" b="1" dirty="0">
              <a:solidFill>
                <a:srgbClr val="FFFF00"/>
              </a:solidFill>
            </a:endParaRPr>
          </a:p>
          <a:p>
            <a:pPr algn="ctr"/>
            <a:r>
              <a:rPr lang="en-US" sz="2400" b="1" i="1" dirty="0">
                <a:solidFill>
                  <a:srgbClr val="FFFF00"/>
                </a:solidFill>
              </a:rPr>
              <a:t>Once Saved Always Saved</a:t>
            </a:r>
          </a:p>
          <a:p>
            <a:pPr algn="ctr"/>
            <a:endParaRPr lang="en-US" sz="2400" b="1" i="1" dirty="0">
              <a:solidFill>
                <a:srgbClr val="FFFF00"/>
              </a:solidFill>
            </a:endParaRPr>
          </a:p>
          <a:p>
            <a:pPr algn="ctr"/>
            <a:r>
              <a:rPr lang="en-US" sz="2400" b="1" i="1" dirty="0">
                <a:solidFill>
                  <a:srgbClr val="FFFF00"/>
                </a:solidFill>
              </a:rPr>
              <a:t>Security of the Believers</a:t>
            </a:r>
          </a:p>
          <a:p>
            <a:pPr algn="ctr"/>
            <a:endParaRPr lang="en-US" sz="2400" b="1" i="1" dirty="0">
              <a:solidFill>
                <a:srgbClr val="FFFF00"/>
              </a:solidFill>
            </a:endParaRPr>
          </a:p>
          <a:p>
            <a:pPr algn="ctr"/>
            <a:r>
              <a:rPr lang="en-US" sz="2400" b="1" i="1" dirty="0">
                <a:solidFill>
                  <a:srgbClr val="FFFF00"/>
                </a:solidFill>
              </a:rPr>
              <a:t>Impossibility of Falling From Grace</a:t>
            </a:r>
            <a:endParaRPr lang="en-US" sz="2400" dirty="0">
              <a:solidFill>
                <a:srgbClr val="FFFF00"/>
              </a:solidFill>
            </a:endParaRPr>
          </a:p>
          <a:p>
            <a:endParaRPr lang="en-US" dirty="0">
              <a:solidFill>
                <a:srgbClr val="FFFF00"/>
              </a:solidFill>
            </a:endParaRPr>
          </a:p>
          <a:p>
            <a:endParaRPr lang="en-US" dirty="0">
              <a:solidFill>
                <a:srgbClr val="FFFF00"/>
              </a:solidFill>
            </a:endParaRPr>
          </a:p>
          <a:p>
            <a:endParaRPr lang="en-US" dirty="0">
              <a:solidFill>
                <a:srgbClr val="FFFF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5878532"/>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p>
          <a:p>
            <a:pPr algn="ctr"/>
            <a:r>
              <a:rPr lang="en-US" sz="2800" b="1" dirty="0">
                <a:solidFill>
                  <a:srgbClr val="FFC000"/>
                </a:solidFill>
              </a:rPr>
              <a:t>“Let God be true and every man a liar”</a:t>
            </a:r>
          </a:p>
          <a:p>
            <a:pPr marR="0" algn="just" rtl="0">
              <a:spcAft>
                <a:spcPts val="400"/>
              </a:spcAft>
            </a:pPr>
            <a:r>
              <a:rPr lang="en-US" sz="2300" b="1" strike="noStrike" baseline="0" dirty="0">
                <a:solidFill>
                  <a:schemeClr val="bg1"/>
                </a:solidFill>
                <a:latin typeface="+mj-lt"/>
              </a:rPr>
              <a:t>  </a:t>
            </a:r>
            <a:r>
              <a:rPr lang="en-US" sz="2300" b="1" u="none" strike="noStrike" baseline="0" dirty="0">
                <a:solidFill>
                  <a:schemeClr val="bg1"/>
                </a:solidFill>
                <a:latin typeface="+mj-lt"/>
              </a:rPr>
              <a:t>20  For if, after they have escaped the pollutions of the world through the knowledge of the Lord and Savior Jesus Christ, they are again entangled in them and overcome, the latter end is worse for them than the beginning. </a:t>
            </a:r>
          </a:p>
          <a:p>
            <a:pPr marR="0" algn="just" rtl="0">
              <a:spcAft>
                <a:spcPts val="400"/>
              </a:spcAft>
            </a:pPr>
            <a:r>
              <a:rPr lang="en-US" sz="2300" b="1" u="none" strike="noStrike" baseline="0" dirty="0">
                <a:solidFill>
                  <a:schemeClr val="bg1"/>
                </a:solidFill>
                <a:latin typeface="+mj-lt"/>
              </a:rPr>
              <a:t>  21  For it would have been better for them not to have known the way of righteousness, than having known it, to turn from the holy commandment delivered to them. </a:t>
            </a:r>
          </a:p>
          <a:p>
            <a:pPr marR="0" algn="just" rtl="0">
              <a:spcAft>
                <a:spcPts val="400"/>
              </a:spcAft>
            </a:pPr>
            <a:r>
              <a:rPr lang="en-US" sz="2300" b="1" u="none" strike="noStrike" baseline="0" dirty="0">
                <a:solidFill>
                  <a:schemeClr val="bg1"/>
                </a:solidFill>
                <a:latin typeface="+mj-lt"/>
              </a:rPr>
              <a:t>  22  But it has happened to them according to the true proverb: "A dog returns to his own vomit," and, "a sow, having washed, to her wallowing in the mire."       			 2 Peter 2:20-22</a:t>
            </a:r>
            <a:endParaRPr lang="en-US" sz="2300" dirty="0">
              <a:solidFill>
                <a:srgbClr val="FFFF00"/>
              </a:solidFill>
            </a:endParaRPr>
          </a:p>
        </p:txBody>
      </p:sp>
    </p:spTree>
    <p:extLst>
      <p:ext uri="{BB962C8B-B14F-4D97-AF65-F5344CB8AC3E}">
        <p14:creationId xmlns:p14="http://schemas.microsoft.com/office/powerpoint/2010/main" val="1522687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Can a Child of God, Leave God and Be Lost?</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232202"/>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algn="ctr"/>
            <a:endParaRPr lang="en-US" sz="2800" b="1" dirty="0">
              <a:solidFill>
                <a:srgbClr val="FFFF00"/>
              </a:solidFill>
            </a:endParaRPr>
          </a:p>
          <a:p>
            <a:pPr algn="ctr"/>
            <a:r>
              <a:rPr lang="en-US" sz="2400" b="1" i="1" dirty="0">
                <a:solidFill>
                  <a:srgbClr val="FFFF00"/>
                </a:solidFill>
              </a:rPr>
              <a:t>Once Saved Always Saved</a:t>
            </a:r>
          </a:p>
          <a:p>
            <a:pPr algn="ctr"/>
            <a:endParaRPr lang="en-US" sz="2400" b="1" i="1" dirty="0">
              <a:solidFill>
                <a:srgbClr val="FFFF00"/>
              </a:solidFill>
            </a:endParaRPr>
          </a:p>
          <a:p>
            <a:pPr algn="ctr"/>
            <a:r>
              <a:rPr lang="en-US" sz="2400" b="1" i="1" dirty="0">
                <a:solidFill>
                  <a:srgbClr val="FFFF00"/>
                </a:solidFill>
              </a:rPr>
              <a:t>Security of the Believers</a:t>
            </a:r>
          </a:p>
          <a:p>
            <a:pPr algn="ctr"/>
            <a:endParaRPr lang="en-US" sz="2400" b="1" i="1" dirty="0">
              <a:solidFill>
                <a:srgbClr val="FFFF00"/>
              </a:solidFill>
            </a:endParaRPr>
          </a:p>
          <a:p>
            <a:pPr algn="ctr"/>
            <a:r>
              <a:rPr lang="en-US" sz="2400" b="1" i="1" dirty="0">
                <a:solidFill>
                  <a:srgbClr val="FFFF00"/>
                </a:solidFill>
              </a:rPr>
              <a:t>Impossibility of Falling From Grace</a:t>
            </a:r>
            <a:endParaRPr lang="en-US" sz="2400" dirty="0">
              <a:solidFill>
                <a:srgbClr val="FFFF00"/>
              </a:solidFill>
            </a:endParaRPr>
          </a:p>
          <a:p>
            <a:endParaRPr lang="en-US" dirty="0">
              <a:solidFill>
                <a:srgbClr val="FFFF00"/>
              </a:solidFill>
            </a:endParaRPr>
          </a:p>
          <a:p>
            <a:endParaRPr lang="en-US" dirty="0">
              <a:solidFill>
                <a:srgbClr val="FFFF00"/>
              </a:solidFill>
            </a:endParaRPr>
          </a:p>
          <a:p>
            <a:endParaRPr lang="en-US" dirty="0">
              <a:solidFill>
                <a:srgbClr val="FFFF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5770811"/>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p>
          <a:p>
            <a:pPr algn="ctr"/>
            <a:r>
              <a:rPr lang="en-US" sz="2800" b="1" dirty="0">
                <a:solidFill>
                  <a:srgbClr val="FFC000"/>
                </a:solidFill>
              </a:rPr>
              <a:t>“Let God be true and every man a liar”</a:t>
            </a:r>
          </a:p>
          <a:p>
            <a:pPr algn="ctr"/>
            <a:endParaRPr lang="en-US" sz="2800" b="1" dirty="0">
              <a:solidFill>
                <a:srgbClr val="FFFF00"/>
              </a:solidFill>
            </a:endParaRPr>
          </a:p>
          <a:p>
            <a:pPr marR="0" algn="just" rtl="0">
              <a:spcAft>
                <a:spcPts val="400"/>
              </a:spcAft>
            </a:pPr>
            <a:r>
              <a:rPr lang="en-US" sz="2300" b="1" strike="noStrike" baseline="0" dirty="0">
                <a:solidFill>
                  <a:schemeClr val="bg1"/>
                </a:solidFill>
                <a:latin typeface="+mj-lt"/>
              </a:rPr>
              <a:t>  </a:t>
            </a:r>
            <a:r>
              <a:rPr lang="en-US" sz="2300" b="1" u="none" strike="noStrike" baseline="0" dirty="0">
                <a:solidFill>
                  <a:schemeClr val="bg1"/>
                </a:solidFill>
                <a:latin typeface="+mj-lt"/>
              </a:rPr>
              <a:t>12  Beware, brethren, lest there be in any of you an evil heart of unbelief in departing from the living God; </a:t>
            </a:r>
          </a:p>
          <a:p>
            <a:pPr marR="0" algn="just" rtl="0">
              <a:spcAft>
                <a:spcPts val="400"/>
              </a:spcAft>
            </a:pPr>
            <a:r>
              <a:rPr lang="en-US" sz="2300" b="1" u="none" strike="noStrike" baseline="0" dirty="0">
                <a:solidFill>
                  <a:schemeClr val="bg1"/>
                </a:solidFill>
                <a:latin typeface="+mj-lt"/>
              </a:rPr>
              <a:t>  13  but exhort one another daily, while it is called “</a:t>
            </a:r>
            <a:r>
              <a:rPr lang="en-US" sz="2300" b="1" dirty="0">
                <a:solidFill>
                  <a:schemeClr val="bg1"/>
                </a:solidFill>
                <a:latin typeface="+mj-lt"/>
              </a:rPr>
              <a:t>Today</a:t>
            </a:r>
            <a:r>
              <a:rPr lang="en-US" sz="2300" b="1" u="none" strike="noStrike" baseline="0" dirty="0">
                <a:solidFill>
                  <a:schemeClr val="bg1"/>
                </a:solidFill>
                <a:latin typeface="+mj-lt"/>
              </a:rPr>
              <a:t>," lest any of you be hardened through the deceitfulness of sin. </a:t>
            </a:r>
          </a:p>
          <a:p>
            <a:pPr marR="0" algn="just" rtl="0">
              <a:spcAft>
                <a:spcPts val="400"/>
              </a:spcAft>
            </a:pPr>
            <a:r>
              <a:rPr lang="en-US" sz="2300" b="1" u="none" strike="noStrike" baseline="0" dirty="0">
                <a:solidFill>
                  <a:schemeClr val="bg1"/>
                </a:solidFill>
                <a:latin typeface="+mj-lt"/>
              </a:rPr>
              <a:t>  14  For we have become partakers of Christ if we hold the beginning of our confidence steadfast to the end, </a:t>
            </a:r>
          </a:p>
          <a:p>
            <a:pPr marR="0" algn="just" rtl="0">
              <a:spcAft>
                <a:spcPts val="400"/>
              </a:spcAft>
            </a:pPr>
            <a:r>
              <a:rPr lang="en-US" sz="2300" b="1" dirty="0">
                <a:solidFill>
                  <a:schemeClr val="bg1"/>
                </a:solidFill>
                <a:latin typeface="+mj-lt"/>
              </a:rPr>
              <a:t>					Heb. 3:12-14</a:t>
            </a:r>
          </a:p>
          <a:p>
            <a:pPr marR="0" algn="just" rtl="0"/>
            <a:endParaRPr lang="en-US" sz="2300" b="1" dirty="0">
              <a:solidFill>
                <a:schemeClr val="bg1"/>
              </a:solidFill>
              <a:latin typeface="+mj-lt"/>
            </a:endParaRPr>
          </a:p>
          <a:p>
            <a:pPr marR="0" algn="just" rtl="0"/>
            <a:endParaRPr lang="en-US" dirty="0">
              <a:solidFill>
                <a:srgbClr val="FFFF00"/>
              </a:solidFill>
            </a:endParaRPr>
          </a:p>
        </p:txBody>
      </p:sp>
    </p:spTree>
    <p:extLst>
      <p:ext uri="{BB962C8B-B14F-4D97-AF65-F5344CB8AC3E}">
        <p14:creationId xmlns:p14="http://schemas.microsoft.com/office/powerpoint/2010/main" val="2150920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Can a Child of God, Leave God and Be Lost?</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232202"/>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algn="ctr"/>
            <a:endParaRPr lang="en-US" sz="2800" b="1" dirty="0">
              <a:solidFill>
                <a:srgbClr val="FFFF00"/>
              </a:solidFill>
            </a:endParaRPr>
          </a:p>
          <a:p>
            <a:pPr algn="ctr"/>
            <a:r>
              <a:rPr lang="en-US" sz="2400" b="1" i="1" dirty="0">
                <a:solidFill>
                  <a:srgbClr val="FFFF00"/>
                </a:solidFill>
              </a:rPr>
              <a:t>Once Saved Always Saved</a:t>
            </a:r>
          </a:p>
          <a:p>
            <a:pPr algn="ctr"/>
            <a:endParaRPr lang="en-US" sz="2400" b="1" i="1" dirty="0">
              <a:solidFill>
                <a:srgbClr val="FFFF00"/>
              </a:solidFill>
            </a:endParaRPr>
          </a:p>
          <a:p>
            <a:pPr algn="ctr"/>
            <a:r>
              <a:rPr lang="en-US" sz="2400" b="1" i="1" dirty="0">
                <a:solidFill>
                  <a:srgbClr val="FFFF00"/>
                </a:solidFill>
              </a:rPr>
              <a:t>Security of the Believers</a:t>
            </a:r>
          </a:p>
          <a:p>
            <a:pPr algn="ctr"/>
            <a:endParaRPr lang="en-US" sz="2400" b="1" i="1" dirty="0">
              <a:solidFill>
                <a:srgbClr val="FFFF00"/>
              </a:solidFill>
            </a:endParaRPr>
          </a:p>
          <a:p>
            <a:pPr algn="ctr"/>
            <a:r>
              <a:rPr lang="en-US" sz="2400" b="1" i="1" dirty="0">
                <a:solidFill>
                  <a:srgbClr val="FFFF00"/>
                </a:solidFill>
              </a:rPr>
              <a:t>Impossibility of Falling From Grace</a:t>
            </a:r>
            <a:endParaRPr lang="en-US" sz="2400" dirty="0">
              <a:solidFill>
                <a:srgbClr val="FFFF00"/>
              </a:solidFill>
            </a:endParaRPr>
          </a:p>
          <a:p>
            <a:endParaRPr lang="en-US" dirty="0">
              <a:solidFill>
                <a:srgbClr val="FFFF00"/>
              </a:solidFill>
            </a:endParaRPr>
          </a:p>
          <a:p>
            <a:endParaRPr lang="en-US" dirty="0">
              <a:solidFill>
                <a:srgbClr val="FFFF00"/>
              </a:solidFill>
            </a:endParaRPr>
          </a:p>
          <a:p>
            <a:endParaRPr lang="en-US" dirty="0">
              <a:solidFill>
                <a:srgbClr val="FFFF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5832366"/>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p>
          <a:p>
            <a:pPr algn="ctr"/>
            <a:r>
              <a:rPr lang="en-US" sz="2800" b="1" dirty="0">
                <a:solidFill>
                  <a:srgbClr val="FFC000"/>
                </a:solidFill>
              </a:rPr>
              <a:t>“Let God be true and every man a liar”</a:t>
            </a:r>
          </a:p>
          <a:p>
            <a:pPr algn="just"/>
            <a:endParaRPr lang="en-US" sz="1200" b="1" dirty="0">
              <a:solidFill>
                <a:schemeClr val="bg1"/>
              </a:solidFill>
              <a:latin typeface="+mj-lt"/>
            </a:endParaRPr>
          </a:p>
          <a:p>
            <a:pPr marR="0" algn="just" rtl="0">
              <a:spcAft>
                <a:spcPts val="600"/>
              </a:spcAft>
            </a:pPr>
            <a:r>
              <a:rPr lang="en-US" sz="2400" b="1" strike="noStrike" baseline="0" dirty="0">
                <a:solidFill>
                  <a:schemeClr val="bg1"/>
                </a:solidFill>
                <a:latin typeface="+mj-lt"/>
              </a:rPr>
              <a:t>  </a:t>
            </a:r>
            <a:r>
              <a:rPr lang="en-US" sz="2300" b="1" strike="noStrike" baseline="0" dirty="0">
                <a:solidFill>
                  <a:schemeClr val="bg1"/>
                </a:solidFill>
                <a:latin typeface="+mj-lt"/>
              </a:rPr>
              <a:t>1</a:t>
            </a:r>
            <a:r>
              <a:rPr lang="en-US" sz="2300" b="1" u="none" strike="noStrike" baseline="0" dirty="0">
                <a:solidFill>
                  <a:schemeClr val="bg1"/>
                </a:solidFill>
                <a:latin typeface="+mj-lt"/>
              </a:rPr>
              <a:t>9  Now the works of the flesh are evident, which are: adultery, fornication, uncleanness, lewdness, </a:t>
            </a:r>
          </a:p>
          <a:p>
            <a:pPr marR="0" algn="just" rtl="0">
              <a:spcAft>
                <a:spcPts val="600"/>
              </a:spcAft>
            </a:pPr>
            <a:r>
              <a:rPr lang="en-US" sz="2300" b="1" u="none" strike="noStrike" baseline="0" dirty="0">
                <a:solidFill>
                  <a:schemeClr val="bg1"/>
                </a:solidFill>
                <a:latin typeface="+mj-lt"/>
              </a:rPr>
              <a:t>  20  idolatry, sorcery, hatred, contentions, </a:t>
            </a:r>
            <a:r>
              <a:rPr lang="en-US" sz="2300" b="1" u="none" strike="noStrike" baseline="0" dirty="0" err="1">
                <a:solidFill>
                  <a:schemeClr val="bg1"/>
                </a:solidFill>
                <a:latin typeface="+mj-lt"/>
              </a:rPr>
              <a:t>jeal-ousies</a:t>
            </a:r>
            <a:r>
              <a:rPr lang="en-US" sz="2300" b="1" u="none" strike="noStrike" baseline="0" dirty="0">
                <a:solidFill>
                  <a:schemeClr val="bg1"/>
                </a:solidFill>
                <a:latin typeface="+mj-lt"/>
              </a:rPr>
              <a:t>, outbursts of wrath, selfish ambitions, dissensions, heresies, </a:t>
            </a:r>
          </a:p>
          <a:p>
            <a:pPr marR="0" algn="just" rtl="0">
              <a:spcAft>
                <a:spcPts val="600"/>
              </a:spcAft>
            </a:pPr>
            <a:r>
              <a:rPr lang="en-US" sz="2300" b="1" u="none" strike="noStrike" baseline="0" dirty="0">
                <a:solidFill>
                  <a:schemeClr val="bg1"/>
                </a:solidFill>
                <a:latin typeface="+mj-lt"/>
              </a:rPr>
              <a:t>  21  envy, murders, drunkenness, revelries, and the like; of which I tell you beforehand, just as I also told you in time past, that those who practice such things will not inherit the kingdom of God. </a:t>
            </a:r>
          </a:p>
          <a:p>
            <a:pPr marR="0" algn="just" rtl="0">
              <a:spcAft>
                <a:spcPts val="600"/>
              </a:spcAft>
            </a:pPr>
            <a:r>
              <a:rPr lang="en-US" sz="2300" b="1" dirty="0">
                <a:solidFill>
                  <a:schemeClr val="bg1"/>
                </a:solidFill>
                <a:latin typeface="+mj-lt"/>
              </a:rPr>
              <a:t>					Gal. 5:19-21</a:t>
            </a:r>
          </a:p>
          <a:p>
            <a:pPr marR="0" algn="just" rtl="0"/>
            <a:endParaRPr lang="en-US" sz="2300" b="1" dirty="0">
              <a:solidFill>
                <a:schemeClr val="bg1"/>
              </a:solidFill>
              <a:latin typeface="+mj-lt"/>
            </a:endParaRPr>
          </a:p>
          <a:p>
            <a:pPr marR="0" algn="just" rtl="0"/>
            <a:endParaRPr lang="en-US" sz="2300" b="1" dirty="0">
              <a:solidFill>
                <a:schemeClr val="bg1"/>
              </a:solidFill>
              <a:latin typeface="+mj-lt"/>
            </a:endParaRPr>
          </a:p>
        </p:txBody>
      </p:sp>
    </p:spTree>
    <p:extLst>
      <p:ext uri="{BB962C8B-B14F-4D97-AF65-F5344CB8AC3E}">
        <p14:creationId xmlns:p14="http://schemas.microsoft.com/office/powerpoint/2010/main" val="1663912240"/>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11873</TotalTime>
  <Words>859</Words>
  <Application>Microsoft Office PowerPoint</Application>
  <PresentationFormat>Widescreen</PresentationFormat>
  <Paragraphs>154</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Cambria</vt:lpstr>
      <vt:lpstr>Office Theme</vt:lpstr>
      <vt:lpstr> “Let the Bible Speak”  About “Eternal Security”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Let God Be True About Your  Eternal Salvation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Operator</cp:lastModifiedBy>
  <cp:revision>740</cp:revision>
  <cp:lastPrinted>2022-09-04T20:48:22Z</cp:lastPrinted>
  <dcterms:modified xsi:type="dcterms:W3CDTF">2022-09-04T21:49:26Z</dcterms:modified>
</cp:coreProperties>
</file>