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778" r:id="rId2"/>
    <p:sldId id="2779" r:id="rId3"/>
    <p:sldId id="2917" r:id="rId4"/>
    <p:sldId id="2918" r:id="rId5"/>
    <p:sldId id="2913" r:id="rId6"/>
    <p:sldId id="2908" r:id="rId7"/>
    <p:sldId id="2919" r:id="rId8"/>
    <p:sldId id="2914" r:id="rId9"/>
    <p:sldId id="2916" r:id="rId10"/>
    <p:sldId id="2463" r:id="rId11"/>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2" d="100"/>
          <a:sy n="92" d="100"/>
        </p:scale>
        <p:origin x="108" y="444"/>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2" y="4343400"/>
            <a:ext cx="5486399"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372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6604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3626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5897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0191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1628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57073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br>
              <a:rPr lang="en-US" sz="6000" b="1" dirty="0"/>
            </a:br>
            <a:r>
              <a:rPr lang="en-US" sz="6000" b="1" dirty="0"/>
              <a:t>“Let the Bible Speak”</a:t>
            </a:r>
            <a:br>
              <a:rPr lang="en-US" sz="6000" b="1" dirty="0"/>
            </a:br>
            <a:br>
              <a:rPr lang="en-US" sz="6000" b="1" dirty="0"/>
            </a:br>
            <a:r>
              <a:rPr lang="en-US" sz="6000" b="1" dirty="0"/>
              <a:t>About “Eternal Security”</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John 10:27-29</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Let God Be True About Your </a:t>
            </a:r>
            <a:br>
              <a:rPr lang="en-US" dirty="0">
                <a:solidFill>
                  <a:srgbClr val="FFFF00"/>
                </a:solidFill>
              </a:rPr>
            </a:br>
            <a:r>
              <a:rPr lang="en-US" dirty="0">
                <a:solidFill>
                  <a:srgbClr val="FFFF00"/>
                </a:solidFill>
              </a:rPr>
              <a:t>Eternal Salvation</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Text—John 10:27-29    </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580103" y="593435"/>
            <a:ext cx="10982632" cy="3831818"/>
          </a:xfrm>
          <a:prstGeom prst="rect">
            <a:avLst/>
          </a:prstGeom>
          <a:noFill/>
        </p:spPr>
        <p:txBody>
          <a:bodyPr wrap="square" rtlCol="0">
            <a:spAutoFit/>
          </a:bodyPr>
          <a:lstStyle/>
          <a:p>
            <a:pPr algn="just"/>
            <a:endParaRPr lang="en-US" sz="2800" b="1" dirty="0">
              <a:solidFill>
                <a:schemeClr val="bg1"/>
              </a:solidFill>
              <a:latin typeface="Calibri" panose="020F0502020204030204" pitchFamily="34" charset="0"/>
              <a:cs typeface="Calibri" panose="020F0502020204030204" pitchFamily="34" charset="0"/>
            </a:endParaRPr>
          </a:p>
          <a:p>
            <a:pPr marR="0" algn="just" rtl="0">
              <a:spcAft>
                <a:spcPts val="600"/>
              </a:spcAft>
            </a:pPr>
            <a:r>
              <a:rPr lang="en-US" sz="2400" b="1" u="none" strike="noStrike" baseline="0" dirty="0">
                <a:solidFill>
                  <a:schemeClr val="bg1"/>
                </a:solidFill>
                <a:latin typeface="+mj-lt"/>
                <a:cs typeface="Times New Roman" panose="02020603050405020304" pitchFamily="18" charset="0"/>
              </a:rPr>
              <a:t>  </a:t>
            </a:r>
          </a:p>
          <a:p>
            <a:pPr marR="0" algn="just" rtl="0">
              <a:spcAft>
                <a:spcPts val="1200"/>
              </a:spcAft>
            </a:pPr>
            <a:r>
              <a:rPr lang="en-US" sz="2400" b="1" dirty="0">
                <a:solidFill>
                  <a:schemeClr val="bg1"/>
                </a:solidFill>
                <a:latin typeface="+mj-lt"/>
                <a:cs typeface="Times New Roman" panose="02020603050405020304" pitchFamily="18" charset="0"/>
              </a:rPr>
              <a:t>  </a:t>
            </a:r>
            <a:r>
              <a:rPr lang="en-US" sz="2600" b="1" u="none" strike="noStrike" baseline="0" dirty="0">
                <a:solidFill>
                  <a:schemeClr val="bg1"/>
                </a:solidFill>
                <a:latin typeface="+mj-lt"/>
                <a:cs typeface="Times New Roman" panose="02020603050405020304" pitchFamily="18" charset="0"/>
              </a:rPr>
              <a:t>27  My sheep hear My voice, and I know them, and they follow Me. </a:t>
            </a:r>
          </a:p>
          <a:p>
            <a:pPr marR="0" algn="just" rtl="0">
              <a:spcAft>
                <a:spcPts val="1200"/>
              </a:spcAft>
            </a:pPr>
            <a:r>
              <a:rPr lang="en-US" sz="2600" b="1" u="none" strike="noStrike" baseline="0" dirty="0">
                <a:solidFill>
                  <a:schemeClr val="bg1"/>
                </a:solidFill>
                <a:latin typeface="+mj-lt"/>
                <a:cs typeface="Times New Roman" panose="02020603050405020304" pitchFamily="18" charset="0"/>
              </a:rPr>
              <a:t>  28  And I give them eternal life, and they shall never perish; neither shall anyone snatch them out of My hand. </a:t>
            </a:r>
          </a:p>
          <a:p>
            <a:pPr marR="0" algn="just" rtl="0">
              <a:spcAft>
                <a:spcPts val="1200"/>
              </a:spcAft>
            </a:pPr>
            <a:r>
              <a:rPr lang="en-US" sz="2600" b="1" u="none" strike="noStrike" baseline="0" dirty="0">
                <a:solidFill>
                  <a:schemeClr val="bg1"/>
                </a:solidFill>
                <a:latin typeface="+mj-lt"/>
                <a:cs typeface="Times New Roman" panose="02020603050405020304" pitchFamily="18" charset="0"/>
              </a:rPr>
              <a:t>  29  My Father, who has given them to Me, is greater than all; and no one is able to snatch them out of My Father's hand.</a:t>
            </a:r>
          </a:p>
          <a:p>
            <a:pPr marR="0" algn="l" rtl="0">
              <a:spcAft>
                <a:spcPts val="1200"/>
              </a:spcAft>
            </a:pPr>
            <a:r>
              <a:rPr lang="en-US" sz="2600" b="1" dirty="0">
                <a:solidFill>
                  <a:schemeClr val="bg1"/>
                </a:solidFill>
                <a:latin typeface="+mj-lt"/>
                <a:cs typeface="Times New Roman" panose="02020603050405020304" pitchFamily="18" charset="0"/>
              </a:rPr>
              <a:t>							John 10:27-29</a:t>
            </a:r>
            <a:endParaRPr lang="en-US" sz="2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9375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7853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endParaRPr lang="en-US" sz="3600" b="1" dirty="0">
              <a:solidFill>
                <a:srgbClr val="FFC000"/>
              </a:solidFill>
            </a:endParaRPr>
          </a:p>
          <a:p>
            <a:pPr algn="ctr"/>
            <a:endParaRPr lang="en-US" sz="1100" b="1" dirty="0">
              <a:solidFill>
                <a:srgbClr val="FFFF00"/>
              </a:solidFill>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i="1" dirty="0">
              <a:solidFill>
                <a:schemeClr val="bg1"/>
              </a:solidFill>
              <a:latin typeface="+mj-lt"/>
            </a:endParaRPr>
          </a:p>
          <a:p>
            <a:pPr marR="0" algn="just" rtl="0"/>
            <a:endParaRPr lang="en-US" sz="2400" b="1" i="1" dirty="0">
              <a:solidFill>
                <a:schemeClr val="bg1"/>
              </a:solidFill>
              <a:latin typeface="+mj-lt"/>
            </a:endParaRPr>
          </a:p>
          <a:p>
            <a:pPr marR="0" algn="just" rtl="0"/>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p:txBody>
      </p:sp>
    </p:spTree>
    <p:extLst>
      <p:ext uri="{BB962C8B-B14F-4D97-AF65-F5344CB8AC3E}">
        <p14:creationId xmlns:p14="http://schemas.microsoft.com/office/powerpoint/2010/main" val="3564089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9375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FF00"/>
              </a:solidFill>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dirty="0">
              <a:solidFill>
                <a:schemeClr val="bg1"/>
              </a:solidFill>
              <a:latin typeface="+mj-lt"/>
            </a:endParaRPr>
          </a:p>
          <a:p>
            <a:pPr marR="0" algn="just" rtl="0"/>
            <a:endParaRPr lang="en-US" sz="2400" b="1" i="1" dirty="0">
              <a:solidFill>
                <a:schemeClr val="bg1"/>
              </a:solidFill>
              <a:latin typeface="+mj-lt"/>
            </a:endParaRPr>
          </a:p>
          <a:p>
            <a:pPr marR="0" algn="just" rtl="0"/>
            <a:endParaRPr lang="en-US" sz="2400" b="1" i="1" dirty="0">
              <a:solidFill>
                <a:schemeClr val="bg1"/>
              </a:solidFill>
              <a:latin typeface="+mj-lt"/>
            </a:endParaRPr>
          </a:p>
          <a:p>
            <a:pPr marR="0" algn="just" rtl="0"/>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p:txBody>
      </p:sp>
    </p:spTree>
    <p:extLst>
      <p:ext uri="{BB962C8B-B14F-4D97-AF65-F5344CB8AC3E}">
        <p14:creationId xmlns:p14="http://schemas.microsoft.com/office/powerpoint/2010/main" val="71152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3220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Once Saved Always Saved</a:t>
            </a:r>
          </a:p>
          <a:p>
            <a:pPr algn="ctr"/>
            <a:endParaRPr lang="en-US" sz="2400" b="1" i="1" dirty="0">
              <a:solidFill>
                <a:srgbClr val="FFFF00"/>
              </a:solidFill>
            </a:endParaRPr>
          </a:p>
          <a:p>
            <a:pPr algn="ctr"/>
            <a:r>
              <a:rPr lang="en-US" sz="2400" b="1" i="1" dirty="0">
                <a:solidFill>
                  <a:srgbClr val="FFFF00"/>
                </a:solidFill>
              </a:rPr>
              <a:t>Security of the Believers</a:t>
            </a:r>
          </a:p>
          <a:p>
            <a:pPr algn="ctr"/>
            <a:endParaRPr lang="en-US" sz="2400" b="1" i="1" dirty="0">
              <a:solidFill>
                <a:srgbClr val="FFFF00"/>
              </a:solidFill>
            </a:endParaRPr>
          </a:p>
          <a:p>
            <a:pPr algn="ctr"/>
            <a:r>
              <a:rPr lang="en-US" sz="2400" b="1" i="1" dirty="0">
                <a:solidFill>
                  <a:srgbClr val="FFFF00"/>
                </a:solidFill>
              </a:rPr>
              <a:t>Impossibility of Falling From Grace</a:t>
            </a:r>
            <a:endParaRPr lang="en-US" sz="2400"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3756773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3220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Once Saved Always Saved</a:t>
            </a:r>
          </a:p>
          <a:p>
            <a:pPr algn="ctr"/>
            <a:endParaRPr lang="en-US" sz="2400" b="1" i="1" dirty="0">
              <a:solidFill>
                <a:srgbClr val="FFFF00"/>
              </a:solidFill>
            </a:endParaRPr>
          </a:p>
          <a:p>
            <a:pPr algn="ctr"/>
            <a:r>
              <a:rPr lang="en-US" sz="2400" b="1" i="1" dirty="0">
                <a:solidFill>
                  <a:srgbClr val="FFFF00"/>
                </a:solidFill>
              </a:rPr>
              <a:t>Security of the Believers</a:t>
            </a:r>
          </a:p>
          <a:p>
            <a:pPr algn="ctr"/>
            <a:endParaRPr lang="en-US" sz="2400" b="1" i="1" dirty="0">
              <a:solidFill>
                <a:srgbClr val="FFFF00"/>
              </a:solidFill>
            </a:endParaRPr>
          </a:p>
          <a:p>
            <a:pPr algn="ctr"/>
            <a:r>
              <a:rPr lang="en-US" sz="2400" b="1" i="1" dirty="0">
                <a:solidFill>
                  <a:srgbClr val="FFFF00"/>
                </a:solidFill>
              </a:rPr>
              <a:t>Impossibility of Falling From Grace</a:t>
            </a:r>
            <a:endParaRPr lang="en-US" sz="2400"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FF00"/>
              </a:solidFill>
            </a:endParaRPr>
          </a:p>
          <a:p>
            <a:pPr marR="0" algn="just" rtl="0"/>
            <a:r>
              <a:rPr lang="en-US" sz="2400" b="1" i="0" strike="noStrike" baseline="0" dirty="0">
                <a:solidFill>
                  <a:schemeClr val="bg1"/>
                </a:solidFill>
                <a:latin typeface="+mj-lt"/>
              </a:rPr>
              <a:t>  19  Brethren, if anyone among you wanders from the truth, and someone turns him back, </a:t>
            </a:r>
          </a:p>
          <a:p>
            <a:pPr marR="0" algn="just" rtl="0"/>
            <a:r>
              <a:rPr lang="en-US" sz="2400" b="1" dirty="0">
                <a:solidFill>
                  <a:schemeClr val="bg1"/>
                </a:solidFill>
                <a:latin typeface="+mj-lt"/>
              </a:rPr>
              <a:t>  </a:t>
            </a:r>
            <a:r>
              <a:rPr lang="en-US" sz="2400" b="1" i="0" strike="noStrike" baseline="0" dirty="0">
                <a:solidFill>
                  <a:schemeClr val="bg1"/>
                </a:solidFill>
                <a:latin typeface="+mj-lt"/>
              </a:rPr>
              <a:t>20  let him know that he who turns a sinner from the error of his way will save a soul from death and cover a multitude of sins.  </a:t>
            </a:r>
          </a:p>
          <a:p>
            <a:pPr marR="0" algn="just" rtl="0"/>
            <a:r>
              <a:rPr lang="en-US" sz="2400" b="1" dirty="0">
                <a:solidFill>
                  <a:schemeClr val="bg1"/>
                </a:solidFill>
                <a:latin typeface="+mj-lt"/>
              </a:rPr>
              <a:t>					</a:t>
            </a:r>
            <a:r>
              <a:rPr lang="en-US" sz="2400" b="1" i="0" strike="noStrike" baseline="0" dirty="0">
                <a:solidFill>
                  <a:schemeClr val="bg1"/>
                </a:solidFill>
                <a:latin typeface="+mj-lt"/>
              </a:rPr>
              <a:t>James 5:19-20</a:t>
            </a:r>
          </a:p>
          <a:p>
            <a:pPr marR="0" algn="just" rtl="0"/>
            <a:endParaRPr lang="en-US" sz="2400" b="1" dirty="0">
              <a:solidFill>
                <a:schemeClr val="bg1"/>
              </a:solidFill>
              <a:latin typeface="+mj-lt"/>
            </a:endParaRPr>
          </a:p>
          <a:p>
            <a:pPr marR="0" algn="just" rtl="0"/>
            <a:endParaRPr lang="en-US" sz="2400" b="1" i="1" dirty="0">
              <a:solidFill>
                <a:schemeClr val="bg1"/>
              </a:solidFill>
              <a:latin typeface="+mj-lt"/>
            </a:endParaRPr>
          </a:p>
          <a:p>
            <a:pPr marR="0" algn="just" rtl="0"/>
            <a:endParaRPr lang="en-US" sz="2400" b="1" i="1" dirty="0">
              <a:solidFill>
                <a:schemeClr val="bg1"/>
              </a:solidFill>
              <a:latin typeface="+mj-lt"/>
            </a:endParaRPr>
          </a:p>
          <a:p>
            <a:pPr marR="0" algn="just" rtl="0"/>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a:p>
            <a:pPr algn="just"/>
            <a:endParaRPr lang="en-US" sz="1800" b="1" i="1" dirty="0">
              <a:solidFill>
                <a:schemeClr val="bg1"/>
              </a:solidFill>
            </a:endParaRPr>
          </a:p>
        </p:txBody>
      </p:sp>
    </p:spTree>
    <p:extLst>
      <p:ext uri="{BB962C8B-B14F-4D97-AF65-F5344CB8AC3E}">
        <p14:creationId xmlns:p14="http://schemas.microsoft.com/office/powerpoint/2010/main" val="67867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3220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Once Saved Always Saved</a:t>
            </a:r>
          </a:p>
          <a:p>
            <a:pPr algn="ctr"/>
            <a:endParaRPr lang="en-US" sz="2400" b="1" i="1" dirty="0">
              <a:solidFill>
                <a:srgbClr val="FFFF00"/>
              </a:solidFill>
            </a:endParaRPr>
          </a:p>
          <a:p>
            <a:pPr algn="ctr"/>
            <a:r>
              <a:rPr lang="en-US" sz="2400" b="1" i="1" dirty="0">
                <a:solidFill>
                  <a:srgbClr val="FFFF00"/>
                </a:solidFill>
              </a:rPr>
              <a:t>Security of the Believers</a:t>
            </a:r>
          </a:p>
          <a:p>
            <a:pPr algn="ctr"/>
            <a:endParaRPr lang="en-US" sz="2400" b="1" i="1" dirty="0">
              <a:solidFill>
                <a:srgbClr val="FFFF00"/>
              </a:solidFill>
            </a:endParaRPr>
          </a:p>
          <a:p>
            <a:pPr algn="ctr"/>
            <a:r>
              <a:rPr lang="en-US" sz="2400" b="1" i="1" dirty="0">
                <a:solidFill>
                  <a:srgbClr val="FFFF00"/>
                </a:solidFill>
              </a:rPr>
              <a:t>Impossibility of Falling From Grace</a:t>
            </a:r>
            <a:endParaRPr lang="en-US" sz="2400"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7853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marR="0" algn="just" rtl="0">
              <a:spcAft>
                <a:spcPts val="400"/>
              </a:spcAft>
            </a:pPr>
            <a:r>
              <a:rPr lang="en-US" sz="2300" b="1" strike="noStrike" baseline="0" dirty="0">
                <a:solidFill>
                  <a:schemeClr val="bg1"/>
                </a:solidFill>
                <a:latin typeface="+mj-lt"/>
              </a:rPr>
              <a:t>  </a:t>
            </a:r>
            <a:r>
              <a:rPr lang="en-US" sz="2300" b="1" u="none" strike="noStrike" baseline="0" dirty="0">
                <a:solidFill>
                  <a:schemeClr val="bg1"/>
                </a:solidFill>
                <a:latin typeface="+mj-lt"/>
              </a:rPr>
              <a:t>20  For if, after they have escaped the pollutions of the world through the knowledge of the Lord and Savior Jesus Christ, they are again entangled in them and overcome, the latter end is worse for them than the beginning. </a:t>
            </a:r>
          </a:p>
          <a:p>
            <a:pPr marR="0" algn="just" rtl="0">
              <a:spcAft>
                <a:spcPts val="400"/>
              </a:spcAft>
            </a:pPr>
            <a:r>
              <a:rPr lang="en-US" sz="2300" b="1" u="none" strike="noStrike" baseline="0" dirty="0">
                <a:solidFill>
                  <a:schemeClr val="bg1"/>
                </a:solidFill>
                <a:latin typeface="+mj-lt"/>
              </a:rPr>
              <a:t>  21  For it would have been better for them not to have known the way of righteousness, than having known it, to turn from the holy commandment delivered to them. </a:t>
            </a:r>
          </a:p>
          <a:p>
            <a:pPr marR="0" algn="just" rtl="0">
              <a:spcAft>
                <a:spcPts val="400"/>
              </a:spcAft>
            </a:pPr>
            <a:r>
              <a:rPr lang="en-US" sz="2300" b="1" u="none" strike="noStrike" baseline="0" dirty="0">
                <a:solidFill>
                  <a:schemeClr val="bg1"/>
                </a:solidFill>
                <a:latin typeface="+mj-lt"/>
              </a:rPr>
              <a:t>  22  But it has happened to them according to the true proverb: "A dog returns to his own vomit," and, "a sow, having washed, to her wallowing in the mire."       			 2 Peter 2:20-22</a:t>
            </a:r>
            <a:endParaRPr lang="en-US" sz="2300" dirty="0">
              <a:solidFill>
                <a:srgbClr val="FFFF00"/>
              </a:solidFill>
            </a:endParaRPr>
          </a:p>
        </p:txBody>
      </p:sp>
    </p:spTree>
    <p:extLst>
      <p:ext uri="{BB962C8B-B14F-4D97-AF65-F5344CB8AC3E}">
        <p14:creationId xmlns:p14="http://schemas.microsoft.com/office/powerpoint/2010/main" val="152268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3220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Once Saved Always Saved</a:t>
            </a:r>
          </a:p>
          <a:p>
            <a:pPr algn="ctr"/>
            <a:endParaRPr lang="en-US" sz="2400" b="1" i="1" dirty="0">
              <a:solidFill>
                <a:srgbClr val="FFFF00"/>
              </a:solidFill>
            </a:endParaRPr>
          </a:p>
          <a:p>
            <a:pPr algn="ctr"/>
            <a:r>
              <a:rPr lang="en-US" sz="2400" b="1" i="1" dirty="0">
                <a:solidFill>
                  <a:srgbClr val="FFFF00"/>
                </a:solidFill>
              </a:rPr>
              <a:t>Security of the Believers</a:t>
            </a:r>
          </a:p>
          <a:p>
            <a:pPr algn="ctr"/>
            <a:endParaRPr lang="en-US" sz="2400" b="1" i="1" dirty="0">
              <a:solidFill>
                <a:srgbClr val="FFFF00"/>
              </a:solidFill>
            </a:endParaRPr>
          </a:p>
          <a:p>
            <a:pPr algn="ctr"/>
            <a:r>
              <a:rPr lang="en-US" sz="2400" b="1" i="1" dirty="0">
                <a:solidFill>
                  <a:srgbClr val="FFFF00"/>
                </a:solidFill>
              </a:rPr>
              <a:t>Impossibility of Falling From Grace</a:t>
            </a:r>
            <a:endParaRPr lang="en-US" sz="2400"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70811"/>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FF00"/>
              </a:solidFill>
            </a:endParaRPr>
          </a:p>
          <a:p>
            <a:pPr marR="0" algn="just" rtl="0">
              <a:spcAft>
                <a:spcPts val="400"/>
              </a:spcAft>
            </a:pPr>
            <a:r>
              <a:rPr lang="en-US" sz="2300" b="1" strike="noStrike" baseline="0" dirty="0">
                <a:solidFill>
                  <a:schemeClr val="bg1"/>
                </a:solidFill>
                <a:latin typeface="+mj-lt"/>
              </a:rPr>
              <a:t>  </a:t>
            </a:r>
            <a:r>
              <a:rPr lang="en-US" sz="2300" b="1" u="none" strike="noStrike" baseline="0" dirty="0">
                <a:solidFill>
                  <a:schemeClr val="bg1"/>
                </a:solidFill>
                <a:latin typeface="+mj-lt"/>
              </a:rPr>
              <a:t>12  Beware, brethren, lest there be in any of you an evil heart of unbelief in departing from the living God; </a:t>
            </a:r>
          </a:p>
          <a:p>
            <a:pPr marR="0" algn="just" rtl="0">
              <a:spcAft>
                <a:spcPts val="400"/>
              </a:spcAft>
            </a:pPr>
            <a:r>
              <a:rPr lang="en-US" sz="2300" b="1" u="none" strike="noStrike" baseline="0" dirty="0">
                <a:solidFill>
                  <a:schemeClr val="bg1"/>
                </a:solidFill>
                <a:latin typeface="+mj-lt"/>
              </a:rPr>
              <a:t>  13  but exhort one another daily, while it is called “</a:t>
            </a:r>
            <a:r>
              <a:rPr lang="en-US" sz="2300" b="1" dirty="0">
                <a:solidFill>
                  <a:schemeClr val="bg1"/>
                </a:solidFill>
                <a:latin typeface="+mj-lt"/>
              </a:rPr>
              <a:t>Today</a:t>
            </a:r>
            <a:r>
              <a:rPr lang="en-US" sz="2300" b="1" u="none" strike="noStrike" baseline="0" dirty="0">
                <a:solidFill>
                  <a:schemeClr val="bg1"/>
                </a:solidFill>
                <a:latin typeface="+mj-lt"/>
              </a:rPr>
              <a:t>," lest any of you be hardened through the deceitfulness of sin. </a:t>
            </a:r>
          </a:p>
          <a:p>
            <a:pPr marR="0" algn="just" rtl="0">
              <a:spcAft>
                <a:spcPts val="400"/>
              </a:spcAft>
            </a:pPr>
            <a:r>
              <a:rPr lang="en-US" sz="2300" b="1" u="none" strike="noStrike" baseline="0" dirty="0">
                <a:solidFill>
                  <a:schemeClr val="bg1"/>
                </a:solidFill>
                <a:latin typeface="+mj-lt"/>
              </a:rPr>
              <a:t>  14  For we have become partakers of Christ if we hold the beginning of our confidence steadfast to the end, </a:t>
            </a:r>
          </a:p>
          <a:p>
            <a:pPr marR="0" algn="just" rtl="0">
              <a:spcAft>
                <a:spcPts val="400"/>
              </a:spcAft>
            </a:pPr>
            <a:r>
              <a:rPr lang="en-US" sz="2300" b="1" dirty="0">
                <a:solidFill>
                  <a:schemeClr val="bg1"/>
                </a:solidFill>
                <a:latin typeface="+mj-lt"/>
              </a:rPr>
              <a:t>					Heb. 3:12-14</a:t>
            </a:r>
          </a:p>
          <a:p>
            <a:pPr marR="0" algn="just" rtl="0"/>
            <a:endParaRPr lang="en-US" sz="2300" b="1" dirty="0">
              <a:solidFill>
                <a:schemeClr val="bg1"/>
              </a:solidFill>
              <a:latin typeface="+mj-lt"/>
            </a:endParaRPr>
          </a:p>
          <a:p>
            <a:pPr marR="0" algn="just" rtl="0"/>
            <a:endParaRPr lang="en-US" dirty="0">
              <a:solidFill>
                <a:srgbClr val="FFFF00"/>
              </a:solidFill>
            </a:endParaRPr>
          </a:p>
        </p:txBody>
      </p:sp>
    </p:spTree>
    <p:extLst>
      <p:ext uri="{BB962C8B-B14F-4D97-AF65-F5344CB8AC3E}">
        <p14:creationId xmlns:p14="http://schemas.microsoft.com/office/powerpoint/2010/main" val="2150920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Can a Child of God, Leave God and Be Lost?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23220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Once Saved Always Saved</a:t>
            </a:r>
          </a:p>
          <a:p>
            <a:pPr algn="ctr"/>
            <a:endParaRPr lang="en-US" sz="2400" b="1" i="1" dirty="0">
              <a:solidFill>
                <a:srgbClr val="FFFF00"/>
              </a:solidFill>
            </a:endParaRPr>
          </a:p>
          <a:p>
            <a:pPr algn="ctr"/>
            <a:r>
              <a:rPr lang="en-US" sz="2400" b="1" i="1" dirty="0">
                <a:solidFill>
                  <a:srgbClr val="FFFF00"/>
                </a:solidFill>
              </a:rPr>
              <a:t>Security of the Believers</a:t>
            </a:r>
          </a:p>
          <a:p>
            <a:pPr algn="ctr"/>
            <a:endParaRPr lang="en-US" sz="2400" b="1" i="1" dirty="0">
              <a:solidFill>
                <a:srgbClr val="FFFF00"/>
              </a:solidFill>
            </a:endParaRPr>
          </a:p>
          <a:p>
            <a:pPr algn="ctr"/>
            <a:r>
              <a:rPr lang="en-US" sz="2400" b="1" i="1" dirty="0">
                <a:solidFill>
                  <a:srgbClr val="FFFF00"/>
                </a:solidFill>
              </a:rPr>
              <a:t>Impossibility of Falling From Grace</a:t>
            </a:r>
            <a:endParaRPr lang="en-US" sz="2400"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32366"/>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just"/>
            <a:endParaRPr lang="en-US" sz="1200" b="1" dirty="0">
              <a:solidFill>
                <a:schemeClr val="bg1"/>
              </a:solidFill>
              <a:latin typeface="+mj-lt"/>
            </a:endParaRPr>
          </a:p>
          <a:p>
            <a:pPr marR="0" algn="just" rtl="0">
              <a:spcAft>
                <a:spcPts val="600"/>
              </a:spcAft>
            </a:pPr>
            <a:r>
              <a:rPr lang="en-US" sz="2400" b="1" strike="noStrike" baseline="0" dirty="0">
                <a:solidFill>
                  <a:schemeClr val="bg1"/>
                </a:solidFill>
                <a:latin typeface="+mj-lt"/>
              </a:rPr>
              <a:t>  </a:t>
            </a:r>
            <a:r>
              <a:rPr lang="en-US" sz="2300" b="1" strike="noStrike" baseline="0" dirty="0">
                <a:solidFill>
                  <a:schemeClr val="bg1"/>
                </a:solidFill>
                <a:latin typeface="+mj-lt"/>
              </a:rPr>
              <a:t>1</a:t>
            </a:r>
            <a:r>
              <a:rPr lang="en-US" sz="2300" b="1" u="none" strike="noStrike" baseline="0" dirty="0">
                <a:solidFill>
                  <a:schemeClr val="bg1"/>
                </a:solidFill>
                <a:latin typeface="+mj-lt"/>
              </a:rPr>
              <a:t>9  Now the works of the flesh are evident, which are: adultery, fornication, uncleanness, lewdness, </a:t>
            </a:r>
          </a:p>
          <a:p>
            <a:pPr marR="0" algn="just" rtl="0">
              <a:spcAft>
                <a:spcPts val="600"/>
              </a:spcAft>
            </a:pPr>
            <a:r>
              <a:rPr lang="en-US" sz="2300" b="1" u="none" strike="noStrike" baseline="0" dirty="0">
                <a:solidFill>
                  <a:schemeClr val="bg1"/>
                </a:solidFill>
                <a:latin typeface="+mj-lt"/>
              </a:rPr>
              <a:t>  20  idolatry, sorcery, hatred, contentions, </a:t>
            </a:r>
            <a:r>
              <a:rPr lang="en-US" sz="2300" b="1" u="none" strike="noStrike" baseline="0" dirty="0" err="1">
                <a:solidFill>
                  <a:schemeClr val="bg1"/>
                </a:solidFill>
                <a:latin typeface="+mj-lt"/>
              </a:rPr>
              <a:t>jeal-ousies</a:t>
            </a:r>
            <a:r>
              <a:rPr lang="en-US" sz="2300" b="1" u="none" strike="noStrike" baseline="0" dirty="0">
                <a:solidFill>
                  <a:schemeClr val="bg1"/>
                </a:solidFill>
                <a:latin typeface="+mj-lt"/>
              </a:rPr>
              <a:t>, outbursts of wrath, selfish ambitions, dissensions, heresies, </a:t>
            </a:r>
          </a:p>
          <a:p>
            <a:pPr marR="0" algn="just" rtl="0">
              <a:spcAft>
                <a:spcPts val="600"/>
              </a:spcAft>
            </a:pPr>
            <a:r>
              <a:rPr lang="en-US" sz="2300" b="1" u="none" strike="noStrike" baseline="0" dirty="0">
                <a:solidFill>
                  <a:schemeClr val="bg1"/>
                </a:solidFill>
                <a:latin typeface="+mj-lt"/>
              </a:rPr>
              <a:t>  21  envy, murders, drunkenness, revelries, and the like; of which I tell you beforehand, just as I also told you in time past, that those who practice such things will not inherit the kingdom of God. </a:t>
            </a:r>
          </a:p>
          <a:p>
            <a:pPr marR="0" algn="just" rtl="0">
              <a:spcAft>
                <a:spcPts val="600"/>
              </a:spcAft>
            </a:pPr>
            <a:r>
              <a:rPr lang="en-US" sz="2300" b="1" dirty="0">
                <a:solidFill>
                  <a:schemeClr val="bg1"/>
                </a:solidFill>
                <a:latin typeface="+mj-lt"/>
              </a:rPr>
              <a:t>					Gal. 5:19-21</a:t>
            </a:r>
          </a:p>
          <a:p>
            <a:pPr marR="0" algn="just" rtl="0"/>
            <a:endParaRPr lang="en-US" sz="2300" b="1" dirty="0">
              <a:solidFill>
                <a:schemeClr val="bg1"/>
              </a:solidFill>
              <a:latin typeface="+mj-lt"/>
            </a:endParaRPr>
          </a:p>
          <a:p>
            <a:pPr marR="0" algn="just" rtl="0"/>
            <a:endParaRPr lang="en-US" sz="2300" b="1" dirty="0">
              <a:solidFill>
                <a:schemeClr val="bg1"/>
              </a:solidFill>
              <a:latin typeface="+mj-lt"/>
            </a:endParaRPr>
          </a:p>
        </p:txBody>
      </p:sp>
    </p:spTree>
    <p:extLst>
      <p:ext uri="{BB962C8B-B14F-4D97-AF65-F5344CB8AC3E}">
        <p14:creationId xmlns:p14="http://schemas.microsoft.com/office/powerpoint/2010/main" val="166391224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11873</TotalTime>
  <Words>859</Words>
  <Application>Microsoft Office PowerPoint</Application>
  <PresentationFormat>Widescreen</PresentationFormat>
  <Paragraphs>154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 “Let the Bible Speak”  About “Eternal Security”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Let God Be True About Your  Eternal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740</cp:revision>
  <cp:lastPrinted>2022-09-04T20:48:22Z</cp:lastPrinted>
  <dcterms:modified xsi:type="dcterms:W3CDTF">2022-09-04T21:49:26Z</dcterms:modified>
</cp:coreProperties>
</file>