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86" r:id="rId13"/>
    <p:sldId id="28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BC04-D1C9-EEBC-3760-D991E9990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5FA36-BA8B-61CC-FB51-2B25FE96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AD04-BBD6-B93D-B7A9-997B4BDE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ED74-4F6F-9B30-758B-D64F8DF1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4EA9-6FFA-099F-83F2-47DAF8CC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B850584-0B4A-544B-DEAC-E9E264997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2849-2412-BAC8-C0F5-E120187F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232C-9719-34AC-8039-1CBC4CAE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5D411-43C4-F79A-55F1-21D8CF4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4E1D-207C-B1B4-40F7-91902A97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2BA24-7C71-3500-166B-E6A1D4DB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CE91-5A22-A993-2ADF-9311452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B36D-5949-CC21-09A8-81E2D221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BE6DD-781A-9CEF-3B16-051D49A7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00C-68F7-F5C6-4F3D-36105302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72B6-639C-6F01-137D-4CB4F2A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223FC-D6B8-666E-491A-A4A81FBF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EA62-5E2C-F436-DF0D-BA2BB208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359E3-7650-DCF4-447A-DB0E315D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82E25-79E7-892D-8BE8-017686C9C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A8905-4772-D95E-E880-127342521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55E85-CD63-2D31-94CA-59398964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DB0DC-12FC-B65B-2204-46384864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9F0F-3798-F8FF-41A7-BF99B7C3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ACE5-B195-54A0-4B08-9B16E03E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EE35-BB5C-EB63-6A69-DAA929980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33FF3-9322-BC62-421E-4BD261DC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930D-E09B-08EC-0C40-D6D5B01B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EC6AA-5A93-D1F0-95E0-A89A4A1C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1A65-AB11-D822-1E00-0861586B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23213-959B-BF90-BBCC-922DB193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7BF5-2014-AC29-DFD1-C4907A5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D80-9421-D832-76B3-2993D59D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2847-2BFD-D15C-ACCC-DF0BD7C2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22615-E409-4EDC-21DE-EB8F4E9C7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48AF2-C9D4-F5F0-C19A-A70F995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E82D4-BC6D-FADA-1876-E3D2ACD7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261EA-7773-DA65-EEE0-AD9B976C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7000-556E-EA3C-EECA-923A3AB8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C3C46-3B5C-AD3D-321B-B36B7E1E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B6E2-C576-9C59-7BD3-4CFFC17A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60D8F-C126-FEF9-7B83-F2374AA9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9B01-2A80-A0A0-D19B-A89634B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87FB-1E97-41AF-E30F-56556DC8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3BAF-2D54-A9C3-8398-B6C418F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CD29-7A1F-057B-BCAD-535623FC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EDF83-3DCF-17C1-0E94-DE6510D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DFD75-820A-4B3E-3EF7-7FB390F0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C3BBE-57D8-5E21-CE69-22F13DC8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F9CFA-E3F5-06B7-AAAC-F1B25A70C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09A75-EE70-8A40-BD9A-65EDCB9E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EACE-77DA-7C44-43E2-7F57C1F4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BF35-0CCB-192A-6CF8-B5A5C8A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850AF-9150-60B0-904F-DCA0720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7E1D404-B7C1-7F34-3840-275CF5470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50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D94ED8-5799-FC07-1D68-095A55BCA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05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B123E67-85EE-2722-DEBB-21C8511FE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71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11CBAF6-ECDB-ACCF-1A94-FD01C7284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4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9D35310-8470-40F2-1AA1-315AF2411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4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E5FCFF-2CFB-457F-D80D-57CDE389A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7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BC9D6FB-165F-91EA-DAD6-2283A8345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1473288"/>
            <a:ext cx="11980179" cy="53847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6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B49A1C7-6BC9-B5D7-DBA6-088AD0C47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DB2-C64C-6670-C2D8-5A9C4D66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499360"/>
            <a:ext cx="11980179" cy="43586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3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947A-A25F-BDA6-6499-1AEF4270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7144-B0D6-9DC0-6F70-22D52F93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5576-FA44-8373-B6D6-E620FE6D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02E3-C413-47CF-B488-21DFD344F625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5DB2-03C6-A1C2-6D81-1400E21AC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C3C0-C9BE-37B8-D447-D3FC9E5E9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F5BE-4BEB-4E59-B679-00E92775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7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/>
            <a:r>
              <a:rPr lang="en-US" sz="3200" dirty="0"/>
              <a:t>Anybody can be a racist!</a:t>
            </a:r>
          </a:p>
          <a:p>
            <a:pPr marL="347663" indent="-347663"/>
            <a:r>
              <a:rPr lang="en-US" sz="3200" dirty="0"/>
              <a:t>Racism is not just limited to one race vs. another race!</a:t>
            </a:r>
          </a:p>
          <a:p>
            <a:pPr marL="347663" indent="-347663"/>
            <a:r>
              <a:rPr lang="en-US" sz="3200" dirty="0"/>
              <a:t>If you judge someone based upon the color of their skin,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  <a:p>
            <a:pPr marL="347663" indent="-347663"/>
            <a:r>
              <a:rPr lang="en-US" sz="3200" dirty="0"/>
              <a:t>If you go around thinking everyone else is a racist toward you,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  <a:p>
            <a:pPr marL="347663" indent="-347663"/>
            <a:r>
              <a:rPr lang="en-US" sz="3200" dirty="0"/>
              <a:t>If your default is to see and hear things through the prism of race, </a:t>
            </a:r>
            <a:br>
              <a:rPr lang="en-US" sz="3200" dirty="0"/>
            </a:br>
            <a:r>
              <a:rPr lang="en-US" sz="3200" dirty="0"/>
              <a:t>you’re not right with God!</a:t>
            </a:r>
          </a:p>
        </p:txBody>
      </p:sp>
    </p:spTree>
    <p:extLst>
      <p:ext uri="{BB962C8B-B14F-4D97-AF65-F5344CB8AC3E}">
        <p14:creationId xmlns:p14="http://schemas.microsoft.com/office/powerpoint/2010/main" val="3815233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true science, ALL ethnic groups are from ONE common origin!</a:t>
            </a:r>
          </a:p>
          <a:p>
            <a:pPr lvl="1"/>
            <a:r>
              <a:rPr lang="en-US" dirty="0"/>
              <a:t>It doesn’t matter their skin color, eye color, eye shape, height, hair texture, facial features, etc.</a:t>
            </a:r>
          </a:p>
          <a:p>
            <a:r>
              <a:rPr lang="en-US" dirty="0"/>
              <a:t>There are NO exact and fully universal distinctions that can be made among the ethnic groups – there are more similarities than differences!</a:t>
            </a:r>
          </a:p>
          <a:p>
            <a:r>
              <a:rPr lang="en-US" dirty="0"/>
              <a:t>This is exactly what the Bible teaches in Acts 17:26!</a:t>
            </a:r>
          </a:p>
          <a:p>
            <a:pPr lvl="1"/>
            <a:r>
              <a:rPr lang="en-US" dirty="0"/>
              <a:t>“He made </a:t>
            </a:r>
            <a:r>
              <a:rPr lang="en-US" u="sng" dirty="0"/>
              <a:t>from</a:t>
            </a:r>
            <a:r>
              <a:rPr lang="en-US" dirty="0"/>
              <a:t> (OUT OF) </a:t>
            </a:r>
            <a:r>
              <a:rPr lang="en-US" u="sng" dirty="0"/>
              <a:t>one</a:t>
            </a:r>
            <a:r>
              <a:rPr lang="en-US" dirty="0"/>
              <a:t> (MASCULINE, SINGULAR) every nation of mankind to live on all the face of the earth.”</a:t>
            </a:r>
          </a:p>
          <a:p>
            <a:r>
              <a:rPr lang="en-US" dirty="0"/>
              <a:t>Since our skin color is in our DNA and since our DNA is made by God, then GOD is responsible for the skin color of every person on earth!</a:t>
            </a:r>
          </a:p>
          <a:p>
            <a:pPr lvl="1"/>
            <a:r>
              <a:rPr lang="en-US" dirty="0"/>
              <a:t>Disdain someone’s skin color and you disdain the work of God!</a:t>
            </a:r>
          </a:p>
          <a:p>
            <a:pPr lvl="1"/>
            <a:r>
              <a:rPr lang="en-US" dirty="0"/>
              <a:t>We are all the SAME kind—HUMAN kind!</a:t>
            </a:r>
          </a:p>
        </p:txBody>
      </p:sp>
    </p:spTree>
    <p:extLst>
      <p:ext uri="{BB962C8B-B14F-4D97-AF65-F5344CB8AC3E}">
        <p14:creationId xmlns:p14="http://schemas.microsoft.com/office/powerpoint/2010/main" val="1142922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upon what we’ve seen, what does it say about a person today who is a “racist”—who only sees skin color and makes judgments based upon skin color?</a:t>
            </a:r>
          </a:p>
          <a:p>
            <a:r>
              <a:rPr lang="en-US" dirty="0"/>
              <a:t>Behavioral Science is the study of human behavior and how it impacts personal thoughts, decisions, interactions and actions</a:t>
            </a:r>
          </a:p>
          <a:p>
            <a:r>
              <a:rPr lang="en-US" dirty="0"/>
              <a:t>Question: Where does racism come from?</a:t>
            </a:r>
          </a:p>
          <a:p>
            <a:pPr lvl="1"/>
            <a:r>
              <a:rPr lang="en-US" dirty="0"/>
              <a:t>Racism is the result of evolution and the removal of God from society</a:t>
            </a:r>
          </a:p>
          <a:p>
            <a:pPr lvl="1"/>
            <a:r>
              <a:rPr lang="en-US" dirty="0"/>
              <a:t>Racism is the result of sin, sin and more sin</a:t>
            </a:r>
          </a:p>
          <a:p>
            <a:pPr lvl="1"/>
            <a:r>
              <a:rPr lang="en-US" dirty="0"/>
              <a:t>Racism is the result of the devil!</a:t>
            </a:r>
          </a:p>
          <a:p>
            <a:r>
              <a:rPr lang="en-US" dirty="0"/>
              <a:t>Question: What would racism look like in my life?</a:t>
            </a:r>
          </a:p>
          <a:p>
            <a:r>
              <a:rPr lang="en-US" dirty="0"/>
              <a:t>There is NO acceptable place for racism in my life, regardless of who I am!</a:t>
            </a:r>
          </a:p>
        </p:txBody>
      </p:sp>
    </p:spTree>
    <p:extLst>
      <p:ext uri="{BB962C8B-B14F-4D97-AF65-F5344CB8AC3E}">
        <p14:creationId xmlns:p14="http://schemas.microsoft.com/office/powerpoint/2010/main" val="942983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cannot find justification for racism in any class</a:t>
            </a:r>
          </a:p>
          <a:p>
            <a:r>
              <a:rPr lang="en-US" dirty="0"/>
              <a:t>There is no justification anywhere for thinking that one group of people is superior to or inferior to another group of people based on skin color!</a:t>
            </a:r>
          </a:p>
          <a:p>
            <a:r>
              <a:rPr lang="en-US" dirty="0"/>
              <a:t>Racism is one of the worst tragedies ever unleashed on mankind by the DEVIL!</a:t>
            </a:r>
          </a:p>
          <a:p>
            <a:pPr lvl="1"/>
            <a:r>
              <a:rPr lang="en-US" dirty="0"/>
              <a:t>The true cause of racism is simple = SIN!</a:t>
            </a:r>
          </a:p>
          <a:p>
            <a:pPr lvl="1"/>
            <a:r>
              <a:rPr lang="en-US" dirty="0"/>
              <a:t>Racism is NOT a matter of SKIN but of SIN!</a:t>
            </a:r>
          </a:p>
          <a:p>
            <a:pPr lvl="1"/>
            <a:r>
              <a:rPr lang="en-US" dirty="0"/>
              <a:t>Racism is an insidious evil that dishonors God!</a:t>
            </a:r>
          </a:p>
          <a:p>
            <a:r>
              <a:rPr lang="en-US" dirty="0"/>
              <a:t>The Bible condemns racial prejudice (Jas. 2:1-13)</a:t>
            </a:r>
          </a:p>
          <a:p>
            <a:pPr lvl="1"/>
            <a:r>
              <a:rPr lang="en-US" dirty="0"/>
              <a:t>It is a violation of divine law (Luke 10:33-37; Matt. 22:39; Jas. 2:8-9)</a:t>
            </a:r>
          </a:p>
          <a:p>
            <a:r>
              <a:rPr lang="en-US" dirty="0"/>
              <a:t>Jesus condemned judging another according to appearance (John 7:24)</a:t>
            </a:r>
          </a:p>
          <a:p>
            <a:r>
              <a:rPr lang="en-US" dirty="0"/>
              <a:t>Any hint of any level of racism in your life must be eradicated and replaced with the unconditional love of Jesus Christ!</a:t>
            </a:r>
          </a:p>
        </p:txBody>
      </p:sp>
    </p:spTree>
    <p:extLst>
      <p:ext uri="{BB962C8B-B14F-4D97-AF65-F5344CB8AC3E}">
        <p14:creationId xmlns:p14="http://schemas.microsoft.com/office/powerpoint/2010/main" val="2283413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God help us to see as He sees—not looking at the outward </a:t>
            </a:r>
            <a:r>
              <a:rPr lang="en-US"/>
              <a:t>appearance 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1 Sam. 16:7)</a:t>
            </a:r>
          </a:p>
          <a:p>
            <a:r>
              <a:rPr lang="en-US" dirty="0"/>
              <a:t>This lesson is FOR YOU!</a:t>
            </a:r>
          </a:p>
          <a:p>
            <a:r>
              <a:rPr lang="en-US" dirty="0"/>
              <a:t>This is a matter of what God says!</a:t>
            </a:r>
          </a:p>
          <a:p>
            <a:pPr lvl="1"/>
            <a:r>
              <a:rPr lang="en-US" dirty="0"/>
              <a:t>What God says in the Bible is truth and will always be truth – always right!</a:t>
            </a:r>
          </a:p>
          <a:p>
            <a:pPr lvl="1"/>
            <a:r>
              <a:rPr lang="en-US" dirty="0"/>
              <a:t>We need to love and trust GOD and do those things that would be most pleasing to HIM!</a:t>
            </a:r>
          </a:p>
          <a:p>
            <a:r>
              <a:rPr lang="en-US" dirty="0"/>
              <a:t>The foolishness of racism is dividing this country</a:t>
            </a:r>
          </a:p>
          <a:p>
            <a:pPr lvl="1"/>
            <a:r>
              <a:rPr lang="en-US" dirty="0"/>
              <a:t>May God help us to turn to Him and follow Him </a:t>
            </a:r>
          </a:p>
          <a:p>
            <a:pPr lvl="1"/>
            <a:r>
              <a:rPr lang="en-US" dirty="0"/>
              <a:t>May God help us to refuse to let the foolishness of racism invade our hearts, our personal lives, our families or this church!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5" y="2586446"/>
            <a:ext cx="11980179" cy="427155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John 3:16</a:t>
            </a:r>
          </a:p>
          <a:p>
            <a:pPr marL="339725" indent="-339725"/>
            <a:r>
              <a:rPr lang="en-US" sz="3200" dirty="0"/>
              <a:t>Repent of your sins and turn to God – Romans 2:4</a:t>
            </a:r>
          </a:p>
          <a:p>
            <a:pPr marL="339725" indent="-339725"/>
            <a:r>
              <a:rPr lang="en-US" sz="3200" dirty="0"/>
              <a:t>Confess your faith in Jesus Christ – Matthew 10:32</a:t>
            </a:r>
          </a:p>
          <a:p>
            <a:pPr marL="339725" indent="-339725"/>
            <a:r>
              <a:rPr lang="en-US" sz="3200" dirty="0"/>
              <a:t>Be immersed into Christ – Mark 16:16</a:t>
            </a:r>
          </a:p>
          <a:p>
            <a:pPr marL="801688" lvl="1" indent="-342900"/>
            <a:r>
              <a:rPr lang="en-US" sz="2800" dirty="0"/>
              <a:t>God will forgive all of your sins – Acts 2:38</a:t>
            </a:r>
          </a:p>
          <a:p>
            <a:pPr marL="801688" lvl="1" indent="-342900"/>
            <a:r>
              <a:rPr lang="en-US" sz="2800" dirty="0"/>
              <a:t>God will add you to His church – Acts 2:47</a:t>
            </a:r>
          </a:p>
          <a:p>
            <a:pPr marL="801688" lvl="1" indent="-342900"/>
            <a:r>
              <a:rPr lang="en-US" sz="2800" dirty="0"/>
              <a:t>God will enroll you in heaven – Hebrews 12:23</a:t>
            </a:r>
          </a:p>
          <a:p>
            <a:pPr marL="339725" indent="-339725"/>
            <a:r>
              <a:rPr lang="en-US" sz="3200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369321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8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“race” = “a group of people with certain physical features in common that distinguishes them from other groups of people”</a:t>
            </a:r>
          </a:p>
          <a:p>
            <a:r>
              <a:rPr lang="en-US" dirty="0"/>
              <a:t>Define “racism” = “the inclination to judge a person based solely on skin pigmentation or ethnic background”</a:t>
            </a:r>
          </a:p>
          <a:p>
            <a:r>
              <a:rPr lang="en-US" dirty="0"/>
              <a:t>Define “racist” = “a person who judges others on exterior features, such as skin pigmentation, speech patterns or other externals”</a:t>
            </a:r>
          </a:p>
          <a:p>
            <a:r>
              <a:rPr lang="en-US" dirty="0"/>
              <a:t>By definition:</a:t>
            </a:r>
          </a:p>
          <a:p>
            <a:pPr lvl="1"/>
            <a:r>
              <a:rPr lang="en-US" dirty="0"/>
              <a:t>Racism is not limited to one group of people against another</a:t>
            </a:r>
          </a:p>
          <a:p>
            <a:pPr lvl="1"/>
            <a:r>
              <a:rPr lang="en-US" dirty="0"/>
              <a:t>It is not merely the behavior of one particular skin color against another</a:t>
            </a:r>
          </a:p>
          <a:p>
            <a:pPr lvl="1"/>
            <a:r>
              <a:rPr lang="en-US" dirty="0"/>
              <a:t>It is not restricted to one element of society </a:t>
            </a:r>
          </a:p>
          <a:p>
            <a:pPr lvl="1"/>
            <a:r>
              <a:rPr lang="en-US" dirty="0"/>
              <a:t>It is a universal white, black, brown, yellow, pink, orange, etc. problem </a:t>
            </a:r>
          </a:p>
          <a:p>
            <a:pPr lvl="1"/>
            <a:r>
              <a:rPr lang="en-US" dirty="0"/>
              <a:t>The practice of racism and being a racist is sin (Jas. 2:1, 9)</a:t>
            </a:r>
          </a:p>
          <a:p>
            <a:pPr lvl="1"/>
            <a:r>
              <a:rPr lang="en-US" dirty="0"/>
              <a:t>A Christian understands that he/she cannot have A-N-Y-T-H-I-N-G to do with racism</a:t>
            </a:r>
          </a:p>
        </p:txBody>
      </p:sp>
    </p:spTree>
    <p:extLst>
      <p:ext uri="{BB962C8B-B14F-4D97-AF65-F5344CB8AC3E}">
        <p14:creationId xmlns:p14="http://schemas.microsoft.com/office/powerpoint/2010/main" val="12815159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has been found in almost every multicultural society on earth from the beginning of time</a:t>
            </a:r>
          </a:p>
          <a:p>
            <a:r>
              <a:rPr lang="en-US" dirty="0"/>
              <a:t>Our own nation has been plagued by racism</a:t>
            </a:r>
          </a:p>
          <a:p>
            <a:pPr lvl="1"/>
            <a:r>
              <a:rPr lang="en-US" dirty="0"/>
              <a:t>Over 600,000 died as this nation fought a Civil War over slavery (1861-1865) </a:t>
            </a:r>
          </a:p>
          <a:p>
            <a:pPr lvl="1"/>
            <a:r>
              <a:rPr lang="en-US" dirty="0"/>
              <a:t>We are surrounded in this country TODAY by </a:t>
            </a:r>
            <a:br>
              <a:rPr lang="en-US" dirty="0"/>
            </a:br>
            <a:r>
              <a:rPr lang="en-US" dirty="0"/>
              <a:t>hate, suspicion, abuse, derision, bigotry and reactionary strife because of racism</a:t>
            </a:r>
          </a:p>
          <a:p>
            <a:r>
              <a:rPr lang="en-US" dirty="0"/>
              <a:t>Even in Bible times, racism existed (but was NOT condoned by God!)</a:t>
            </a:r>
          </a:p>
          <a:p>
            <a:pPr lvl="1"/>
            <a:r>
              <a:rPr lang="en-US" dirty="0"/>
              <a:t>The Jews had no dealings with the Samaritans (John 4:9)</a:t>
            </a:r>
          </a:p>
          <a:p>
            <a:pPr lvl="1"/>
            <a:r>
              <a:rPr lang="en-US" dirty="0"/>
              <a:t>The Samaritans hated the Jews (Luke 9:52-53)</a:t>
            </a:r>
          </a:p>
          <a:p>
            <a:pPr lvl="1"/>
            <a:r>
              <a:rPr lang="en-US" dirty="0"/>
              <a:t>The Jews felt contaminated by all Gentiles (Mark 7:3-4)</a:t>
            </a:r>
          </a:p>
        </p:txBody>
      </p:sp>
    </p:spTree>
    <p:extLst>
      <p:ext uri="{BB962C8B-B14F-4D97-AF65-F5344CB8AC3E}">
        <p14:creationId xmlns:p14="http://schemas.microsoft.com/office/powerpoint/2010/main" val="1475706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Atheists and evolutionists have a history of viciousness toward the underprivileged</a:t>
            </a:r>
          </a:p>
          <a:p>
            <a:pPr lvl="1"/>
            <a:r>
              <a:rPr lang="en-US" dirty="0"/>
              <a:t>Charles Darwin (1809-1882)</a:t>
            </a:r>
          </a:p>
          <a:p>
            <a:pPr lvl="2"/>
            <a:r>
              <a:rPr lang="en-US" sz="2200" i="1" dirty="0"/>
              <a:t>On the Origin of the Species </a:t>
            </a:r>
            <a:r>
              <a:rPr lang="en-US" sz="2200" dirty="0"/>
              <a:t>was subtitled: </a:t>
            </a:r>
            <a:br>
              <a:rPr lang="en-US" sz="2200" dirty="0"/>
            </a:br>
            <a:r>
              <a:rPr lang="en-US" sz="2200" dirty="0"/>
              <a:t>“The Preservation of </a:t>
            </a:r>
            <a:r>
              <a:rPr lang="en-US" sz="2200" dirty="0" err="1"/>
              <a:t>Favoured</a:t>
            </a:r>
            <a:r>
              <a:rPr lang="en-US" sz="2200" dirty="0"/>
              <a:t> Races in the Struggle for Life”</a:t>
            </a:r>
          </a:p>
          <a:p>
            <a:pPr lvl="2"/>
            <a:r>
              <a:rPr lang="en-US" sz="2200" dirty="0"/>
              <a:t>Darwin argued that the success of “</a:t>
            </a:r>
            <a:r>
              <a:rPr lang="en-US" sz="2200" dirty="0" err="1"/>
              <a:t>civilised</a:t>
            </a:r>
            <a:r>
              <a:rPr lang="en-US" sz="2200" dirty="0"/>
              <a:t> nations” in “supplanting barbarous nations” has been achieved by the former developing greater “intellectual faculties” than the latter</a:t>
            </a:r>
          </a:p>
          <a:p>
            <a:pPr lvl="1"/>
            <a:r>
              <a:rPr lang="en-US" dirty="0"/>
              <a:t>Ernst Haeckel (1834-1919)</a:t>
            </a:r>
          </a:p>
          <a:p>
            <a:pPr lvl="2"/>
            <a:r>
              <a:rPr lang="en-US" sz="2200" dirty="0"/>
              <a:t>He urged the German people to advance the human evolution of racial purity by purging the “unfit” among them </a:t>
            </a:r>
          </a:p>
          <a:p>
            <a:pPr lvl="2"/>
            <a:r>
              <a:rPr lang="en-US" sz="2200" dirty="0"/>
              <a:t>He urged the Nordic Germans to increase the superiority of the “Nordic race” by ridding the world of “inferior” individuals and races through violence and forced euthanasia programs</a:t>
            </a:r>
          </a:p>
        </p:txBody>
      </p:sp>
    </p:spTree>
    <p:extLst>
      <p:ext uri="{BB962C8B-B14F-4D97-AF65-F5344CB8AC3E}">
        <p14:creationId xmlns:p14="http://schemas.microsoft.com/office/powerpoint/2010/main" val="77789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Atheists and evolutionists have a history of viciousness toward the underprivileged</a:t>
            </a:r>
          </a:p>
          <a:p>
            <a:pPr lvl="1"/>
            <a:r>
              <a:rPr lang="en-US" dirty="0"/>
              <a:t>Friedrich Nietzsche (1844-1900)</a:t>
            </a:r>
          </a:p>
          <a:p>
            <a:pPr lvl="2"/>
            <a:r>
              <a:rPr lang="en-US" sz="2200" dirty="0"/>
              <a:t>He longed for (and wrote in favor of) the development of and elevation of “the super man,” who is a superior race to others and eliminates those who are weaker and less desirable</a:t>
            </a:r>
          </a:p>
          <a:p>
            <a:pPr lvl="1"/>
            <a:r>
              <a:rPr lang="en-US" dirty="0"/>
              <a:t>Adolf Hitler (1889-1945) </a:t>
            </a:r>
          </a:p>
          <a:p>
            <a:pPr lvl="2"/>
            <a:r>
              <a:rPr lang="en-US" sz="2200" dirty="0"/>
              <a:t>Darwinian evolutionary and racism was the foundation of his </a:t>
            </a:r>
            <a:r>
              <a:rPr lang="en-US" sz="2200" i="1" dirty="0"/>
              <a:t>Mein </a:t>
            </a:r>
            <a:r>
              <a:rPr lang="en-US" sz="2200" i="1" dirty="0" err="1"/>
              <a:t>Kampf</a:t>
            </a:r>
            <a:endParaRPr lang="en-US" sz="2200" i="1" dirty="0"/>
          </a:p>
          <a:p>
            <a:pPr lvl="2"/>
            <a:r>
              <a:rPr lang="en-US" sz="2200" dirty="0"/>
              <a:t>Hitler rationalized his hatred of the Jews by elevating the Germans as the higher race, whose evolutionary future was stronger and more deserving</a:t>
            </a:r>
          </a:p>
          <a:p>
            <a:pPr lvl="2"/>
            <a:r>
              <a:rPr lang="en-US" sz="2200" dirty="0"/>
              <a:t>Hitler killed 6 million Jews (the lower, weaker, non-deserving race)</a:t>
            </a:r>
          </a:p>
          <a:p>
            <a:pPr lvl="2"/>
            <a:r>
              <a:rPr lang="en-US" sz="2200" dirty="0"/>
              <a:t>One of Hitler’s soldiers confessed to murdering Jewish women and children:  “When Hitler came to power, I was thirteen. I was taught we were the master race, that all others were inferior. I was taught that these, being inferior, had no rights. Therefore, I killed and destroyed without compunction.”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9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all of this history of hatred shines one BRIGHT LIGHT </a:t>
            </a:r>
          </a:p>
          <a:p>
            <a:pPr lvl="1"/>
            <a:r>
              <a:rPr lang="en-US" dirty="0"/>
              <a:t>Rather than demonizing, denigrating or denouncing “other races”</a:t>
            </a:r>
          </a:p>
          <a:p>
            <a:pPr lvl="1"/>
            <a:r>
              <a:rPr lang="en-US" dirty="0"/>
              <a:t>JESUS ELEVATED those of “other races”</a:t>
            </a:r>
          </a:p>
          <a:p>
            <a:pPr lvl="2"/>
            <a:r>
              <a:rPr lang="en-US" sz="2200" dirty="0"/>
              <a:t>Jesus “needed to go through Samaria” (John 4:4)</a:t>
            </a:r>
          </a:p>
          <a:p>
            <a:pPr lvl="2"/>
            <a:r>
              <a:rPr lang="en-US" sz="2200" dirty="0"/>
              <a:t>Jesus talked respectfully and caringly with a Samaritan woman (John 4)</a:t>
            </a:r>
          </a:p>
          <a:p>
            <a:pPr lvl="2"/>
            <a:r>
              <a:rPr lang="en-US" sz="2200" dirty="0"/>
              <a:t>Jesus told a parable about a Samaritan, making him the HERO (Luke 10:25-37)</a:t>
            </a:r>
          </a:p>
          <a:p>
            <a:pPr lvl="2"/>
            <a:r>
              <a:rPr lang="en-US" sz="2200" dirty="0"/>
              <a:t>Jesus healed 10 lepers; the only grateful one was a Samaritan (Luke 17:11-19)</a:t>
            </a:r>
          </a:p>
          <a:p>
            <a:pPr lvl="2"/>
            <a:r>
              <a:rPr lang="en-US" sz="2200" dirty="0"/>
              <a:t>Jesus cited two examples of faith in the days of Elijah and Elisha—both Gentiles: Naaman and the widow of Zarephath (Luke 4:25-27)</a:t>
            </a:r>
          </a:p>
          <a:p>
            <a:pPr lvl="2"/>
            <a:r>
              <a:rPr lang="en-US" sz="2200" dirty="0"/>
              <a:t>Jesus praised the “great faith” of two Gentiles (Matt. 8:10; Luke 7:9)</a:t>
            </a:r>
          </a:p>
          <a:p>
            <a:pPr lvl="1"/>
            <a:r>
              <a:rPr lang="en-US" dirty="0"/>
              <a:t>Jesus STANDS OUT in history!  </a:t>
            </a:r>
          </a:p>
          <a:p>
            <a:pPr lvl="1"/>
            <a:r>
              <a:rPr lang="en-US" dirty="0"/>
              <a:t>What side of history do you stand on? </a:t>
            </a:r>
          </a:p>
        </p:txBody>
      </p:sp>
    </p:spTree>
    <p:extLst>
      <p:ext uri="{BB962C8B-B14F-4D97-AF65-F5344CB8AC3E}">
        <p14:creationId xmlns:p14="http://schemas.microsoft.com/office/powerpoint/2010/main" val="1517090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classification system in science is truly reliable in distinguishing one “race” from another</a:t>
            </a:r>
          </a:p>
          <a:p>
            <a:pPr lvl="1"/>
            <a:r>
              <a:rPr lang="en-US" dirty="0"/>
              <a:t>Skin color is often used, BUT there are exceptions</a:t>
            </a:r>
          </a:p>
          <a:p>
            <a:r>
              <a:rPr lang="en-US" dirty="0"/>
              <a:t>Science shows there are MORE SIMILARITIES than differences!</a:t>
            </a:r>
          </a:p>
          <a:p>
            <a:r>
              <a:rPr lang="en-US" dirty="0"/>
              <a:t>Scientifically, there is only ONE species of man on earth = </a:t>
            </a:r>
            <a:r>
              <a:rPr lang="en-US" i="1" dirty="0"/>
              <a:t>homo sapiens</a:t>
            </a:r>
          </a:p>
          <a:p>
            <a:pPr lvl="1"/>
            <a:r>
              <a:rPr lang="en-US" dirty="0"/>
              <a:t>We are ALL </a:t>
            </a:r>
            <a:r>
              <a:rPr lang="en-US" i="1" dirty="0"/>
              <a:t>homo sapiens</a:t>
            </a:r>
            <a:r>
              <a:rPr lang="en-US" dirty="0"/>
              <a:t> (regardless of our differences)</a:t>
            </a:r>
          </a:p>
          <a:p>
            <a:pPr lvl="1"/>
            <a:r>
              <a:rPr lang="en-US" dirty="0"/>
              <a:t>Dr. Ashley Montagu (in his book </a:t>
            </a:r>
            <a:r>
              <a:rPr lang="en-US" i="1" dirty="0"/>
              <a:t>Human Heredity</a:t>
            </a:r>
            <a:r>
              <a:rPr lang="en-US" dirty="0"/>
              <a:t>) said: “…[A]</a:t>
            </a:r>
            <a:r>
              <a:rPr lang="en-US" dirty="0" err="1"/>
              <a:t>ll</a:t>
            </a:r>
            <a:r>
              <a:rPr lang="en-US" dirty="0"/>
              <a:t> the ethnic groups of man must have originated from a single ancestral stock…[T]he more we study the different ethnic groups of man the more alike they turn out to be.” </a:t>
            </a:r>
          </a:p>
          <a:p>
            <a:r>
              <a:rPr lang="en-US" dirty="0"/>
              <a:t>Most people want to define “race” based on skin color, but skin color is only caused by the level of the pigment melanin </a:t>
            </a:r>
          </a:p>
          <a:p>
            <a:pPr lvl="1"/>
            <a:r>
              <a:rPr lang="en-US" dirty="0"/>
              <a:t>Melanin is present in every person’s skin—our “difference” is in the amount of melanin</a:t>
            </a:r>
          </a:p>
          <a:p>
            <a:pPr lvl="1"/>
            <a:r>
              <a:rPr lang="en-US" dirty="0"/>
              <a:t>Skin color (i.e., production of and level of melanin) is controlled by two pairs of genes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6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1F377-3699-79D9-01AF-DF4F4049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6" y="1473287"/>
            <a:ext cx="6149300" cy="5394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Adam and Eve’s genetic code?</a:t>
            </a:r>
          </a:p>
          <a:p>
            <a:pPr lvl="1"/>
            <a:r>
              <a:rPr lang="en-US" dirty="0"/>
              <a:t>If BOTH were dominant (AABB) = </a:t>
            </a:r>
            <a:br>
              <a:rPr lang="en-US" dirty="0"/>
            </a:br>
            <a:r>
              <a:rPr lang="en-US" dirty="0"/>
              <a:t>only have children with darkest skin</a:t>
            </a:r>
          </a:p>
          <a:p>
            <a:pPr lvl="1"/>
            <a:r>
              <a:rPr lang="en-US" dirty="0"/>
              <a:t>If BOTH were recessive (</a:t>
            </a:r>
            <a:r>
              <a:rPr lang="en-US" dirty="0" err="1"/>
              <a:t>aabb</a:t>
            </a:r>
            <a:r>
              <a:rPr lang="en-US" dirty="0"/>
              <a:t>) = </a:t>
            </a:r>
            <a:br>
              <a:rPr lang="en-US" dirty="0"/>
            </a:br>
            <a:r>
              <a:rPr lang="en-US" dirty="0"/>
              <a:t>only have children with lightest skin color</a:t>
            </a:r>
          </a:p>
          <a:p>
            <a:pPr lvl="1"/>
            <a:r>
              <a:rPr lang="en-US" dirty="0"/>
              <a:t>If Adam and Eve were both heterozygous (</a:t>
            </a:r>
            <a:r>
              <a:rPr lang="en-US" dirty="0" err="1"/>
              <a:t>AaBb</a:t>
            </a:r>
            <a:r>
              <a:rPr lang="en-US" dirty="0"/>
              <a:t>—2 dominant, 2 recessive)</a:t>
            </a:r>
          </a:p>
          <a:p>
            <a:pPr lvl="2"/>
            <a:r>
              <a:rPr lang="en-US" dirty="0"/>
              <a:t>They would have been middle-brown in color</a:t>
            </a:r>
          </a:p>
          <a:p>
            <a:pPr lvl="2"/>
            <a:r>
              <a:rPr lang="en-US" dirty="0"/>
              <a:t>ALL skin tones we see today could have been produced in a very short time (one generation)</a:t>
            </a:r>
          </a:p>
          <a:p>
            <a:r>
              <a:rPr lang="en-US" dirty="0"/>
              <a:t>Any impact when man was scattered?</a:t>
            </a:r>
          </a:p>
          <a:p>
            <a:pPr lvl="1"/>
            <a:r>
              <a:rPr lang="en-US" dirty="0"/>
              <a:t>The scattering of mankind from the Tower of Babel (Gen. 11) likely led to physical separation (to various parts of the world) of ethnic groups with similar characteristics</a:t>
            </a:r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086E17AC-7D04-90CC-0022-B41B92E2F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45" y="1302592"/>
            <a:ext cx="6017354" cy="555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726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1693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2022-05-02T02:17:23Z</dcterms:created>
  <dcterms:modified xsi:type="dcterms:W3CDTF">2022-08-28T19:55:01Z</dcterms:modified>
</cp:coreProperties>
</file>