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79" r:id="rId2"/>
    <p:sldId id="283" r:id="rId3"/>
    <p:sldId id="297" r:id="rId4"/>
    <p:sldId id="298" r:id="rId5"/>
    <p:sldId id="299" r:id="rId6"/>
    <p:sldId id="300" r:id="rId7"/>
    <p:sldId id="296" r:id="rId8"/>
    <p:sldId id="286" r:id="rId9"/>
    <p:sldId id="301" r:id="rId10"/>
    <p:sldId id="284" r:id="rId11"/>
    <p:sldId id="287" r:id="rId12"/>
    <p:sldId id="288" r:id="rId13"/>
    <p:sldId id="290" r:id="rId14"/>
    <p:sldId id="291" r:id="rId15"/>
  </p:sldIdLst>
  <p:sldSz cx="12192000" cy="6858000"/>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10DDA0-B749-4F82-99BC-408CF76663DE}" v="17" dt="2022-08-09T20:50:42.4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594" autoAdjust="0"/>
    <p:restoredTop sz="62104" autoAdjust="0"/>
  </p:normalViewPr>
  <p:slideViewPr>
    <p:cSldViewPr snapToGrid="0">
      <p:cViewPr varScale="1">
        <p:scale>
          <a:sx n="65" d="100"/>
          <a:sy n="65" d="100"/>
        </p:scale>
        <p:origin x="924" y="48"/>
      </p:cViewPr>
      <p:guideLst/>
    </p:cSldViewPr>
  </p:slideViewPr>
  <p:notesTextViewPr>
    <p:cViewPr>
      <p:scale>
        <a:sx n="3" d="2"/>
        <a:sy n="3" d="2"/>
      </p:scale>
      <p:origin x="0" y="-10986"/>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ard Watson" userId="e5e577014c15fc33" providerId="LiveId" clId="{6410DDA0-B749-4F82-99BC-408CF76663DE}"/>
    <pc:docChg chg="undo custSel addSld modSld">
      <pc:chgData name="Richard Watson" userId="e5e577014c15fc33" providerId="LiveId" clId="{6410DDA0-B749-4F82-99BC-408CF76663DE}" dt="2022-08-09T20:53:29.174" v="2871" actId="6549"/>
      <pc:docMkLst>
        <pc:docMk/>
      </pc:docMkLst>
      <pc:sldChg chg="modNotesTx">
        <pc:chgData name="Richard Watson" userId="e5e577014c15fc33" providerId="LiveId" clId="{6410DDA0-B749-4F82-99BC-408CF76663DE}" dt="2022-08-09T20:47:29.239" v="2853" actId="255"/>
        <pc:sldMkLst>
          <pc:docMk/>
          <pc:sldMk cId="2053268708" sldId="283"/>
        </pc:sldMkLst>
      </pc:sldChg>
      <pc:sldChg chg="modNotesTx">
        <pc:chgData name="Richard Watson" userId="e5e577014c15fc33" providerId="LiveId" clId="{6410DDA0-B749-4F82-99BC-408CF76663DE}" dt="2022-08-09T13:04:21.039" v="2716" actId="6549"/>
        <pc:sldMkLst>
          <pc:docMk/>
          <pc:sldMk cId="161308231" sldId="284"/>
        </pc:sldMkLst>
      </pc:sldChg>
      <pc:sldChg chg="modNotesTx">
        <pc:chgData name="Richard Watson" userId="e5e577014c15fc33" providerId="LiveId" clId="{6410DDA0-B749-4F82-99BC-408CF76663DE}" dt="2022-08-09T13:04:43.530" v="2717" actId="6549"/>
        <pc:sldMkLst>
          <pc:docMk/>
          <pc:sldMk cId="2819513911" sldId="286"/>
        </pc:sldMkLst>
      </pc:sldChg>
      <pc:sldChg chg="modNotesTx">
        <pc:chgData name="Richard Watson" userId="e5e577014c15fc33" providerId="LiveId" clId="{6410DDA0-B749-4F82-99BC-408CF76663DE}" dt="2022-08-09T13:04:16.834" v="2713" actId="6549"/>
        <pc:sldMkLst>
          <pc:docMk/>
          <pc:sldMk cId="2567696701" sldId="287"/>
        </pc:sldMkLst>
      </pc:sldChg>
      <pc:sldChg chg="modNotesTx">
        <pc:chgData name="Richard Watson" userId="e5e577014c15fc33" providerId="LiveId" clId="{6410DDA0-B749-4F82-99BC-408CF76663DE}" dt="2022-08-08T20:35:35.762" v="1527" actId="255"/>
        <pc:sldMkLst>
          <pc:docMk/>
          <pc:sldMk cId="908790942" sldId="288"/>
        </pc:sldMkLst>
      </pc:sldChg>
      <pc:sldChg chg="modNotesTx">
        <pc:chgData name="Richard Watson" userId="e5e577014c15fc33" providerId="LiveId" clId="{6410DDA0-B749-4F82-99BC-408CF76663DE}" dt="2022-08-09T20:53:29.174" v="2871" actId="6549"/>
        <pc:sldMkLst>
          <pc:docMk/>
          <pc:sldMk cId="2066397927" sldId="290"/>
        </pc:sldMkLst>
      </pc:sldChg>
      <pc:sldChg chg="modNotesTx">
        <pc:chgData name="Richard Watson" userId="e5e577014c15fc33" providerId="LiveId" clId="{6410DDA0-B749-4F82-99BC-408CF76663DE}" dt="2022-08-09T20:53:12.358" v="2868" actId="6549"/>
        <pc:sldMkLst>
          <pc:docMk/>
          <pc:sldMk cId="1324652271" sldId="291"/>
        </pc:sldMkLst>
      </pc:sldChg>
      <pc:sldChg chg="modSp mod modAnim modNotesTx">
        <pc:chgData name="Richard Watson" userId="e5e577014c15fc33" providerId="LiveId" clId="{6410DDA0-B749-4F82-99BC-408CF76663DE}" dt="2022-08-09T20:46:27.995" v="2851" actId="6549"/>
        <pc:sldMkLst>
          <pc:docMk/>
          <pc:sldMk cId="1205368149" sldId="296"/>
        </pc:sldMkLst>
        <pc:spChg chg="mod">
          <ac:chgData name="Richard Watson" userId="e5e577014c15fc33" providerId="LiveId" clId="{6410DDA0-B749-4F82-99BC-408CF76663DE}" dt="2022-08-08T13:35:59.317" v="1147" actId="1076"/>
          <ac:spMkLst>
            <pc:docMk/>
            <pc:sldMk cId="1205368149" sldId="296"/>
            <ac:spMk id="9" creationId="{FAC4792E-2E74-9BD4-E0D6-7ABE811A0C45}"/>
          </ac:spMkLst>
        </pc:spChg>
      </pc:sldChg>
      <pc:sldChg chg="modSp mod">
        <pc:chgData name="Richard Watson" userId="e5e577014c15fc33" providerId="LiveId" clId="{6410DDA0-B749-4F82-99BC-408CF76663DE}" dt="2022-08-09T13:02:15.976" v="2685" actId="20577"/>
        <pc:sldMkLst>
          <pc:docMk/>
          <pc:sldMk cId="1053991362" sldId="297"/>
        </pc:sldMkLst>
        <pc:spChg chg="mod">
          <ac:chgData name="Richard Watson" userId="e5e577014c15fc33" providerId="LiveId" clId="{6410DDA0-B749-4F82-99BC-408CF76663DE}" dt="2022-08-09T13:02:15.976" v="2685" actId="20577"/>
          <ac:spMkLst>
            <pc:docMk/>
            <pc:sldMk cId="1053991362" sldId="297"/>
            <ac:spMk id="9" creationId="{BDF3E9BC-8373-269F-A223-BE037F27099B}"/>
          </ac:spMkLst>
        </pc:spChg>
      </pc:sldChg>
      <pc:sldChg chg="modSp mod modAnim modNotesTx">
        <pc:chgData name="Richard Watson" userId="e5e577014c15fc33" providerId="LiveId" clId="{6410DDA0-B749-4F82-99BC-408CF76663DE}" dt="2022-08-09T20:45:50.819" v="2850" actId="33524"/>
        <pc:sldMkLst>
          <pc:docMk/>
          <pc:sldMk cId="718991920" sldId="298"/>
        </pc:sldMkLst>
        <pc:spChg chg="mod">
          <ac:chgData name="Richard Watson" userId="e5e577014c15fc33" providerId="LiveId" clId="{6410DDA0-B749-4F82-99BC-408CF76663DE}" dt="2022-08-09T13:02:51.011" v="2687" actId="20577"/>
          <ac:spMkLst>
            <pc:docMk/>
            <pc:sldMk cId="718991920" sldId="298"/>
            <ac:spMk id="6" creationId="{A811A2A1-B027-22B5-534F-8035D2C80B02}"/>
          </ac:spMkLst>
        </pc:spChg>
        <pc:spChg chg="mod">
          <ac:chgData name="Richard Watson" userId="e5e577014c15fc33" providerId="LiveId" clId="{6410DDA0-B749-4F82-99BC-408CF76663DE}" dt="2022-08-09T13:03:04.030" v="2704" actId="20577"/>
          <ac:spMkLst>
            <pc:docMk/>
            <pc:sldMk cId="718991920" sldId="298"/>
            <ac:spMk id="7" creationId="{0EA23A6F-719E-6F1C-9889-6D593B87071B}"/>
          </ac:spMkLst>
        </pc:spChg>
      </pc:sldChg>
      <pc:sldChg chg="modSp mod modAnim">
        <pc:chgData name="Richard Watson" userId="e5e577014c15fc33" providerId="LiveId" clId="{6410DDA0-B749-4F82-99BC-408CF76663DE}" dt="2022-08-09T13:03:34.207" v="2708"/>
        <pc:sldMkLst>
          <pc:docMk/>
          <pc:sldMk cId="1079984696" sldId="299"/>
        </pc:sldMkLst>
        <pc:spChg chg="mod">
          <ac:chgData name="Richard Watson" userId="e5e577014c15fc33" providerId="LiveId" clId="{6410DDA0-B749-4F82-99BC-408CF76663DE}" dt="2022-08-08T13:35:35.130" v="1143" actId="20577"/>
          <ac:spMkLst>
            <pc:docMk/>
            <pc:sldMk cId="1079984696" sldId="299"/>
            <ac:spMk id="6" creationId="{B003C223-7388-81D1-18D0-404851D3407C}"/>
          </ac:spMkLst>
        </pc:spChg>
        <pc:spChg chg="mod">
          <ac:chgData name="Richard Watson" userId="e5e577014c15fc33" providerId="LiveId" clId="{6410DDA0-B749-4F82-99BC-408CF76663DE}" dt="2022-08-08T13:35:11.463" v="1139" actId="20577"/>
          <ac:spMkLst>
            <pc:docMk/>
            <pc:sldMk cId="1079984696" sldId="299"/>
            <ac:spMk id="8" creationId="{FB7781E7-A518-22A0-43C9-E7870F7C2A04}"/>
          </ac:spMkLst>
        </pc:spChg>
      </pc:sldChg>
      <pc:sldChg chg="modAnim modNotesTx">
        <pc:chgData name="Richard Watson" userId="e5e577014c15fc33" providerId="LiveId" clId="{6410DDA0-B749-4F82-99BC-408CF76663DE}" dt="2022-08-09T13:05:04.866" v="2722" actId="6549"/>
        <pc:sldMkLst>
          <pc:docMk/>
          <pc:sldMk cId="1550187102" sldId="300"/>
        </pc:sldMkLst>
      </pc:sldChg>
      <pc:sldChg chg="addSp delSp modSp add mod modAnim modNotesTx">
        <pc:chgData name="Richard Watson" userId="e5e577014c15fc33" providerId="LiveId" clId="{6410DDA0-B749-4F82-99BC-408CF76663DE}" dt="2022-08-09T20:51:09.564" v="2862" actId="1076"/>
        <pc:sldMkLst>
          <pc:docMk/>
          <pc:sldMk cId="275207711" sldId="301"/>
        </pc:sldMkLst>
        <pc:spChg chg="del">
          <ac:chgData name="Richard Watson" userId="e5e577014c15fc33" providerId="LiveId" clId="{6410DDA0-B749-4F82-99BC-408CF76663DE}" dt="2022-08-08T20:06:37.169" v="1149" actId="478"/>
          <ac:spMkLst>
            <pc:docMk/>
            <pc:sldMk cId="275207711" sldId="301"/>
            <ac:spMk id="2" creationId="{A41B52EB-5B9C-4F44-89A9-0E29BA877C1B}"/>
          </ac:spMkLst>
        </pc:spChg>
        <pc:spChg chg="mod">
          <ac:chgData name="Richard Watson" userId="e5e577014c15fc33" providerId="LiveId" clId="{6410DDA0-B749-4F82-99BC-408CF76663DE}" dt="2022-08-09T20:49:43.845" v="2855" actId="255"/>
          <ac:spMkLst>
            <pc:docMk/>
            <pc:sldMk cId="275207711" sldId="301"/>
            <ac:spMk id="6" creationId="{826E703A-8237-4A99-A021-71031BC24654}"/>
          </ac:spMkLst>
        </pc:spChg>
        <pc:spChg chg="mod">
          <ac:chgData name="Richard Watson" userId="e5e577014c15fc33" providerId="LiveId" clId="{6410DDA0-B749-4F82-99BC-408CF76663DE}" dt="2022-08-09T20:51:05.370" v="2861" actId="1076"/>
          <ac:spMkLst>
            <pc:docMk/>
            <pc:sldMk cId="275207711" sldId="301"/>
            <ac:spMk id="7" creationId="{5CC7E030-635B-22D5-48E7-447B88850744}"/>
          </ac:spMkLst>
        </pc:spChg>
        <pc:spChg chg="add del mod">
          <ac:chgData name="Richard Watson" userId="e5e577014c15fc33" providerId="LiveId" clId="{6410DDA0-B749-4F82-99BC-408CF76663DE}" dt="2022-08-08T20:06:40.424" v="1150" actId="478"/>
          <ac:spMkLst>
            <pc:docMk/>
            <pc:sldMk cId="275207711" sldId="301"/>
            <ac:spMk id="8" creationId="{DE751D20-B029-C10B-2C52-99222911B718}"/>
          </ac:spMkLst>
        </pc:spChg>
        <pc:spChg chg="add mod">
          <ac:chgData name="Richard Watson" userId="e5e577014c15fc33" providerId="LiveId" clId="{6410DDA0-B749-4F82-99BC-408CF76663DE}" dt="2022-08-09T20:51:09.564" v="2862" actId="1076"/>
          <ac:spMkLst>
            <pc:docMk/>
            <pc:sldMk cId="275207711" sldId="301"/>
            <ac:spMk id="9" creationId="{41F020A9-ABD7-4DF0-F117-766A7975058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6912"/>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idx="1"/>
          </p:nvPr>
        </p:nvSpPr>
        <p:spPr>
          <a:xfrm>
            <a:off x="3976333" y="0"/>
            <a:ext cx="3041968" cy="466912"/>
          </a:xfrm>
          <a:prstGeom prst="rect">
            <a:avLst/>
          </a:prstGeom>
        </p:spPr>
        <p:txBody>
          <a:bodyPr vert="horz" lIns="93287" tIns="46644" rIns="93287" bIns="46644" rtlCol="0"/>
          <a:lstStyle>
            <a:lvl1pPr algn="r">
              <a:defRPr sz="1200"/>
            </a:lvl1pPr>
          </a:lstStyle>
          <a:p>
            <a:fld id="{49B56B74-7BC6-4294-BEF7-3BB8054ECFB9}" type="datetimeFigureOut">
              <a:rPr lang="en-US" smtClean="0"/>
              <a:t>8/9/2022</a:t>
            </a:fld>
            <a:endParaRPr lang="en-US"/>
          </a:p>
        </p:txBody>
      </p:sp>
      <p:sp>
        <p:nvSpPr>
          <p:cNvPr id="4" name="Slide Image Placeholder 3"/>
          <p:cNvSpPr>
            <a:spLocks noGrp="1" noRot="1" noChangeAspect="1"/>
          </p:cNvSpPr>
          <p:nvPr>
            <p:ph type="sldImg" idx="2"/>
          </p:nvPr>
        </p:nvSpPr>
        <p:spPr>
          <a:xfrm>
            <a:off x="719138" y="1163638"/>
            <a:ext cx="5581650" cy="3140075"/>
          </a:xfrm>
          <a:prstGeom prst="rect">
            <a:avLst/>
          </a:prstGeom>
          <a:noFill/>
          <a:ln w="12700">
            <a:solidFill>
              <a:prstClr val="black"/>
            </a:solidFill>
          </a:ln>
        </p:spPr>
        <p:txBody>
          <a:bodyPr vert="horz" lIns="93287" tIns="46644" rIns="93287" bIns="46644" rtlCol="0" anchor="ctr"/>
          <a:lstStyle/>
          <a:p>
            <a:endParaRPr lang="en-US"/>
          </a:p>
        </p:txBody>
      </p:sp>
      <p:sp>
        <p:nvSpPr>
          <p:cNvPr id="5" name="Notes Placeholder 4"/>
          <p:cNvSpPr>
            <a:spLocks noGrp="1"/>
          </p:cNvSpPr>
          <p:nvPr>
            <p:ph type="body" sz="quarter" idx="3"/>
          </p:nvPr>
        </p:nvSpPr>
        <p:spPr>
          <a:xfrm>
            <a:off x="701993" y="4478476"/>
            <a:ext cx="5615940" cy="3664208"/>
          </a:xfrm>
          <a:prstGeom prst="rect">
            <a:avLst/>
          </a:prstGeom>
        </p:spPr>
        <p:txBody>
          <a:bodyPr vert="horz" lIns="93287" tIns="46644" rIns="93287" bIns="466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9014"/>
            <a:ext cx="3041968" cy="466911"/>
          </a:xfrm>
          <a:prstGeom prst="rect">
            <a:avLst/>
          </a:prstGeom>
        </p:spPr>
        <p:txBody>
          <a:bodyPr vert="horz" lIns="93287" tIns="46644" rIns="93287" bIns="46644" rtlCol="0" anchor="b"/>
          <a:lstStyle>
            <a:lvl1pPr algn="l">
              <a:defRPr sz="1200"/>
            </a:lvl1pPr>
          </a:lstStyle>
          <a:p>
            <a:endParaRPr lang="en-US"/>
          </a:p>
        </p:txBody>
      </p:sp>
      <p:sp>
        <p:nvSpPr>
          <p:cNvPr id="7" name="Slide Number Placeholder 6"/>
          <p:cNvSpPr>
            <a:spLocks noGrp="1"/>
          </p:cNvSpPr>
          <p:nvPr>
            <p:ph type="sldNum" sz="quarter" idx="5"/>
          </p:nvPr>
        </p:nvSpPr>
        <p:spPr>
          <a:xfrm>
            <a:off x="3976333" y="8839014"/>
            <a:ext cx="3041968" cy="466911"/>
          </a:xfrm>
          <a:prstGeom prst="rect">
            <a:avLst/>
          </a:prstGeom>
        </p:spPr>
        <p:txBody>
          <a:bodyPr vert="horz" lIns="93287" tIns="46644" rIns="93287" bIns="46644" rtlCol="0" anchor="b"/>
          <a:lstStyle>
            <a:lvl1pPr algn="r">
              <a:defRPr sz="1200"/>
            </a:lvl1pPr>
          </a:lstStyle>
          <a:p>
            <a:fld id="{C5EBC563-1D06-4253-B465-09F4F20724B5}" type="slidenum">
              <a:rPr lang="en-US" smtClean="0"/>
              <a:t>‹#›</a:t>
            </a:fld>
            <a:endParaRPr lang="en-US"/>
          </a:p>
        </p:txBody>
      </p:sp>
    </p:spTree>
    <p:extLst>
      <p:ext uri="{BB962C8B-B14F-4D97-AF65-F5344CB8AC3E}">
        <p14:creationId xmlns:p14="http://schemas.microsoft.com/office/powerpoint/2010/main" val="90654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3218" indent="-233218">
              <a:buAutoNum type="arabicPeriod"/>
            </a:pPr>
            <a:endParaRPr lang="en-US" dirty="0"/>
          </a:p>
        </p:txBody>
      </p:sp>
      <p:sp>
        <p:nvSpPr>
          <p:cNvPr id="4" name="Slide Number Placeholder 3"/>
          <p:cNvSpPr>
            <a:spLocks noGrp="1"/>
          </p:cNvSpPr>
          <p:nvPr>
            <p:ph type="sldNum" sz="quarter" idx="5"/>
          </p:nvPr>
        </p:nvSpPr>
        <p:spPr/>
        <p:txBody>
          <a:bodyPr/>
          <a:lstStyle/>
          <a:p>
            <a:fld id="{C5EBC563-1D06-4253-B465-09F4F20724B5}" type="slidenum">
              <a:rPr lang="en-US" smtClean="0"/>
              <a:t>1</a:t>
            </a:fld>
            <a:endParaRPr lang="en-US"/>
          </a:p>
        </p:txBody>
      </p:sp>
    </p:spTree>
    <p:extLst>
      <p:ext uri="{BB962C8B-B14F-4D97-AF65-F5344CB8AC3E}">
        <p14:creationId xmlns:p14="http://schemas.microsoft.com/office/powerpoint/2010/main" val="25987983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dirty="0">
                <a:solidFill>
                  <a:srgbClr val="292F33"/>
                </a:solidFill>
                <a:latin typeface="Verdana" panose="020B0604030504040204" pitchFamily="34" charset="0"/>
              </a:rPr>
              <a:t>Leviticus</a:t>
            </a:r>
          </a:p>
          <a:p>
            <a:endParaRPr lang="en-US" sz="1400" b="1"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Exodus shows us how Abraham’s family became the nation of Israel.  Leviticus is the story of God’s people as God wanted them to be</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In Exodus 19:6, God said Israel would be a kingdom of priests and a HOLY NATION.  There are only 2 historical sections found in Leviticus, Chapter 8 through 10, we are familiar with Nadab and Abihu, and a section of Chapter 24, where we see the penalty for blasphemy.</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Leviticus is alluded to or quoted over 30 times in the NT.  Leviticus should remind us that we become Holy when we are saved through the blood of Jesus’ sacrifice.  This is a HUGE point and one that makes it important to study Leviticus</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Israel was to be separate nation and a Holy Nation. Does that not describe a Christian?</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In chapters 1 through 7 the Israelite people get instructions on what they must do to enrich their spiritual life through the offerings God prescribes.  Chapters 11 through 15 teach the Israelites “clean versus unclean”</a:t>
            </a:r>
          </a:p>
        </p:txBody>
      </p:sp>
      <p:sp>
        <p:nvSpPr>
          <p:cNvPr id="4" name="Slide Number Placeholder 3"/>
          <p:cNvSpPr>
            <a:spLocks noGrp="1"/>
          </p:cNvSpPr>
          <p:nvPr>
            <p:ph type="sldNum" sz="quarter" idx="5"/>
          </p:nvPr>
        </p:nvSpPr>
        <p:spPr/>
        <p:txBody>
          <a:bodyPr/>
          <a:lstStyle/>
          <a:p>
            <a:fld id="{C5EBC563-1D06-4253-B465-09F4F20724B5}" type="slidenum">
              <a:rPr lang="en-US" smtClean="0"/>
              <a:t>10</a:t>
            </a:fld>
            <a:endParaRPr lang="en-US"/>
          </a:p>
        </p:txBody>
      </p:sp>
    </p:spTree>
    <p:extLst>
      <p:ext uri="{BB962C8B-B14F-4D97-AF65-F5344CB8AC3E}">
        <p14:creationId xmlns:p14="http://schemas.microsoft.com/office/powerpoint/2010/main" val="26840728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dirty="0">
                <a:solidFill>
                  <a:srgbClr val="292F33"/>
                </a:solidFill>
                <a:latin typeface="Verdana" panose="020B0604030504040204" pitchFamily="34" charset="0"/>
                <a:ea typeface="Verdana" panose="020B0604030504040204" pitchFamily="34" charset="0"/>
              </a:rPr>
              <a:t>Leviticus  (chapters 1-7 and 11-15)</a:t>
            </a:r>
          </a:p>
          <a:p>
            <a:endParaRPr lang="en-US" sz="1400" b="1"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To the Israelites there were 5 types of offerings.  </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BURNT OFFERINGS</a:t>
            </a:r>
          </a:p>
          <a:p>
            <a:r>
              <a:rPr lang="en-US" sz="1400" dirty="0">
                <a:solidFill>
                  <a:srgbClr val="292F33"/>
                </a:solidFill>
                <a:latin typeface="Verdana" panose="020B0604030504040204" pitchFamily="34" charset="0"/>
                <a:ea typeface="Verdana" panose="020B0604030504040204" pitchFamily="34" charset="0"/>
              </a:rPr>
              <a:t>GRAIN OFFERINGS</a:t>
            </a:r>
          </a:p>
          <a:p>
            <a:r>
              <a:rPr lang="en-US" sz="1400" dirty="0">
                <a:solidFill>
                  <a:srgbClr val="292F33"/>
                </a:solidFill>
                <a:latin typeface="Verdana" panose="020B0604030504040204" pitchFamily="34" charset="0"/>
                <a:ea typeface="Verdana" panose="020B0604030504040204" pitchFamily="34" charset="0"/>
              </a:rPr>
              <a:t>PEACE OFFERINGS</a:t>
            </a:r>
          </a:p>
          <a:p>
            <a:r>
              <a:rPr lang="en-US" sz="1400" dirty="0">
                <a:solidFill>
                  <a:srgbClr val="292F33"/>
                </a:solidFill>
                <a:latin typeface="Verdana" panose="020B0604030504040204" pitchFamily="34" charset="0"/>
                <a:ea typeface="Verdana" panose="020B0604030504040204" pitchFamily="34" charset="0"/>
              </a:rPr>
              <a:t>SIN OFFERINGS</a:t>
            </a:r>
          </a:p>
          <a:p>
            <a:r>
              <a:rPr lang="en-US" sz="1400" dirty="0">
                <a:solidFill>
                  <a:srgbClr val="292F33"/>
                </a:solidFill>
                <a:latin typeface="Verdana" panose="020B0604030504040204" pitchFamily="34" charset="0"/>
                <a:ea typeface="Verdana" panose="020B0604030504040204" pitchFamily="34" charset="0"/>
              </a:rPr>
              <a:t>GUILT OFFERINGS</a:t>
            </a:r>
          </a:p>
          <a:p>
            <a:endParaRPr lang="en-US" sz="1400" dirty="0">
              <a:solidFill>
                <a:srgbClr val="292F33"/>
              </a:solidFill>
              <a:latin typeface="Verdana" panose="020B0604030504040204" pitchFamily="34" charset="0"/>
              <a:ea typeface="Verdana" panose="020B0604030504040204" pitchFamily="34" charset="0"/>
            </a:endParaRP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They are mentioned so that we may recognize the terms, we are not going to do an in depth study of these events but we should be familiar with each type and what it meant to the Israelites so that we can make application to.  Each offering was different but sometimes in only very subtle ways, there is overlap among the five type or at least there seems to be to us.</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As a reminder, we see these offerings through an entirely different lens than did the Israelites and Moses does not give us thesis level explanations of each feast – </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We scratch our heads quite a bit, trying to remember each feast and all the rules, </a:t>
            </a:r>
            <a:r>
              <a:rPr lang="en-US" sz="1400" dirty="0" err="1">
                <a:solidFill>
                  <a:srgbClr val="292F33"/>
                </a:solidFill>
                <a:latin typeface="Verdana" panose="020B0604030504040204" pitchFamily="34" charset="0"/>
                <a:ea typeface="Verdana" panose="020B0604030504040204" pitchFamily="34" charset="0"/>
              </a:rPr>
              <a:t>etc</a:t>
            </a:r>
            <a:r>
              <a:rPr lang="en-US" sz="1400" dirty="0">
                <a:solidFill>
                  <a:srgbClr val="292F33"/>
                </a:solidFill>
                <a:latin typeface="Verdana" panose="020B0604030504040204" pitchFamily="34" charset="0"/>
                <a:ea typeface="Verdana" panose="020B0604030504040204" pitchFamily="34" charset="0"/>
              </a:rPr>
              <a:t> – keep in mind this was Moses’ explanation of EVERY DAY in the life if an Israelite.  Worship and sacrifices took place daily, not just at special occasions - but that does not mean there are not lessons for us</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Remember that the emphasis of Leviticus is on HOLINESS – what should the emphasis of our life be?</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Animal sacrifices in Leviticus typify the once and for all sacrifice of our Lord and Savior – the LAMB OF GOD</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Israel’s requirement to offer sacrifices foreshadows our requirement to offer spiritual sacrifices</a:t>
            </a:r>
          </a:p>
          <a:p>
            <a:endParaRPr lang="en-US" sz="1400" dirty="0">
              <a:solidFill>
                <a:srgbClr val="292F33"/>
              </a:solidFill>
              <a:latin typeface="Verdana" panose="020B0604030504040204" pitchFamily="34" charset="0"/>
              <a:ea typeface="Verdana" panose="020B0604030504040204" pitchFamily="34" charset="0"/>
            </a:endParaRP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Remember what God wanted the Israelites to be from Exodus 19:6, a kingdom of priests and a holy nation</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Each offering in Leviticus involves a:</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An Offeror – the Israelite</a:t>
            </a:r>
          </a:p>
          <a:p>
            <a:r>
              <a:rPr lang="en-US" sz="1400" dirty="0">
                <a:solidFill>
                  <a:srgbClr val="292F33"/>
                </a:solidFill>
                <a:latin typeface="Verdana" panose="020B0604030504040204" pitchFamily="34" charset="0"/>
                <a:ea typeface="Verdana" panose="020B0604030504040204" pitchFamily="34" charset="0"/>
              </a:rPr>
              <a:t>A Priest – the Levite, a mediator and participant</a:t>
            </a:r>
          </a:p>
          <a:p>
            <a:r>
              <a:rPr lang="en-US" sz="1400" dirty="0">
                <a:solidFill>
                  <a:srgbClr val="292F33"/>
                </a:solidFill>
                <a:latin typeface="Verdana" panose="020B0604030504040204" pitchFamily="34" charset="0"/>
                <a:ea typeface="Verdana" panose="020B0604030504040204" pitchFamily="34" charset="0"/>
              </a:rPr>
              <a:t>The offering</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To us as Christians – Christ is the :</a:t>
            </a:r>
          </a:p>
          <a:p>
            <a:r>
              <a:rPr lang="en-US" sz="1400" dirty="0">
                <a:solidFill>
                  <a:srgbClr val="292F33"/>
                </a:solidFill>
                <a:latin typeface="Verdana" panose="020B0604030504040204" pitchFamily="34" charset="0"/>
                <a:ea typeface="Verdana" panose="020B0604030504040204" pitchFamily="34" charset="0"/>
              </a:rPr>
              <a:t>Offeror (Hebrews 5:5-9)</a:t>
            </a:r>
          </a:p>
          <a:p>
            <a:r>
              <a:rPr lang="en-US" sz="1400" dirty="0">
                <a:latin typeface="Verdana" panose="020B0604030504040204" pitchFamily="34" charset="0"/>
                <a:ea typeface="Verdana" panose="020B0604030504040204" pitchFamily="34" charset="0"/>
              </a:rPr>
              <a:t>Priest (Hebrews 7:24)</a:t>
            </a:r>
          </a:p>
          <a:p>
            <a:r>
              <a:rPr lang="en-US" sz="1400" dirty="0">
                <a:latin typeface="Verdana" panose="020B0604030504040204" pitchFamily="34" charset="0"/>
                <a:ea typeface="Verdana" panose="020B0604030504040204" pitchFamily="34" charset="0"/>
              </a:rPr>
              <a:t>The Offering (John 1:29)</a:t>
            </a:r>
          </a:p>
          <a:p>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Ands so with that in mind, lets look at the 5 types of offerings</a:t>
            </a:r>
          </a:p>
          <a:p>
            <a:endParaRPr lang="en-US" sz="1400" dirty="0">
              <a:latin typeface="Verdana" panose="020B0604030504040204" pitchFamily="34" charset="0"/>
              <a:ea typeface="Verdana" panose="020B0604030504040204" pitchFamily="34" charset="0"/>
            </a:endParaRPr>
          </a:p>
          <a:p>
            <a:endParaRPr lang="en-US" sz="1400" dirty="0">
              <a:latin typeface="Verdana" panose="020B0604030504040204" pitchFamily="34" charset="0"/>
              <a:ea typeface="Verdana" panose="020B0604030504040204" pitchFamily="34" charset="0"/>
            </a:endParaRPr>
          </a:p>
          <a:p>
            <a:pPr marL="233218" indent="-233218">
              <a:buAutoNum type="arabicPeriod"/>
            </a:pPr>
            <a:endParaRPr lang="en-US" dirty="0"/>
          </a:p>
        </p:txBody>
      </p:sp>
      <p:sp>
        <p:nvSpPr>
          <p:cNvPr id="4" name="Slide Number Placeholder 3"/>
          <p:cNvSpPr>
            <a:spLocks noGrp="1"/>
          </p:cNvSpPr>
          <p:nvPr>
            <p:ph type="sldNum" sz="quarter" idx="5"/>
          </p:nvPr>
        </p:nvSpPr>
        <p:spPr/>
        <p:txBody>
          <a:bodyPr/>
          <a:lstStyle/>
          <a:p>
            <a:fld id="{C5EBC563-1D06-4253-B465-09F4F20724B5}" type="slidenum">
              <a:rPr lang="en-US" smtClean="0"/>
              <a:t>11</a:t>
            </a:fld>
            <a:endParaRPr lang="en-US"/>
          </a:p>
        </p:txBody>
      </p:sp>
    </p:spTree>
    <p:extLst>
      <p:ext uri="{BB962C8B-B14F-4D97-AF65-F5344CB8AC3E}">
        <p14:creationId xmlns:p14="http://schemas.microsoft.com/office/powerpoint/2010/main" val="9307616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b="1" dirty="0">
              <a:solidFill>
                <a:srgbClr val="292F33"/>
              </a:solidFill>
              <a:latin typeface="Verdana" panose="020B0604030504040204" pitchFamily="34" charset="0"/>
            </a:endParaRPr>
          </a:p>
          <a:p>
            <a:endParaRPr lang="en-US" sz="1800" dirty="0">
              <a:solidFill>
                <a:srgbClr val="292F33"/>
              </a:solidFill>
              <a:latin typeface="Verdana" panose="020B0604030504040204" pitchFamily="34" charset="0"/>
            </a:endParaRPr>
          </a:p>
          <a:p>
            <a:r>
              <a:rPr lang="en-US" sz="1400" dirty="0">
                <a:latin typeface="Verdana" panose="020B0604030504040204" pitchFamily="34" charset="0"/>
                <a:ea typeface="Verdana" panose="020B0604030504040204" pitchFamily="34" charset="0"/>
              </a:rPr>
              <a:t>Burnt Offerings, Grain Offerings and Peace Offerings were all voluntary.  They were personal for the offeror</a:t>
            </a:r>
          </a:p>
          <a:p>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All three come under the sacrificial prescription of a soothing aroma to God.  These sacrifices were for the purpose of drawing closer to God through fellowship with God.</a:t>
            </a:r>
          </a:p>
          <a:p>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In chapter 4 we have the sin offering, also translated as the purification offering.  These sacrifices were for moral sins of omission and commission but also referenced spiritual uncleanness, </a:t>
            </a:r>
          </a:p>
          <a:p>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It is important to note that God prescribed remediation for intentional and unintentional sins and the fact that a sin was unintentional did not negate applying God’s remedy for the sin.  We like the way James says it in the NT, SIN is SIN.  God said it here first!</a:t>
            </a:r>
          </a:p>
          <a:p>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While the sin offerings were a little different for each segment of the population, it contained some common characteristics.  </a:t>
            </a:r>
          </a:p>
          <a:p>
            <a:endParaRPr lang="en-US" sz="1400" dirty="0">
              <a:latin typeface="Verdana" panose="020B0604030504040204" pitchFamily="34" charset="0"/>
              <a:ea typeface="Verdana" panose="020B0604030504040204" pitchFamily="34" charset="0"/>
            </a:endParaRPr>
          </a:p>
          <a:p>
            <a:pPr marL="233218" indent="-233218">
              <a:buAutoNum type="arabicPeriod"/>
            </a:pPr>
            <a:r>
              <a:rPr lang="en-US" sz="1400" dirty="0">
                <a:latin typeface="Verdana" panose="020B0604030504040204" pitchFamily="34" charset="0"/>
                <a:ea typeface="Verdana" panose="020B0604030504040204" pitchFamily="34" charset="0"/>
              </a:rPr>
              <a:t>The sacrifice was to be without defect.  This is true with all sacrifices but with the sin offering it is emphasized even more.  </a:t>
            </a:r>
          </a:p>
          <a:p>
            <a:pPr marL="233218" indent="-233218">
              <a:buAutoNum type="arabicPeriod"/>
            </a:pPr>
            <a:endParaRPr lang="en-US" sz="1400" dirty="0">
              <a:latin typeface="Verdana" panose="020B0604030504040204" pitchFamily="34" charset="0"/>
              <a:ea typeface="Verdana" panose="020B0604030504040204" pitchFamily="34" charset="0"/>
            </a:endParaRPr>
          </a:p>
          <a:p>
            <a:pPr marL="233218" indent="-233218">
              <a:buAutoNum type="arabicPeriod"/>
            </a:pPr>
            <a:r>
              <a:rPr lang="en-US" sz="1400" dirty="0">
                <a:latin typeface="Verdana" panose="020B0604030504040204" pitchFamily="34" charset="0"/>
                <a:ea typeface="Verdana" panose="020B0604030504040204" pitchFamily="34" charset="0"/>
              </a:rPr>
              <a:t>This sacrifice was not for continued fellowship, it was to restore a broken relationship caused by sin. </a:t>
            </a:r>
            <a:br>
              <a:rPr lang="en-US" sz="1400" dirty="0">
                <a:latin typeface="Verdana" panose="020B0604030504040204" pitchFamily="34" charset="0"/>
                <a:ea typeface="Verdana" panose="020B0604030504040204" pitchFamily="34" charset="0"/>
              </a:rPr>
            </a:br>
            <a:br>
              <a:rPr lang="en-US" sz="1400" dirty="0">
                <a:latin typeface="Verdana" panose="020B0604030504040204" pitchFamily="34" charset="0"/>
                <a:ea typeface="Verdana" panose="020B0604030504040204" pitchFamily="34" charset="0"/>
              </a:rPr>
            </a:br>
            <a:r>
              <a:rPr lang="en-US" sz="1400" dirty="0">
                <a:latin typeface="Verdana" panose="020B0604030504040204" pitchFamily="34" charset="0"/>
                <a:ea typeface="Verdana" panose="020B0604030504040204" pitchFamily="34" charset="0"/>
              </a:rPr>
              <a:t>Does this translate to the NT church today?  Yes!  When a brother or sister has fallen away or commits a public sin they may respond in such a way that they ask to be restored to the body.  They are recognizing the sin in their life and asking God for forgiveness.  </a:t>
            </a:r>
            <a:br>
              <a:rPr lang="en-US" sz="1400" dirty="0">
                <a:latin typeface="Verdana" panose="020B0604030504040204" pitchFamily="34" charset="0"/>
                <a:ea typeface="Verdana" panose="020B0604030504040204" pitchFamily="34" charset="0"/>
              </a:rPr>
            </a:br>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	The sacrifice was made outside the camp.  All other offerings were made on the tabernacle grounds at 	the alter that stood before the door of the Holy Place.</a:t>
            </a:r>
            <a:br>
              <a:rPr lang="en-US" sz="1400" dirty="0">
                <a:latin typeface="Verdana" panose="020B0604030504040204" pitchFamily="34" charset="0"/>
                <a:ea typeface="Verdana" panose="020B0604030504040204" pitchFamily="34" charset="0"/>
              </a:rPr>
            </a:br>
            <a:br>
              <a:rPr lang="en-US" sz="1400" dirty="0">
                <a:latin typeface="Verdana" panose="020B0604030504040204" pitchFamily="34" charset="0"/>
                <a:ea typeface="Verdana" panose="020B0604030504040204" pitchFamily="34" charset="0"/>
              </a:rPr>
            </a:br>
            <a:r>
              <a:rPr lang="en-US" sz="1400" dirty="0">
                <a:latin typeface="Verdana" panose="020B0604030504040204" pitchFamily="34" charset="0"/>
                <a:ea typeface="Verdana" panose="020B0604030504040204" pitchFamily="34" charset="0"/>
              </a:rPr>
              <a:t>	Hebrews 13:11-12</a:t>
            </a:r>
            <a:br>
              <a:rPr lang="en-US" sz="1400" dirty="0">
                <a:latin typeface="Verdana" panose="020B0604030504040204" pitchFamily="34" charset="0"/>
                <a:ea typeface="Verdana" panose="020B0604030504040204" pitchFamily="34" charset="0"/>
              </a:rPr>
            </a:br>
            <a:r>
              <a:rPr lang="en-US" sz="1400" dirty="0">
                <a:latin typeface="Verdana" panose="020B0604030504040204" pitchFamily="34" charset="0"/>
                <a:ea typeface="Verdana" panose="020B0604030504040204" pitchFamily="34" charset="0"/>
              </a:rPr>
              <a:t>	</a:t>
            </a:r>
            <a:r>
              <a:rPr lang="en-US" sz="1400" b="1" dirty="0">
                <a:solidFill>
                  <a:srgbClr val="8D7221"/>
                </a:solidFill>
                <a:latin typeface="Verdana" panose="020B0604030504040204" pitchFamily="34" charset="0"/>
                <a:ea typeface="Verdana" panose="020B0604030504040204" pitchFamily="34" charset="0"/>
              </a:rPr>
              <a:t>Heb 13:11</a:t>
            </a:r>
            <a:r>
              <a:rPr lang="en-US" sz="1400" dirty="0">
                <a:solidFill>
                  <a:srgbClr val="292F33"/>
                </a:solidFill>
                <a:latin typeface="Verdana" panose="020B0604030504040204" pitchFamily="34" charset="0"/>
                <a:ea typeface="Verdana" panose="020B0604030504040204" pitchFamily="34" charset="0"/>
              </a:rPr>
              <a:t>  For the bodies of those animals, whose blood is brought into the sanctuary by the high 	priest for sin, are burned outside the camp. </a:t>
            </a:r>
          </a:p>
          <a:p>
            <a:r>
              <a:rPr lang="en-US" sz="1400" dirty="0">
                <a:solidFill>
                  <a:srgbClr val="218282"/>
                </a:solidFill>
                <a:latin typeface="Verdana" panose="020B0604030504040204" pitchFamily="34" charset="0"/>
                <a:ea typeface="Verdana" panose="020B0604030504040204" pitchFamily="34" charset="0"/>
              </a:rPr>
              <a:t>	Heb 13:12</a:t>
            </a:r>
            <a:r>
              <a:rPr lang="en-US" sz="1400" dirty="0">
                <a:solidFill>
                  <a:srgbClr val="292F33"/>
                </a:solidFill>
                <a:latin typeface="Verdana" panose="020B0604030504040204" pitchFamily="34" charset="0"/>
                <a:ea typeface="Verdana" panose="020B0604030504040204" pitchFamily="34" charset="0"/>
              </a:rPr>
              <a:t>  Therefore Jesus also, that He might sanctify the people with His own blood, suffered outside 	the gate.</a:t>
            </a:r>
            <a:br>
              <a:rPr lang="en-US" sz="1400" dirty="0">
                <a:solidFill>
                  <a:srgbClr val="292F33"/>
                </a:solidFill>
                <a:latin typeface="Verdana" panose="020B0604030504040204" pitchFamily="34" charset="0"/>
                <a:ea typeface="Verdana" panose="020B0604030504040204" pitchFamily="34" charset="0"/>
              </a:rPr>
            </a:br>
            <a:br>
              <a:rPr lang="en-US" sz="1400" dirty="0">
                <a:solidFill>
                  <a:srgbClr val="292F33"/>
                </a:solidFill>
                <a:latin typeface="Verdana" panose="020B0604030504040204" pitchFamily="34" charset="0"/>
                <a:ea typeface="Verdana" panose="020B0604030504040204" pitchFamily="34" charset="0"/>
              </a:rPr>
            </a:br>
            <a:r>
              <a:rPr lang="en-US" sz="1400" dirty="0">
                <a:solidFill>
                  <a:srgbClr val="292F33"/>
                </a:solidFill>
                <a:latin typeface="Verdana" panose="020B0604030504040204" pitchFamily="34" charset="0"/>
                <a:ea typeface="Verdana" panose="020B0604030504040204" pitchFamily="34" charset="0"/>
              </a:rPr>
              <a:t>	Jesus fulfilled the sin offering on Golgotha outside the walls of Jerusalem</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3.	The sin offering required blood in a primary role whereas the blood was more a secondary element of 	the soothing aroma sacrifices.  Of prominence is the blood that was put on the horns of the altar.</a:t>
            </a:r>
            <a:br>
              <a:rPr lang="en-US" sz="1400" dirty="0">
                <a:solidFill>
                  <a:srgbClr val="292F33"/>
                </a:solidFill>
                <a:latin typeface="Verdana" panose="020B0604030504040204" pitchFamily="34" charset="0"/>
                <a:ea typeface="Verdana" panose="020B0604030504040204" pitchFamily="34" charset="0"/>
              </a:rPr>
            </a:br>
            <a:br>
              <a:rPr lang="en-US" sz="1400" dirty="0">
                <a:solidFill>
                  <a:srgbClr val="292F33"/>
                </a:solidFill>
                <a:latin typeface="Verdana" panose="020B0604030504040204" pitchFamily="34" charset="0"/>
                <a:ea typeface="Verdana" panose="020B0604030504040204" pitchFamily="34" charset="0"/>
              </a:rPr>
            </a:br>
            <a:r>
              <a:rPr lang="en-US" sz="1400" dirty="0">
                <a:solidFill>
                  <a:srgbClr val="292F33"/>
                </a:solidFill>
                <a:latin typeface="Verdana" panose="020B0604030504040204" pitchFamily="34" charset="0"/>
                <a:ea typeface="Verdana" panose="020B0604030504040204" pitchFamily="34" charset="0"/>
              </a:rPr>
              <a:t>	The symbolism is pretty clear.  When it comes to sin, the blood needs to be brought closer to God’s 	presence.  How close was Jesus to God’s presence?</a:t>
            </a:r>
            <a:br>
              <a:rPr lang="en-US" sz="1400" dirty="0">
                <a:solidFill>
                  <a:srgbClr val="292F33"/>
                </a:solidFill>
                <a:latin typeface="Verdana" panose="020B0604030504040204" pitchFamily="34" charset="0"/>
                <a:ea typeface="Verdana" panose="020B0604030504040204" pitchFamily="34" charset="0"/>
              </a:rPr>
            </a:br>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4.	NO Exceptions!  Whether prophet, priest or king, everyone had need of the sin offering.  As do we 	today!</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We need to see the difference clearly here between the Old Law and the New.  The blood of bulls and goats was brought as close to God as they could get it.  The blood of Christ brought Jesus not in the neighborhood of God, it brough him into personal contact with God in the most holy of places – Heaven</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The most significant feature of the sin offering is forgiveness and forgiveness is used in </a:t>
            </a:r>
            <a:r>
              <a:rPr lang="en-US" sz="1400" dirty="0" err="1">
                <a:solidFill>
                  <a:srgbClr val="292F33"/>
                </a:solidFill>
                <a:latin typeface="Verdana" panose="020B0604030504040204" pitchFamily="34" charset="0"/>
                <a:ea typeface="Verdana" panose="020B0604030504040204" pitchFamily="34" charset="0"/>
              </a:rPr>
              <a:t>Levtiticus</a:t>
            </a:r>
            <a:r>
              <a:rPr lang="en-US" sz="1400" dirty="0">
                <a:solidFill>
                  <a:srgbClr val="292F33"/>
                </a:solidFill>
                <a:latin typeface="Verdana" panose="020B0604030504040204" pitchFamily="34" charset="0"/>
                <a:ea typeface="Verdana" panose="020B0604030504040204" pitchFamily="34" charset="0"/>
              </a:rPr>
              <a:t> 4:20,26,31 and 35</a:t>
            </a:r>
          </a:p>
          <a:p>
            <a:endParaRPr lang="en-US" sz="1400" dirty="0">
              <a:solidFill>
                <a:srgbClr val="292F33"/>
              </a:solidFill>
              <a:latin typeface="Verdana" panose="020B0604030504040204" pitchFamily="34" charset="0"/>
              <a:ea typeface="Verdana" panose="020B0604030504040204" pitchFamily="34" charset="0"/>
            </a:endParaRPr>
          </a:p>
          <a:p>
            <a:r>
              <a:rPr lang="en-US" sz="1400" b="1" dirty="0">
                <a:solidFill>
                  <a:srgbClr val="8D7221"/>
                </a:solidFill>
                <a:latin typeface="Verdana" panose="020B0604030504040204" pitchFamily="34" charset="0"/>
                <a:ea typeface="Verdana" panose="020B0604030504040204" pitchFamily="34" charset="0"/>
              </a:rPr>
              <a:t>Lev 4:20</a:t>
            </a:r>
            <a:r>
              <a:rPr lang="en-US" sz="1400" dirty="0">
                <a:solidFill>
                  <a:srgbClr val="292F33"/>
                </a:solidFill>
                <a:latin typeface="Verdana" panose="020B0604030504040204" pitchFamily="34" charset="0"/>
                <a:ea typeface="Verdana" panose="020B0604030504040204" pitchFamily="34" charset="0"/>
              </a:rPr>
              <a:t>  And he shall do with the bull as he did with the bull as a sin offering; thus he shall do with it. So the priest shall make atonement for them, and it shall be forgiven them. </a:t>
            </a:r>
          </a:p>
          <a:p>
            <a:r>
              <a:rPr lang="en-US" sz="1400" dirty="0">
                <a:solidFill>
                  <a:srgbClr val="218282"/>
                </a:solidFill>
                <a:latin typeface="Verdana" panose="020B0604030504040204" pitchFamily="34" charset="0"/>
                <a:ea typeface="Verdana" panose="020B0604030504040204" pitchFamily="34" charset="0"/>
              </a:rPr>
              <a:t>Lev 4:26</a:t>
            </a:r>
            <a:r>
              <a:rPr lang="en-US" sz="1400" dirty="0">
                <a:solidFill>
                  <a:srgbClr val="292F33"/>
                </a:solidFill>
                <a:latin typeface="Verdana" panose="020B0604030504040204" pitchFamily="34" charset="0"/>
                <a:ea typeface="Verdana" panose="020B0604030504040204" pitchFamily="34" charset="0"/>
              </a:rPr>
              <a:t>  And he shall burn all its fat on the altar, like the fat of the sacrifice of the peace offering. So the priest shall make atonement for him concerning his sin, and it shall be forgiven him. </a:t>
            </a:r>
          </a:p>
          <a:p>
            <a:r>
              <a:rPr lang="en-US" sz="1400" b="1" dirty="0">
                <a:solidFill>
                  <a:srgbClr val="8D7221"/>
                </a:solidFill>
                <a:latin typeface="Verdana" panose="020B0604030504040204" pitchFamily="34" charset="0"/>
                <a:ea typeface="Verdana" panose="020B0604030504040204" pitchFamily="34" charset="0"/>
              </a:rPr>
              <a:t>Lev 4:31</a:t>
            </a:r>
            <a:r>
              <a:rPr lang="en-US" sz="1400" dirty="0">
                <a:solidFill>
                  <a:srgbClr val="292F33"/>
                </a:solidFill>
                <a:latin typeface="Verdana" panose="020B0604030504040204" pitchFamily="34" charset="0"/>
                <a:ea typeface="Verdana" panose="020B0604030504040204" pitchFamily="34" charset="0"/>
              </a:rPr>
              <a:t>  He shall remove all its fat, as fat is removed from the sacrifice of the peace offering; and the priest shall burn it on the altar for a sweet aroma to the LORD. So the priest shall make atonement for him, and it shall be forgiven him. </a:t>
            </a:r>
          </a:p>
          <a:p>
            <a:pPr defTabSz="932871">
              <a:defRPr/>
            </a:pPr>
            <a:r>
              <a:rPr lang="en-US" sz="1400" b="1" dirty="0">
                <a:solidFill>
                  <a:srgbClr val="8D7221"/>
                </a:solidFill>
                <a:latin typeface="Verdana" panose="020B0604030504040204" pitchFamily="34" charset="0"/>
                <a:ea typeface="Verdana" panose="020B0604030504040204" pitchFamily="34" charset="0"/>
              </a:rPr>
              <a:t>Lev 4:35</a:t>
            </a:r>
            <a:r>
              <a:rPr lang="en-US" sz="1400" dirty="0">
                <a:solidFill>
                  <a:srgbClr val="292F33"/>
                </a:solidFill>
                <a:latin typeface="Verdana" panose="020B0604030504040204" pitchFamily="34" charset="0"/>
                <a:ea typeface="Verdana" panose="020B0604030504040204" pitchFamily="34" charset="0"/>
              </a:rPr>
              <a:t>  He shall remove all its fat, as the fat of the lamb is removed from the sacrifice of the peace offering. Then the priest shall burn it on the altar, according to the offerings made by fire to the LORD. So the priest shall make atonement for his sin that he has committed, and it shall be forgiven him. </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Lastly, there is a subcategory of the sin offering called the guilt offering.  In chapters 5:14 – 6:7, the worshipper was required to make restitution.</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Look at these words in Isaiah chapter 53 speaking of Jesus:</a:t>
            </a:r>
          </a:p>
          <a:p>
            <a:r>
              <a:rPr lang="en-US" sz="1400" b="1" dirty="0">
                <a:solidFill>
                  <a:srgbClr val="8D7221"/>
                </a:solidFill>
                <a:latin typeface="Verdana" panose="020B0604030504040204" pitchFamily="34" charset="0"/>
                <a:ea typeface="Verdana" panose="020B0604030504040204" pitchFamily="34" charset="0"/>
              </a:rPr>
              <a:t>Isa 53:10</a:t>
            </a:r>
            <a:r>
              <a:rPr lang="en-US" sz="1400" dirty="0">
                <a:solidFill>
                  <a:srgbClr val="292F33"/>
                </a:solidFill>
                <a:latin typeface="Verdana" panose="020B0604030504040204" pitchFamily="34" charset="0"/>
                <a:ea typeface="Verdana" panose="020B0604030504040204" pitchFamily="34" charset="0"/>
              </a:rPr>
              <a:t>  Yet it was the will of the LORD to crush him; he has put him to grief; when his soul makes an offering for guilt, he shall see his offspring; he shall prolong his days; the will of the LORD shall prosper in his hand. </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Jesus was our guilt offering – we repent, we make restitution, and we are forgiven by the blood of the lamb</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The point of the first 7 chapters of Leviticus is simple – to be God’s holy people, the Israelites has to separate themselves from the world and dedicate themselves to God, and so do we.  They had to be cleansed by blood and so do we.  They had to be a community that was centered on worship of God and so do we.  They were a people who gave sacrificially to God and so we must be also (spiritually)</a:t>
            </a:r>
          </a:p>
          <a:p>
            <a:endParaRPr lang="en-US" sz="1400" dirty="0">
              <a:latin typeface="Verdana" panose="020B0604030504040204" pitchFamily="34" charset="0"/>
              <a:ea typeface="Verdana" panose="020B0604030504040204" pitchFamily="34" charset="0"/>
            </a:endParaRPr>
          </a:p>
          <a:p>
            <a:endParaRPr lang="en-US" sz="1400" b="1" dirty="0">
              <a:solidFill>
                <a:srgbClr val="292F33"/>
              </a:solidFill>
              <a:latin typeface="Verdana" panose="020B0604030504040204" pitchFamily="34" charset="0"/>
              <a:ea typeface="Verdana" panose="020B0604030504040204" pitchFamily="34" charset="0"/>
            </a:endParaRPr>
          </a:p>
          <a:p>
            <a:pPr marL="233218" indent="-233218">
              <a:buAutoNum type="arabicPeriod"/>
            </a:pPr>
            <a:endParaRPr lang="en-US" dirty="0"/>
          </a:p>
        </p:txBody>
      </p:sp>
      <p:sp>
        <p:nvSpPr>
          <p:cNvPr id="4" name="Slide Number Placeholder 3"/>
          <p:cNvSpPr>
            <a:spLocks noGrp="1"/>
          </p:cNvSpPr>
          <p:nvPr>
            <p:ph type="sldNum" sz="quarter" idx="5"/>
          </p:nvPr>
        </p:nvSpPr>
        <p:spPr/>
        <p:txBody>
          <a:bodyPr/>
          <a:lstStyle/>
          <a:p>
            <a:fld id="{C5EBC563-1D06-4253-B465-09F4F20724B5}" type="slidenum">
              <a:rPr lang="en-US" smtClean="0"/>
              <a:t>12</a:t>
            </a:fld>
            <a:endParaRPr lang="en-US"/>
          </a:p>
        </p:txBody>
      </p:sp>
    </p:spTree>
    <p:extLst>
      <p:ext uri="{BB962C8B-B14F-4D97-AF65-F5344CB8AC3E}">
        <p14:creationId xmlns:p14="http://schemas.microsoft.com/office/powerpoint/2010/main" val="23341991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a:solidFill>
                  <a:srgbClr val="292F33"/>
                </a:solidFill>
                <a:latin typeface="Verdana" panose="020B0604030504040204" pitchFamily="34" charset="0"/>
                <a:ea typeface="Verdana" panose="020B0604030504040204" pitchFamily="34" charset="0"/>
              </a:rPr>
              <a:t>Leviticus </a:t>
            </a:r>
            <a:r>
              <a:rPr lang="en-US" sz="1400" dirty="0">
                <a:solidFill>
                  <a:srgbClr val="292F33"/>
                </a:solidFill>
                <a:latin typeface="Verdana" panose="020B0604030504040204" pitchFamily="34" charset="0"/>
                <a:ea typeface="Verdana" panose="020B0604030504040204" pitchFamily="34" charset="0"/>
              </a:rPr>
              <a:t>Chapters 11 through 15</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Chapters 1-7 dealt with offerings to be made by the priests at the temple.  Chapters 11-15 deal with cleanness and uncleanness.</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The subject changes but the charge from God is the same – to make Israel a Holy Nation separate and apart from everyone else.  With the space given to the issue of clean and unclean, it is apparent that God thinks it is important.  </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We will treat this as an overview and not go into any amount of detail but there are many lessons for us in these 5 chapters</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There are three potential reasons this was important for the Jews.  </a:t>
            </a:r>
          </a:p>
          <a:p>
            <a:pPr marL="233218" indent="-233218">
              <a:buAutoNum type="arabicPeriod"/>
            </a:pPr>
            <a:r>
              <a:rPr lang="en-US" sz="1400" dirty="0">
                <a:solidFill>
                  <a:srgbClr val="292F33"/>
                </a:solidFill>
                <a:latin typeface="Verdana" panose="020B0604030504040204" pitchFamily="34" charset="0"/>
                <a:ea typeface="Verdana" panose="020B0604030504040204" pitchFamily="34" charset="0"/>
              </a:rPr>
              <a:t>It may have helped Israel avoid practices closely related to idolatry</a:t>
            </a:r>
          </a:p>
          <a:p>
            <a:pPr marL="233218" indent="-233218">
              <a:buAutoNum type="arabicPeriod"/>
            </a:pPr>
            <a:r>
              <a:rPr lang="en-US" sz="1400" dirty="0">
                <a:solidFill>
                  <a:srgbClr val="292F33"/>
                </a:solidFill>
                <a:latin typeface="Verdana" panose="020B0604030504040204" pitchFamily="34" charset="0"/>
                <a:ea typeface="Verdana" panose="020B0604030504040204" pitchFamily="34" charset="0"/>
              </a:rPr>
              <a:t>It distinguished God’s people</a:t>
            </a:r>
          </a:p>
          <a:p>
            <a:pPr marL="233218" indent="-233218">
              <a:buAutoNum type="arabicPeriod"/>
            </a:pPr>
            <a:r>
              <a:rPr lang="en-US" sz="1400" dirty="0">
                <a:solidFill>
                  <a:srgbClr val="292F33"/>
                </a:solidFill>
                <a:latin typeface="Verdana" panose="020B0604030504040204" pitchFamily="34" charset="0"/>
                <a:ea typeface="Verdana" panose="020B0604030504040204" pitchFamily="34" charset="0"/>
              </a:rPr>
              <a:t>It promoted general welfare and health among the nation</a:t>
            </a:r>
          </a:p>
          <a:p>
            <a:pPr marL="233218" indent="-233218">
              <a:buAutoNum type="arabicPeriod"/>
            </a:pPr>
            <a:endParaRPr lang="en-US" sz="1400" dirty="0">
              <a:solidFill>
                <a:srgbClr val="292F33"/>
              </a:solidFill>
              <a:latin typeface="Verdana" panose="020B0604030504040204" pitchFamily="34" charset="0"/>
              <a:ea typeface="Verdana" panose="020B0604030504040204" pitchFamily="34" charset="0"/>
            </a:endParaRPr>
          </a:p>
          <a:p>
            <a:pPr marL="233218" indent="-233218">
              <a:buAutoNum type="arabicPeriod"/>
            </a:pPr>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It is clear from a cursory look that some things were of a general health nature – the acceptable birds and the acceptable fish for example meant staying away from the cleanup animals – those that were indiscriminate in what they ate, those that were the garbage collectors of the species.</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I find chapter 13 a good place to focus a few minutes because of the connection we have not to leprosy but to our own recent public health issues of COVID.  Furthermore, as we look at leprosy as it is used here in Leviticus, we certainly have explained to us the skin disease that we know as leprosy, but we probably have a broader usage of the word to include other diseases as well.</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God’s focus on clean and unclean in these 5 chapters clearly has both a physical and a spiritual application.  The first 7 chapters of the book dealt with spiritual cleanness although it wasn't directly put in those terms.  God expected in the worship  environment spiritual purity.  Only the best goes to God, the rituals that took place to ceremoniously cleanse the priests made God’s expectations clear.  In these 5 chapters we continue that discussion but in a different setting, the setting for everyday life.</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The discussion of leprosy is an analogy for sin.  Just as leprosy contaminates what it touches and eventually kills those it affected, sin contaminates and </a:t>
            </a:r>
            <a:r>
              <a:rPr lang="en-US" sz="1400" dirty="0" err="1">
                <a:solidFill>
                  <a:srgbClr val="292F33"/>
                </a:solidFill>
                <a:latin typeface="Verdana" panose="020B0604030504040204" pitchFamily="34" charset="0"/>
                <a:ea typeface="Verdana" panose="020B0604030504040204" pitchFamily="34" charset="0"/>
              </a:rPr>
              <a:t>ultiomately</a:t>
            </a:r>
            <a:r>
              <a:rPr lang="en-US" sz="1400" dirty="0">
                <a:solidFill>
                  <a:srgbClr val="292F33"/>
                </a:solidFill>
                <a:latin typeface="Verdana" panose="020B0604030504040204" pitchFamily="34" charset="0"/>
                <a:ea typeface="Verdana" panose="020B0604030504040204" pitchFamily="34" charset="0"/>
              </a:rPr>
              <a:t> destroys those who practice it.  Leprosy was contagious – does that analogy hold with sin?</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Can a person catch sin?  Can a person become infected with sin?  Did I just ask the same question twice or were my questions slightly different.  Did I ask a loaded question?</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Ezekiel 18 makes it clear that neither the practice nor the guilt of sin is passed from one generation to the next.  A son does not catch sin from his father.</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1</a:t>
            </a:r>
            <a:r>
              <a:rPr lang="en-US" sz="1400" baseline="30000" dirty="0">
                <a:solidFill>
                  <a:srgbClr val="292F33"/>
                </a:solidFill>
                <a:latin typeface="Verdana" panose="020B0604030504040204" pitchFamily="34" charset="0"/>
                <a:ea typeface="Verdana" panose="020B0604030504040204" pitchFamily="34" charset="0"/>
              </a:rPr>
              <a:t>st</a:t>
            </a:r>
            <a:r>
              <a:rPr lang="en-US" sz="1400" dirty="0">
                <a:solidFill>
                  <a:srgbClr val="292F33"/>
                </a:solidFill>
                <a:latin typeface="Verdana" panose="020B0604030504040204" pitchFamily="34" charset="0"/>
                <a:ea typeface="Verdana" panose="020B0604030504040204" pitchFamily="34" charset="0"/>
              </a:rPr>
              <a:t> Corinthians 15:33 – bad company corrupts good morals – </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One thing is clear, sin once it enters our life, does not shake loose easily.</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Look at chapter 14, verses 33 to the end of the chapter.</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This discussion is not about the person contracting leprosy, but rather about the house being diagnosed with leprosy.  Whether or not the discussion is about leprosy or dry rot, or toxic mold is not important but the fact that our living quarters could be infected with a harmful bacteria is important on the physical level as well as an analogy for sin.</a:t>
            </a:r>
          </a:p>
          <a:p>
            <a:r>
              <a:rPr lang="en-US" sz="1400" dirty="0">
                <a:solidFill>
                  <a:srgbClr val="292F33"/>
                </a:solidFill>
                <a:latin typeface="Verdana" panose="020B0604030504040204" pitchFamily="34" charset="0"/>
                <a:ea typeface="Verdana" panose="020B0604030504040204" pitchFamily="34" charset="0"/>
              </a:rPr>
              <a:t>These verses spell out the procedure to inspect the house for disease, how to identify it, what to do to properly determine the active nature of the disease and how to fix it.</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I also want to take a minute to discuss who is doing the inspection.  The priests are.  There is no contagious disease specialty subcategory.  The same men that oversee Israel’s spiritual well being oversee public health.  God directed them with all the knowledge they needed to deal with this issue but there is a more obvious answer as to why the priests handled this matter</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Everything pointed to the relationship between God and the Israelite.  Nothing could get in the way of that.  When there was an issue, to whom did the Israelite go – to God via the Priest!  God will take care of his people and the people needed to fully understand that.  </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Do you think God has reason to suspect they would forget that God was in charge?  </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A rhetorical question.</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Can we take this house of Moses’ day metaphorically to today’s time and consider it to be our spiritual house – the church?  Not the physical building, the spiritual entity that is </a:t>
            </a:r>
            <a:r>
              <a:rPr lang="en-US" sz="1400" dirty="0" err="1">
                <a:solidFill>
                  <a:srgbClr val="292F33"/>
                </a:solidFill>
                <a:latin typeface="Verdana" panose="020B0604030504040204" pitchFamily="34" charset="0"/>
                <a:ea typeface="Verdana" panose="020B0604030504040204" pitchFamily="34" charset="0"/>
              </a:rPr>
              <a:t>Christ;’s</a:t>
            </a:r>
            <a:r>
              <a:rPr lang="en-US" sz="1400" dirty="0">
                <a:solidFill>
                  <a:srgbClr val="292F33"/>
                </a:solidFill>
                <a:latin typeface="Verdana" panose="020B0604030504040204" pitchFamily="34" charset="0"/>
                <a:ea typeface="Verdana" panose="020B0604030504040204" pitchFamily="34" charset="0"/>
              </a:rPr>
              <a:t> church?</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Look at the remedy for a house that is infested with leprosy – Leviticus 14:39-43</a:t>
            </a:r>
          </a:p>
          <a:p>
            <a:r>
              <a:rPr lang="en-US" sz="1400" dirty="0">
                <a:solidFill>
                  <a:srgbClr val="292F33"/>
                </a:solidFill>
                <a:latin typeface="Verdana" panose="020B0604030504040204" pitchFamily="34" charset="0"/>
                <a:ea typeface="Verdana" panose="020B0604030504040204" pitchFamily="34" charset="0"/>
              </a:rPr>
              <a:t>The stones and the plaster must be removed, taken outside the city and replaced with new stones and new plaster.</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Consider</a:t>
            </a:r>
          </a:p>
          <a:p>
            <a:endParaRPr lang="en-US" sz="1400" dirty="0">
              <a:solidFill>
                <a:srgbClr val="292F33"/>
              </a:solidFill>
              <a:latin typeface="Verdana" panose="020B0604030504040204" pitchFamily="34" charset="0"/>
              <a:ea typeface="Verdana" panose="020B0604030504040204" pitchFamily="34" charset="0"/>
            </a:endParaRPr>
          </a:p>
          <a:p>
            <a:r>
              <a:rPr lang="en-US" sz="1400" b="1" dirty="0">
                <a:solidFill>
                  <a:srgbClr val="8D7221"/>
                </a:solidFill>
                <a:latin typeface="Verdana" panose="020B0604030504040204" pitchFamily="34" charset="0"/>
                <a:ea typeface="Verdana" panose="020B0604030504040204" pitchFamily="34" charset="0"/>
              </a:rPr>
              <a:t>Eph 2:19b</a:t>
            </a:r>
            <a:r>
              <a:rPr lang="en-US" sz="1400" dirty="0">
                <a:solidFill>
                  <a:srgbClr val="292F33"/>
                </a:solidFill>
                <a:latin typeface="Verdana" panose="020B0604030504040204" pitchFamily="34" charset="0"/>
                <a:ea typeface="Verdana" panose="020B0604030504040204" pitchFamily="34" charset="0"/>
              </a:rPr>
              <a:t>  but you are fellow citizens with the saints and members of the household of God, </a:t>
            </a:r>
          </a:p>
          <a:p>
            <a:r>
              <a:rPr lang="en-US" sz="1400" dirty="0">
                <a:solidFill>
                  <a:srgbClr val="218282"/>
                </a:solidFill>
                <a:latin typeface="Verdana" panose="020B0604030504040204" pitchFamily="34" charset="0"/>
                <a:ea typeface="Verdana" panose="020B0604030504040204" pitchFamily="34" charset="0"/>
              </a:rPr>
              <a:t>Eph 2:20</a:t>
            </a:r>
            <a:r>
              <a:rPr lang="en-US" sz="1400" dirty="0">
                <a:solidFill>
                  <a:srgbClr val="292F33"/>
                </a:solidFill>
                <a:latin typeface="Verdana" panose="020B0604030504040204" pitchFamily="34" charset="0"/>
                <a:ea typeface="Verdana" panose="020B0604030504040204" pitchFamily="34" charset="0"/>
              </a:rPr>
              <a:t>  built on the foundation of the apostles and prophets, Christ Jesus himself being the cornerstone, </a:t>
            </a:r>
          </a:p>
          <a:p>
            <a:r>
              <a:rPr lang="en-US" sz="1400" dirty="0">
                <a:solidFill>
                  <a:srgbClr val="218282"/>
                </a:solidFill>
                <a:latin typeface="Verdana" panose="020B0604030504040204" pitchFamily="34" charset="0"/>
                <a:ea typeface="Verdana" panose="020B0604030504040204" pitchFamily="34" charset="0"/>
              </a:rPr>
              <a:t>Eph 2:21</a:t>
            </a:r>
            <a:r>
              <a:rPr lang="en-US" sz="1400" dirty="0">
                <a:solidFill>
                  <a:srgbClr val="292F33"/>
                </a:solidFill>
                <a:latin typeface="Verdana" panose="020B0604030504040204" pitchFamily="34" charset="0"/>
                <a:ea typeface="Verdana" panose="020B0604030504040204" pitchFamily="34" charset="0"/>
              </a:rPr>
              <a:t>  in whom the whole structure, being joined together, grows into a holy temple in the Lord. </a:t>
            </a:r>
          </a:p>
          <a:p>
            <a:r>
              <a:rPr lang="en-US" sz="1400" dirty="0">
                <a:solidFill>
                  <a:srgbClr val="218282"/>
                </a:solidFill>
                <a:latin typeface="Verdana" panose="020B0604030504040204" pitchFamily="34" charset="0"/>
                <a:ea typeface="Verdana" panose="020B0604030504040204" pitchFamily="34" charset="0"/>
              </a:rPr>
              <a:t>Eph 2:22</a:t>
            </a:r>
            <a:r>
              <a:rPr lang="en-US" sz="1400" dirty="0">
                <a:solidFill>
                  <a:srgbClr val="292F33"/>
                </a:solidFill>
                <a:latin typeface="Verdana" panose="020B0604030504040204" pitchFamily="34" charset="0"/>
                <a:ea typeface="Verdana" panose="020B0604030504040204" pitchFamily="34" charset="0"/>
              </a:rPr>
              <a:t>  In him you also are being built together into a dwelling place for God by the Spirit. </a:t>
            </a:r>
          </a:p>
          <a:p>
            <a:endParaRPr lang="en-US" sz="1400" dirty="0">
              <a:solidFill>
                <a:srgbClr val="292F33"/>
              </a:solidFill>
              <a:latin typeface="Verdana" panose="020B0604030504040204" pitchFamily="34" charset="0"/>
              <a:ea typeface="Verdana" panose="020B0604030504040204" pitchFamily="34" charset="0"/>
            </a:endParaRPr>
          </a:p>
          <a:p>
            <a:r>
              <a:rPr lang="en-US" sz="1400" b="1" dirty="0">
                <a:solidFill>
                  <a:srgbClr val="8D7221"/>
                </a:solidFill>
                <a:latin typeface="Verdana" panose="020B0604030504040204" pitchFamily="34" charset="0"/>
                <a:ea typeface="Verdana" panose="020B0604030504040204" pitchFamily="34" charset="0"/>
              </a:rPr>
              <a:t>1Pe 2:5</a:t>
            </a:r>
            <a:r>
              <a:rPr lang="en-US" sz="1400" dirty="0">
                <a:solidFill>
                  <a:srgbClr val="292F33"/>
                </a:solidFill>
                <a:latin typeface="Verdana" panose="020B0604030504040204" pitchFamily="34" charset="0"/>
                <a:ea typeface="Verdana" panose="020B0604030504040204" pitchFamily="34" charset="0"/>
              </a:rPr>
              <a:t>  you yourselves like living stones are being built up as a spiritual house, to be a holy priesthood, to offer spiritual sacrifices acceptable to God through Jesus Christ. </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Can God’ house be affected by leprosy today?</a:t>
            </a:r>
          </a:p>
          <a:p>
            <a:endParaRPr lang="en-US" sz="1400" dirty="0">
              <a:solidFill>
                <a:srgbClr val="292F33"/>
              </a:solidFill>
              <a:latin typeface="Verdana" panose="020B0604030504040204" pitchFamily="34" charset="0"/>
              <a:ea typeface="Verdana" panose="020B0604030504040204" pitchFamily="34" charset="0"/>
            </a:endParaRPr>
          </a:p>
          <a:p>
            <a:r>
              <a:rPr lang="en-US" sz="1400" b="1" dirty="0">
                <a:solidFill>
                  <a:srgbClr val="8D7221"/>
                </a:solidFill>
                <a:latin typeface="Verdana" panose="020B0604030504040204" pitchFamily="34" charset="0"/>
                <a:ea typeface="Verdana" panose="020B0604030504040204" pitchFamily="34" charset="0"/>
              </a:rPr>
              <a:t>Jude 1:4</a:t>
            </a:r>
            <a:r>
              <a:rPr lang="en-US" sz="1400" dirty="0">
                <a:solidFill>
                  <a:srgbClr val="292F33"/>
                </a:solidFill>
                <a:latin typeface="Verdana" panose="020B0604030504040204" pitchFamily="34" charset="0"/>
                <a:ea typeface="Verdana" panose="020B0604030504040204" pitchFamily="34" charset="0"/>
              </a:rPr>
              <a:t>  For certain people have crept in unnoticed who long ago were designated for this condemnation, ungodly people, who pervert the grace of our God into sensuality and deny our only Master and Lord, Jesus Christ. </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If you ever wonder about the practice of church discipline, about withdrawal and it’s applicability to the times we live in today, how did God provide for the church to deal with leprosy in the form of heresy, arrogance and immorality?  We must protect the house today and there are instances in which the stones must be removed.</a:t>
            </a:r>
          </a:p>
          <a:p>
            <a:endParaRPr lang="en-US" sz="1400" dirty="0">
              <a:latin typeface="Verdana" panose="020B0604030504040204" pitchFamily="34" charset="0"/>
              <a:ea typeface="Verdana" panose="020B0604030504040204" pitchFamily="34" charset="0"/>
            </a:endParaRPr>
          </a:p>
          <a:p>
            <a:pPr marL="233218" indent="-233218">
              <a:buAutoNum type="arabicPeriod"/>
            </a:pPr>
            <a:endParaRPr lang="en-US" dirty="0"/>
          </a:p>
        </p:txBody>
      </p:sp>
      <p:sp>
        <p:nvSpPr>
          <p:cNvPr id="4" name="Slide Number Placeholder 3"/>
          <p:cNvSpPr>
            <a:spLocks noGrp="1"/>
          </p:cNvSpPr>
          <p:nvPr>
            <p:ph type="sldNum" sz="quarter" idx="5"/>
          </p:nvPr>
        </p:nvSpPr>
        <p:spPr/>
        <p:txBody>
          <a:bodyPr/>
          <a:lstStyle/>
          <a:p>
            <a:fld id="{C5EBC563-1D06-4253-B465-09F4F20724B5}" type="slidenum">
              <a:rPr lang="en-US" smtClean="0"/>
              <a:t>13</a:t>
            </a:fld>
            <a:endParaRPr lang="en-US"/>
          </a:p>
        </p:txBody>
      </p:sp>
    </p:spTree>
    <p:extLst>
      <p:ext uri="{BB962C8B-B14F-4D97-AF65-F5344CB8AC3E}">
        <p14:creationId xmlns:p14="http://schemas.microsoft.com/office/powerpoint/2010/main" val="33915446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b="1" dirty="0">
              <a:solidFill>
                <a:srgbClr val="292F33"/>
              </a:solidFill>
              <a:latin typeface="Verdana" panose="020B0604030504040204" pitchFamily="34" charset="0"/>
            </a:endParaRPr>
          </a:p>
          <a:p>
            <a:endParaRPr lang="en-US" sz="1400" dirty="0">
              <a:solidFill>
                <a:srgbClr val="292F33"/>
              </a:solidFill>
              <a:latin typeface="Verdana" panose="020B0604030504040204" pitchFamily="34" charset="0"/>
              <a:ea typeface="Verdana" panose="020B0604030504040204" pitchFamily="34" charset="0"/>
            </a:endParaRPr>
          </a:p>
          <a:p>
            <a:r>
              <a:rPr lang="en-US" sz="1400" b="1" dirty="0">
                <a:latin typeface="Verdana" panose="020B0604030504040204" pitchFamily="34" charset="0"/>
                <a:ea typeface="Verdana" panose="020B0604030504040204" pitchFamily="34" charset="0"/>
              </a:rPr>
              <a:t>The NT does not require ritual purity but rather moral purity</a:t>
            </a:r>
          </a:p>
          <a:p>
            <a:endParaRPr lang="en-US" sz="1400" b="1" dirty="0">
              <a:latin typeface="Verdana" panose="020B0604030504040204" pitchFamily="34" charset="0"/>
              <a:ea typeface="Verdana" panose="020B0604030504040204" pitchFamily="34" charset="0"/>
            </a:endParaRPr>
          </a:p>
          <a:p>
            <a:r>
              <a:rPr lang="en-US" sz="1400" b="1" dirty="0">
                <a:latin typeface="Verdana" panose="020B0604030504040204" pitchFamily="34" charset="0"/>
                <a:ea typeface="Verdana" panose="020B0604030504040204" pitchFamily="34" charset="0"/>
              </a:rPr>
              <a:t>1</a:t>
            </a:r>
            <a:r>
              <a:rPr lang="en-US" sz="1400" b="1" baseline="30000" dirty="0">
                <a:latin typeface="Verdana" panose="020B0604030504040204" pitchFamily="34" charset="0"/>
                <a:ea typeface="Verdana" panose="020B0604030504040204" pitchFamily="34" charset="0"/>
              </a:rPr>
              <a:t>st</a:t>
            </a:r>
            <a:r>
              <a:rPr lang="en-US" sz="1400" b="1" dirty="0">
                <a:latin typeface="Verdana" panose="020B0604030504040204" pitchFamily="34" charset="0"/>
                <a:ea typeface="Verdana" panose="020B0604030504040204" pitchFamily="34" charset="0"/>
              </a:rPr>
              <a:t> Timothy 5:22 [c]</a:t>
            </a:r>
          </a:p>
          <a:p>
            <a:endParaRPr lang="en-US" sz="1400" b="1" dirty="0">
              <a:solidFill>
                <a:srgbClr val="292F33"/>
              </a:solidFill>
              <a:latin typeface="Verdana" panose="020B0604030504040204" pitchFamily="34" charset="0"/>
              <a:ea typeface="Verdana" panose="020B0604030504040204" pitchFamily="34" charset="0"/>
            </a:endParaRPr>
          </a:p>
          <a:p>
            <a:pPr marL="0" indent="0">
              <a:buNone/>
            </a:pPr>
            <a:r>
              <a:rPr lang="en-US" sz="1400" b="1" i="0" u="none" strike="noStrike" baseline="0" dirty="0">
                <a:solidFill>
                  <a:srgbClr val="218282"/>
                </a:solidFill>
                <a:latin typeface="Verdana" panose="020B0604030504040204" pitchFamily="34" charset="0"/>
                <a:ea typeface="Verdana" panose="020B0604030504040204" pitchFamily="34" charset="0"/>
              </a:rPr>
              <a:t>1Ti 5:22</a:t>
            </a:r>
            <a:r>
              <a:rPr lang="en-US" sz="1400" b="1" i="0" u="none" strike="noStrike" baseline="0" dirty="0">
                <a:solidFill>
                  <a:srgbClr val="292F33"/>
                </a:solidFill>
                <a:latin typeface="Verdana" panose="020B0604030504040204" pitchFamily="34" charset="0"/>
                <a:ea typeface="Verdana" panose="020B0604030504040204" pitchFamily="34" charset="0"/>
              </a:rPr>
              <a:t>  </a:t>
            </a:r>
            <a:r>
              <a:rPr lang="en-US" sz="1400" b="0" i="0" u="none" strike="noStrike" baseline="0" dirty="0">
                <a:solidFill>
                  <a:srgbClr val="292F33"/>
                </a:solidFill>
                <a:latin typeface="Verdana" panose="020B0604030504040204" pitchFamily="34" charset="0"/>
                <a:ea typeface="Verdana" panose="020B0604030504040204" pitchFamily="34" charset="0"/>
              </a:rPr>
              <a:t>Do not lay hands on anyone hastily, nor share in other people's sins</a:t>
            </a:r>
            <a:r>
              <a:rPr lang="en-US" sz="1400" b="1" i="0" u="none" strike="noStrike" baseline="0" dirty="0">
                <a:solidFill>
                  <a:srgbClr val="292F33"/>
                </a:solidFill>
                <a:latin typeface="Verdana" panose="020B0604030504040204" pitchFamily="34" charset="0"/>
                <a:ea typeface="Verdana" panose="020B0604030504040204" pitchFamily="34" charset="0"/>
              </a:rPr>
              <a:t>; keep yourself pure. </a:t>
            </a:r>
          </a:p>
          <a:p>
            <a:pPr marL="0" indent="0">
              <a:buNone/>
            </a:pPr>
            <a:endParaRPr lang="en-US" sz="1400" b="1" i="0" u="none" strike="noStrike" baseline="0" dirty="0">
              <a:solidFill>
                <a:srgbClr val="292F33"/>
              </a:solidFill>
              <a:latin typeface="Verdana" panose="020B0604030504040204" pitchFamily="34" charset="0"/>
              <a:ea typeface="Verdana" panose="020B0604030504040204" pitchFamily="34" charset="0"/>
            </a:endParaRPr>
          </a:p>
          <a:p>
            <a:pPr marL="0" indent="0">
              <a:buNone/>
            </a:pPr>
            <a:r>
              <a:rPr lang="en-US" sz="1400" b="1" i="0" u="none" strike="noStrike" baseline="0" dirty="0">
                <a:solidFill>
                  <a:srgbClr val="292F33"/>
                </a:solidFill>
                <a:latin typeface="Verdana" panose="020B0604030504040204" pitchFamily="34" charset="0"/>
                <a:ea typeface="Verdana" panose="020B0604030504040204" pitchFamily="34" charset="0"/>
              </a:rPr>
              <a:t>The NASB says “Keep yourself free from sin”</a:t>
            </a:r>
          </a:p>
          <a:p>
            <a:pPr marL="0" indent="0">
              <a:buNone/>
            </a:pPr>
            <a:endParaRPr lang="en-US" sz="1400" b="1" i="0" u="none" strike="noStrike" baseline="0" dirty="0">
              <a:solidFill>
                <a:srgbClr val="292F33"/>
              </a:solidFill>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Israel was God’s HOLY NATION</a:t>
            </a:r>
          </a:p>
          <a:p>
            <a:r>
              <a:rPr lang="en-US" sz="1400" dirty="0">
                <a:latin typeface="Verdana" panose="020B0604030504040204" pitchFamily="34" charset="0"/>
                <a:ea typeface="Verdana" panose="020B0604030504040204" pitchFamily="34" charset="0"/>
              </a:rPr>
              <a:t>The Lord’s church is now His HOLY NATION</a:t>
            </a:r>
          </a:p>
          <a:p>
            <a:r>
              <a:rPr lang="en-US" sz="1400" dirty="0">
                <a:latin typeface="Verdana" panose="020B0604030504040204" pitchFamily="34" charset="0"/>
                <a:ea typeface="Verdana" panose="020B0604030504040204" pitchFamily="34" charset="0"/>
              </a:rPr>
              <a:t>What must we do to be spiritually clean</a:t>
            </a:r>
            <a:endParaRPr lang="en-US" sz="1400" b="1" i="0" u="none" strike="noStrike" baseline="0" dirty="0">
              <a:solidFill>
                <a:srgbClr val="292F33"/>
              </a:solidFill>
              <a:latin typeface="Verdana" panose="020B0604030504040204" pitchFamily="34" charset="0"/>
              <a:ea typeface="Verdana" panose="020B0604030504040204" pitchFamily="34" charset="0"/>
            </a:endParaRPr>
          </a:p>
          <a:p>
            <a:endParaRPr lang="en-US" sz="1400" b="1" i="0" u="none" strike="noStrike" baseline="0" dirty="0">
              <a:solidFill>
                <a:srgbClr val="292F33"/>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Verdana" panose="020B0604030504040204" pitchFamily="34" charset="0"/>
                <a:ea typeface="Verdana" panose="020B0604030504040204" pitchFamily="34" charset="0"/>
              </a:rPr>
              <a:t>Israel was cleansed by blood and free from uncleanness; the Lord’s church is a Holy Nation cleansed by the blood of Jesus and made free of the contamination of sin.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Verdana" panose="020B0604030504040204" pitchFamily="34" charset="0"/>
                <a:ea typeface="Verdana" panose="020B0604030504040204" pitchFamily="34" charset="0"/>
              </a:rPr>
              <a:t>God made it clear to Peter that the OT laws regarding clean/unclean foods were no longer applicable (Acts 10) and that which we put in the body doesn’t defile it but what proceeds out of our mouths does (Matthew 15:18-19)</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Verdana" panose="020B0604030504040204" pitchFamily="34" charset="0"/>
              <a:ea typeface="Verdana" panose="020B0604030504040204" pitchFamily="34" charset="0"/>
            </a:endParaRPr>
          </a:p>
          <a:p>
            <a:pPr marR="0" algn="l" rtl="0"/>
            <a:r>
              <a:rPr lang="en-US" sz="1400" b="1" i="0" u="none" strike="noStrike" baseline="0" dirty="0">
                <a:solidFill>
                  <a:srgbClr val="8D7221"/>
                </a:solidFill>
                <a:latin typeface="Verdana" panose="020B0604030504040204" pitchFamily="34" charset="0"/>
                <a:ea typeface="Verdana" panose="020B0604030504040204" pitchFamily="34" charset="0"/>
              </a:rPr>
              <a:t>Mat 15:18</a:t>
            </a:r>
            <a:r>
              <a:rPr lang="en-US" sz="1400" b="0" i="0" u="none" strike="noStrike" baseline="0" dirty="0">
                <a:solidFill>
                  <a:srgbClr val="292F33"/>
                </a:solidFill>
                <a:latin typeface="Verdana" panose="020B0604030504040204" pitchFamily="34" charset="0"/>
                <a:ea typeface="Verdana" panose="020B0604030504040204" pitchFamily="34" charset="0"/>
              </a:rPr>
              <a:t>  </a:t>
            </a:r>
            <a:r>
              <a:rPr lang="en-US" sz="1400" b="0" i="0" u="none" strike="noStrike" baseline="0" dirty="0">
                <a:solidFill>
                  <a:srgbClr val="DA3737"/>
                </a:solidFill>
                <a:latin typeface="Verdana" panose="020B0604030504040204" pitchFamily="34" charset="0"/>
                <a:ea typeface="Verdana" panose="020B0604030504040204" pitchFamily="34" charset="0"/>
              </a:rPr>
              <a:t>But those things which proceed out of the mouth come from the heart, and they defile a man.</a:t>
            </a:r>
            <a:r>
              <a:rPr lang="en-US" sz="1400" b="0" i="0" u="none" strike="noStrike" baseline="0" dirty="0">
                <a:solidFill>
                  <a:srgbClr val="292F33"/>
                </a:solidFill>
                <a:latin typeface="Verdana" panose="020B0604030504040204" pitchFamily="34" charset="0"/>
                <a:ea typeface="Verdana" panose="020B0604030504040204" pitchFamily="34" charset="0"/>
              </a:rPr>
              <a:t> </a:t>
            </a:r>
          </a:p>
          <a:p>
            <a:pPr marR="0" algn="l" rtl="0"/>
            <a:r>
              <a:rPr lang="en-US" sz="1400" b="0" i="0" u="none" strike="noStrike" baseline="0" dirty="0">
                <a:solidFill>
                  <a:srgbClr val="218282"/>
                </a:solidFill>
                <a:latin typeface="Verdana" panose="020B0604030504040204" pitchFamily="34" charset="0"/>
                <a:ea typeface="Verdana" panose="020B0604030504040204" pitchFamily="34" charset="0"/>
              </a:rPr>
              <a:t>Mat 15:19</a:t>
            </a:r>
            <a:r>
              <a:rPr lang="en-US" sz="1400" b="0" i="0" u="none" strike="noStrike" baseline="0" dirty="0">
                <a:solidFill>
                  <a:srgbClr val="292F33"/>
                </a:solidFill>
                <a:latin typeface="Verdana" panose="020B0604030504040204" pitchFamily="34" charset="0"/>
                <a:ea typeface="Verdana" panose="020B0604030504040204" pitchFamily="34" charset="0"/>
              </a:rPr>
              <a:t>  </a:t>
            </a:r>
            <a:r>
              <a:rPr lang="en-US" sz="1400" b="0" i="0" u="none" strike="noStrike" baseline="0" dirty="0">
                <a:solidFill>
                  <a:srgbClr val="DA3737"/>
                </a:solidFill>
                <a:latin typeface="Verdana" panose="020B0604030504040204" pitchFamily="34" charset="0"/>
                <a:ea typeface="Verdana" panose="020B0604030504040204" pitchFamily="34" charset="0"/>
              </a:rPr>
              <a:t>For out of the heart proceed evil thoughts, murders, adulteries, fornications, thefts, false witness, blasphemies.</a:t>
            </a:r>
            <a:r>
              <a:rPr lang="en-US" sz="1400" b="0" i="0" u="none" strike="noStrike" baseline="0" dirty="0">
                <a:solidFill>
                  <a:srgbClr val="292F33"/>
                </a:solidFill>
                <a:latin typeface="Verdana" panose="020B0604030504040204" pitchFamily="34" charset="0"/>
                <a:ea typeface="Verdana" panose="020B0604030504040204" pitchFamily="34" charset="0"/>
              </a:rPr>
              <a:t> </a:t>
            </a:r>
            <a:endParaRPr lang="en-US" sz="1400" dirty="0">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Verdana" panose="020B0604030504040204" pitchFamily="34" charset="0"/>
              <a:ea typeface="Verdana" panose="020B0604030504040204" pitchFamily="34" charset="0"/>
            </a:endParaRPr>
          </a:p>
          <a:p>
            <a:endParaRPr lang="en-US" sz="1400" b="1" i="0" u="none" strike="noStrike" baseline="0" dirty="0">
              <a:solidFill>
                <a:srgbClr val="292F33"/>
              </a:solidFill>
              <a:latin typeface="Verdana" panose="020B0604030504040204" pitchFamily="34" charset="0"/>
              <a:ea typeface="Verdana" panose="020B0604030504040204" pitchFamily="34" charset="0"/>
            </a:endParaRPr>
          </a:p>
          <a:p>
            <a:endParaRPr lang="en-US" b="1" dirty="0"/>
          </a:p>
        </p:txBody>
      </p:sp>
      <p:sp>
        <p:nvSpPr>
          <p:cNvPr id="4" name="Slide Number Placeholder 3"/>
          <p:cNvSpPr>
            <a:spLocks noGrp="1"/>
          </p:cNvSpPr>
          <p:nvPr>
            <p:ph type="sldNum" sz="quarter" idx="5"/>
          </p:nvPr>
        </p:nvSpPr>
        <p:spPr/>
        <p:txBody>
          <a:bodyPr/>
          <a:lstStyle/>
          <a:p>
            <a:fld id="{C5EBC563-1D06-4253-B465-09F4F20724B5}" type="slidenum">
              <a:rPr lang="en-US" smtClean="0"/>
              <a:t>14</a:t>
            </a:fld>
            <a:endParaRPr lang="en-US"/>
          </a:p>
        </p:txBody>
      </p:sp>
    </p:spTree>
    <p:extLst>
      <p:ext uri="{BB962C8B-B14F-4D97-AF65-F5344CB8AC3E}">
        <p14:creationId xmlns:p14="http://schemas.microsoft.com/office/powerpoint/2010/main" val="2455669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latin typeface="Verdana" panose="020B0604030504040204" pitchFamily="34" charset="0"/>
                <a:ea typeface="Verdana" panose="020B0604030504040204" pitchFamily="34" charset="0"/>
              </a:rPr>
              <a:t>We pick up where we left off last week, in the 21</a:t>
            </a:r>
            <a:r>
              <a:rPr lang="en-US" sz="1400" baseline="30000" dirty="0">
                <a:latin typeface="Verdana" panose="020B0604030504040204" pitchFamily="34" charset="0"/>
                <a:ea typeface="Verdana" panose="020B0604030504040204" pitchFamily="34" charset="0"/>
              </a:rPr>
              <a:t>st</a:t>
            </a:r>
            <a:r>
              <a:rPr lang="en-US" sz="1400" dirty="0">
                <a:latin typeface="Verdana" panose="020B0604030504040204" pitchFamily="34" charset="0"/>
                <a:ea typeface="Verdana" panose="020B0604030504040204" pitchFamily="34" charset="0"/>
              </a:rPr>
              <a:t> chapter of Exodus.  IN the 21</a:t>
            </a:r>
            <a:r>
              <a:rPr lang="en-US" sz="1400" baseline="30000" dirty="0">
                <a:latin typeface="Verdana" panose="020B0604030504040204" pitchFamily="34" charset="0"/>
                <a:ea typeface="Verdana" panose="020B0604030504040204" pitchFamily="34" charset="0"/>
              </a:rPr>
              <a:t>st</a:t>
            </a:r>
            <a:r>
              <a:rPr lang="en-US" sz="1400" dirty="0">
                <a:latin typeface="Verdana" panose="020B0604030504040204" pitchFamily="34" charset="0"/>
                <a:ea typeface="Verdana" panose="020B0604030504040204" pitchFamily="34" charset="0"/>
              </a:rPr>
              <a:t> through 23</a:t>
            </a:r>
            <a:r>
              <a:rPr lang="en-US" sz="1400" baseline="30000" dirty="0">
                <a:latin typeface="Verdana" panose="020B0604030504040204" pitchFamily="34" charset="0"/>
                <a:ea typeface="Verdana" panose="020B0604030504040204" pitchFamily="34" charset="0"/>
              </a:rPr>
              <a:t>rd</a:t>
            </a:r>
            <a:r>
              <a:rPr lang="en-US" sz="1400" dirty="0">
                <a:latin typeface="Verdana" panose="020B0604030504040204" pitchFamily="34" charset="0"/>
                <a:ea typeface="Verdana" panose="020B0604030504040204" pitchFamily="34" charset="0"/>
              </a:rPr>
              <a:t> chapters of Exodus, we find what we call the book of the covenant or the book of the law.  It is the fine print attached to the 10 commandments.  It is clarification of and practical application of the 10 commandments.  Moses presumably writes this down because in chapter 24 when Moses speaks before Israel, he tells them God’s words and the people accept and then he reads them God’s words and again, for the 2</a:t>
            </a:r>
            <a:r>
              <a:rPr lang="en-US" sz="1400" baseline="30000" dirty="0">
                <a:latin typeface="Verdana" panose="020B0604030504040204" pitchFamily="34" charset="0"/>
                <a:ea typeface="Verdana" panose="020B0604030504040204" pitchFamily="34" charset="0"/>
              </a:rPr>
              <a:t>nd</a:t>
            </a:r>
            <a:r>
              <a:rPr lang="en-US" sz="1400" dirty="0">
                <a:latin typeface="Verdana" panose="020B0604030504040204" pitchFamily="34" charset="0"/>
                <a:ea typeface="Verdana" panose="020B0604030504040204" pitchFamily="34" charset="0"/>
              </a:rPr>
              <a:t> time, the people accept God’s instructions and agree to be obedient.</a:t>
            </a:r>
          </a:p>
          <a:p>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Just to review – these points are the context of chapters 21-23 and of the Leviticus chapters we will look at as well</a:t>
            </a:r>
          </a:p>
          <a:p>
            <a:endParaRPr lang="en-US" sz="1400" dirty="0">
              <a:latin typeface="Verdana" panose="020B0604030504040204" pitchFamily="34" charset="0"/>
              <a:ea typeface="Verdana" panose="020B0604030504040204" pitchFamily="34" charset="0"/>
            </a:endParaRPr>
          </a:p>
          <a:p>
            <a:pPr algn="l"/>
            <a:r>
              <a:rPr lang="en-US" sz="1400" b="1" dirty="0">
                <a:solidFill>
                  <a:srgbClr val="292F33"/>
                </a:solidFill>
                <a:latin typeface="Verdana" panose="020B0604030504040204" pitchFamily="34" charset="0"/>
                <a:ea typeface="Verdana" panose="020B0604030504040204" pitchFamily="34" charset="0"/>
              </a:rPr>
              <a:t>Fairness and Justice  /  Compassion and Mercy  /  The value of human life  /  The importance of Home and Family  /  Individual Responsibility and Rights  /  The centrality of worship to GOD</a:t>
            </a:r>
          </a:p>
          <a:p>
            <a:pPr algn="l"/>
            <a:endParaRPr lang="en-US" sz="1400" b="1" dirty="0">
              <a:solidFill>
                <a:srgbClr val="292F33"/>
              </a:solidFill>
              <a:latin typeface="Verdana" panose="020B0604030504040204" pitchFamily="34" charset="0"/>
              <a:ea typeface="Verdana" panose="020B0604030504040204" pitchFamily="34" charset="0"/>
            </a:endParaRPr>
          </a:p>
          <a:p>
            <a:pPr algn="l"/>
            <a:r>
              <a:rPr lang="en-US" sz="1400" b="0" dirty="0">
                <a:solidFill>
                  <a:srgbClr val="292F33"/>
                </a:solidFill>
                <a:latin typeface="Verdana" panose="020B0604030504040204" pitchFamily="34" charset="0"/>
                <a:ea typeface="Verdana" panose="020B0604030504040204" pitchFamily="34" charset="0"/>
              </a:rPr>
              <a:t>I struggled with how to put into a brief sentence the issue of worship for the Israelites, but I think we understand that the point is that WORSHIP was the central FOCUS of life for Israel.  God was the hub of the wheel and all of life, all of the spokes of that wheel come outward from that core – GOD!</a:t>
            </a:r>
            <a:endParaRPr lang="en-US" sz="1400" b="1" dirty="0">
              <a:solidFill>
                <a:srgbClr val="292F33"/>
              </a:solidFill>
              <a:latin typeface="Verdana" panose="020B0604030504040204" pitchFamily="34" charset="0"/>
              <a:ea typeface="Verdana" panose="020B0604030504040204" pitchFamily="34" charset="0"/>
            </a:endParaRPr>
          </a:p>
          <a:p>
            <a:pPr marL="0" indent="0">
              <a:buNone/>
            </a:pPr>
            <a:endParaRPr lang="en-US" dirty="0"/>
          </a:p>
        </p:txBody>
      </p:sp>
      <p:sp>
        <p:nvSpPr>
          <p:cNvPr id="4" name="Slide Number Placeholder 3"/>
          <p:cNvSpPr>
            <a:spLocks noGrp="1"/>
          </p:cNvSpPr>
          <p:nvPr>
            <p:ph type="sldNum" sz="quarter" idx="5"/>
          </p:nvPr>
        </p:nvSpPr>
        <p:spPr/>
        <p:txBody>
          <a:bodyPr/>
          <a:lstStyle/>
          <a:p>
            <a:fld id="{C5EBC563-1D06-4253-B465-09F4F20724B5}" type="slidenum">
              <a:rPr lang="en-US" smtClean="0"/>
              <a:t>2</a:t>
            </a:fld>
            <a:endParaRPr lang="en-US"/>
          </a:p>
        </p:txBody>
      </p:sp>
    </p:spTree>
    <p:extLst>
      <p:ext uri="{BB962C8B-B14F-4D97-AF65-F5344CB8AC3E}">
        <p14:creationId xmlns:p14="http://schemas.microsoft.com/office/powerpoint/2010/main" val="38861552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solidFill>
                <a:srgbClr val="292F33"/>
              </a:solidFill>
              <a:latin typeface="Verdana" panose="020B0604030504040204" pitchFamily="34" charset="0"/>
              <a:ea typeface="Verdana" panose="020B0604030504040204" pitchFamily="34" charset="0"/>
            </a:endParaRPr>
          </a:p>
          <a:p>
            <a:r>
              <a:rPr lang="en-US" sz="1400" b="1" dirty="0">
                <a:solidFill>
                  <a:srgbClr val="292F33"/>
                </a:solidFill>
                <a:latin typeface="Verdana" panose="020B0604030504040204" pitchFamily="34" charset="0"/>
                <a:ea typeface="Verdana" panose="020B0604030504040204" pitchFamily="34" charset="0"/>
              </a:rPr>
              <a:t>Laws regarding Oxen 21:28-36</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It may seem funny to have 8 verses pertaining to a large, expensive and dangerous animal and although we don’t view the ox as the smartest of animals, the point is bigger, and I think well suited to our time.  We live in a society that cares more for animals than babies when it comes to the practice of abortion.</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It is clear from these verses that human life is more valuable than animal life – take into consideration the ox, incapable of making a decision to kill a human or not to kill a human.  If the ox gores a human to death, the ox dies as a result.  If the owner knew the ox was a rogue ox, subject to meanness and does not take steps to pen the ox, not only does the ox die but also the owner dies.  Generally speaking, an animal owner is not held responsible for the behavior of his farm animals</a:t>
            </a:r>
          </a:p>
          <a:p>
            <a:endParaRPr lang="en-US" sz="1400" dirty="0">
              <a:solidFill>
                <a:srgbClr val="292F33"/>
              </a:solidFill>
              <a:latin typeface="Verdana" panose="020B0604030504040204" pitchFamily="34" charset="0"/>
              <a:ea typeface="Verdana" panose="020B0604030504040204" pitchFamily="34" charset="0"/>
            </a:endParaRPr>
          </a:p>
          <a:p>
            <a:endParaRPr lang="en-US" sz="1800" dirty="0">
              <a:solidFill>
                <a:srgbClr val="292F33"/>
              </a:solidFill>
              <a:latin typeface="Verdana" panose="020B0604030504040204" pitchFamily="34" charset="0"/>
            </a:endParaRPr>
          </a:p>
        </p:txBody>
      </p:sp>
      <p:sp>
        <p:nvSpPr>
          <p:cNvPr id="4" name="Slide Number Placeholder 3"/>
          <p:cNvSpPr>
            <a:spLocks noGrp="1"/>
          </p:cNvSpPr>
          <p:nvPr>
            <p:ph type="sldNum" sz="quarter" idx="5"/>
          </p:nvPr>
        </p:nvSpPr>
        <p:spPr/>
        <p:txBody>
          <a:bodyPr/>
          <a:lstStyle/>
          <a:p>
            <a:fld id="{C5EBC563-1D06-4253-B465-09F4F20724B5}" type="slidenum">
              <a:rPr lang="en-US" smtClean="0"/>
              <a:t>3</a:t>
            </a:fld>
            <a:endParaRPr lang="en-US"/>
          </a:p>
        </p:txBody>
      </p:sp>
    </p:spTree>
    <p:extLst>
      <p:ext uri="{BB962C8B-B14F-4D97-AF65-F5344CB8AC3E}">
        <p14:creationId xmlns:p14="http://schemas.microsoft.com/office/powerpoint/2010/main" val="25720217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dirty="0">
                <a:solidFill>
                  <a:srgbClr val="292F33"/>
                </a:solidFill>
                <a:latin typeface="Verdana" panose="020B0604030504040204" pitchFamily="34" charset="0"/>
              </a:rPr>
              <a:t>Crimes against Property  22:1-17</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And so now we get into chapter 22 which concerns crimes against property</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Let’s understand also that crimes of the </a:t>
            </a:r>
            <a:r>
              <a:rPr lang="en-US" sz="1400" dirty="0" err="1">
                <a:solidFill>
                  <a:srgbClr val="292F33"/>
                </a:solidFill>
                <a:latin typeface="Verdana" panose="020B0604030504040204" pitchFamily="34" charset="0"/>
              </a:rPr>
              <a:t>Mosaical</a:t>
            </a:r>
            <a:r>
              <a:rPr lang="en-US" sz="1400" dirty="0">
                <a:solidFill>
                  <a:srgbClr val="292F33"/>
                </a:solidFill>
                <a:latin typeface="Verdana" panose="020B0604030504040204" pitchFamily="34" charset="0"/>
              </a:rPr>
              <a:t> age did not include jail because there were none.  Crimes were settled through restitution or death.  </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In the first 3 verses, we see the castle doctrine.  If someone broke in at night and you killed them (probably unintentionally btw) then you are not guilty of murder.  IF the thief breaks in during the daytime, slow down, there is more at stake.</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During daytime, the homeowner could see the thief and was required to make a judgement, did he fear for his life or only his property.  God’s law here is clear, if the homeowner sees no intent of the thief to kill him (the homeowner) then capital punishment is not an appropriate adjudication.  </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Also, look at verse 3b – if the bad guy has no money for restitution, he can be sold but remember the previous discussion – his term is limited to 6 years</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There is a ribbon that runs through this set of laws and all of them really – it is a health dose of what we would call common sense.  Do what is right.  Remember the sign in the store that says “you break it, you buy it”  that is what is happening with these laws regarding property</a:t>
            </a:r>
          </a:p>
          <a:p>
            <a:endParaRPr lang="en-US" sz="1400" dirty="0">
              <a:solidFill>
                <a:srgbClr val="292F33"/>
              </a:solidFill>
              <a:latin typeface="Verdana" panose="020B0604030504040204" pitchFamily="34" charset="0"/>
            </a:endParaRPr>
          </a:p>
          <a:p>
            <a:r>
              <a:rPr lang="en-US" sz="1400" b="1" dirty="0">
                <a:solidFill>
                  <a:srgbClr val="292F33"/>
                </a:solidFill>
                <a:latin typeface="Verdana" panose="020B0604030504040204" pitchFamily="34" charset="0"/>
              </a:rPr>
              <a:t>Crimes of Idolatry  22:18-20  (Capital Offenses)</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3 short verses but to the heart of the 1</a:t>
            </a:r>
            <a:r>
              <a:rPr lang="en-US" sz="1400" baseline="30000" dirty="0">
                <a:solidFill>
                  <a:srgbClr val="292F33"/>
                </a:solidFill>
                <a:latin typeface="Verdana" panose="020B0604030504040204" pitchFamily="34" charset="0"/>
              </a:rPr>
              <a:t>st</a:t>
            </a:r>
            <a:r>
              <a:rPr lang="en-US" sz="1400" dirty="0">
                <a:solidFill>
                  <a:srgbClr val="292F33"/>
                </a:solidFill>
                <a:latin typeface="Verdana" panose="020B0604030504040204" pitchFamily="34" charset="0"/>
              </a:rPr>
              <a:t> 2 commandments.  Why so strict?  Capital crimes all of them.  God is serious about where our allegiance is.  We are either with God or we are not.  The female tense is used for the word sorcerer, perhaps this was more of a female dominated business. We can see why  the witch of Endor’s concern when Saul asked her to bring up Samuel.  </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Note especially though the sentence in verse 20 for offering a sacrifice to any God other than the one true God.  The verb here is different than the verb for being put to death – this is properly translated “utterly destroyed” – Death but also the total annihilation and destruction of the criminal’s property is implied .  If ever we think that God is not as serious about where we put our faith, let this sink in.  This is our God talking to us.  </a:t>
            </a:r>
            <a:r>
              <a:rPr lang="en-US" sz="1400" b="1" dirty="0">
                <a:solidFill>
                  <a:srgbClr val="292F33"/>
                </a:solidFill>
                <a:latin typeface="Verdana" panose="020B0604030504040204" pitchFamily="34" charset="0"/>
              </a:rPr>
              <a:t>Pick your idol. Pick your object of affection, if it is not God, it carries with it the death penalty.  </a:t>
            </a:r>
          </a:p>
          <a:p>
            <a:endParaRPr lang="en-US" sz="1400" dirty="0">
              <a:solidFill>
                <a:srgbClr val="292F33"/>
              </a:solidFill>
              <a:latin typeface="Verdana" panose="020B0604030504040204" pitchFamily="34" charset="0"/>
            </a:endParaRPr>
          </a:p>
          <a:p>
            <a:r>
              <a:rPr lang="en-US" sz="1400" b="1" dirty="0">
                <a:solidFill>
                  <a:srgbClr val="292F33"/>
                </a:solidFill>
                <a:latin typeface="Verdana" panose="020B0604030504040204" pitchFamily="34" charset="0"/>
              </a:rPr>
              <a:t>Laws requiring compassion  22:21-27</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A little different in approach, these laws are not “if/then” laws but are “shall/shall not” laws.  These laws show compassion for those who could not care for themselves.  Israel was once a stranger in Egypt and should be motivated to be kind to strangers.  </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I think of Galatians 6:10, do good unto all men but especially to the household of faith.</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You shall not afflict any widow or orphan – God’s wrath will become hot – While this verse does not specifically mention the child in the womb can any child be more helpless than that. God hates it when we take advantage of the helpless</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Verse 26 – iv you take you neighbor’s cloak as a pledge, you must return it before nightfall so that he may stay warm over night.</a:t>
            </a:r>
          </a:p>
          <a:p>
            <a:endParaRPr lang="en-US" sz="1400" dirty="0">
              <a:solidFill>
                <a:srgbClr val="292F33"/>
              </a:solidFill>
              <a:latin typeface="Verdana" panose="020B0604030504040204" pitchFamily="34" charset="0"/>
            </a:endParaRPr>
          </a:p>
          <a:p>
            <a:r>
              <a:rPr lang="en-US" sz="1400" b="1" dirty="0">
                <a:solidFill>
                  <a:srgbClr val="292F33"/>
                </a:solidFill>
                <a:latin typeface="Verdana" panose="020B0604030504040204" pitchFamily="34" charset="0"/>
              </a:rPr>
              <a:t>Laws honoring God  22:28-31</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2 issues here – cursing God and cursing a civil ruler – both are capital crimes.  Cursing God and cursing the ruler that God put in place.   I watch a lot of people in public, on social media, in movies and entertainment who seem to take joy in blaspheming God.  There will come a day when it will not go well for those people.  </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And to close out the chapter the concept of “first fruits” .  God is expecting the Israelites to consider God first and foremost.  To put it the NT way, God expects us to give as we have prospered (1</a:t>
            </a:r>
            <a:r>
              <a:rPr lang="en-US" sz="1400" baseline="30000" dirty="0">
                <a:solidFill>
                  <a:srgbClr val="292F33"/>
                </a:solidFill>
                <a:latin typeface="Verdana" panose="020B0604030504040204" pitchFamily="34" charset="0"/>
              </a:rPr>
              <a:t>st</a:t>
            </a:r>
            <a:r>
              <a:rPr lang="en-US" sz="1400" dirty="0">
                <a:solidFill>
                  <a:srgbClr val="292F33"/>
                </a:solidFill>
                <a:latin typeface="Verdana" panose="020B0604030504040204" pitchFamily="34" charset="0"/>
              </a:rPr>
              <a:t> </a:t>
            </a:r>
            <a:r>
              <a:rPr lang="en-US" sz="1400" dirty="0" err="1">
                <a:solidFill>
                  <a:srgbClr val="292F33"/>
                </a:solidFill>
                <a:latin typeface="Verdana" panose="020B0604030504040204" pitchFamily="34" charset="0"/>
              </a:rPr>
              <a:t>Corintghians</a:t>
            </a:r>
            <a:r>
              <a:rPr lang="en-US" sz="1400" dirty="0">
                <a:solidFill>
                  <a:srgbClr val="292F33"/>
                </a:solidFill>
                <a:latin typeface="Verdana" panose="020B0604030504040204" pitchFamily="34" charset="0"/>
              </a:rPr>
              <a:t> 16:2) and that means, God comes first in our financial planning and we are expected to live on what is left.  We need to keep in mind that God does not condemn making money but he does condemn putting that money above all else.</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3 short verses but a powerful </a:t>
            </a:r>
            <a:r>
              <a:rPr lang="en-US" sz="1400" dirty="0" err="1">
                <a:solidFill>
                  <a:srgbClr val="292F33"/>
                </a:solidFill>
                <a:latin typeface="Verdana" panose="020B0604030504040204" pitchFamily="34" charset="0"/>
              </a:rPr>
              <a:t>powerful</a:t>
            </a:r>
            <a:r>
              <a:rPr lang="en-US" sz="1400" dirty="0">
                <a:solidFill>
                  <a:srgbClr val="292F33"/>
                </a:solidFill>
                <a:latin typeface="Verdana" panose="020B0604030504040204" pitchFamily="34" charset="0"/>
              </a:rPr>
              <a:t> lesson. </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It is not ours, God gave it to us, God deserves the best, not second best</a:t>
            </a:r>
          </a:p>
          <a:p>
            <a:endParaRPr lang="en-US" sz="1400" b="1" dirty="0">
              <a:solidFill>
                <a:srgbClr val="292F33"/>
              </a:solidFill>
              <a:latin typeface="Verdana" panose="020B0604030504040204" pitchFamily="34" charset="0"/>
            </a:endParaRPr>
          </a:p>
          <a:p>
            <a:r>
              <a:rPr lang="en-US" sz="1400" b="1" dirty="0">
                <a:solidFill>
                  <a:srgbClr val="292F33"/>
                </a:solidFill>
                <a:latin typeface="Verdana" panose="020B0604030504040204" pitchFamily="34" charset="0"/>
              </a:rPr>
              <a:t>Chapter 23</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With the last 3 verses of chapter 22, the shift is to what is toward God. </a:t>
            </a:r>
          </a:p>
          <a:p>
            <a:endParaRPr lang="en-US" sz="1400" dirty="0">
              <a:solidFill>
                <a:srgbClr val="292F33"/>
              </a:solidFill>
              <a:latin typeface="Verdana" panose="020B0604030504040204" pitchFamily="34" charset="0"/>
            </a:endParaRPr>
          </a:p>
          <a:p>
            <a:r>
              <a:rPr lang="en-US" sz="1400" b="1" dirty="0">
                <a:solidFill>
                  <a:srgbClr val="292F33"/>
                </a:solidFill>
                <a:latin typeface="Verdana" panose="020B0604030504040204" pitchFamily="34" charset="0"/>
              </a:rPr>
              <a:t>Justice For All  23:1-9</a:t>
            </a:r>
          </a:p>
          <a:p>
            <a:endParaRPr lang="en-US" sz="1400" b="1" dirty="0">
              <a:solidFill>
                <a:srgbClr val="292F33"/>
              </a:solidFill>
              <a:latin typeface="Verdana" panose="020B0604030504040204" pitchFamily="34" charset="0"/>
            </a:endParaRPr>
          </a:p>
          <a:p>
            <a:r>
              <a:rPr lang="en-US" sz="1400" b="0" dirty="0">
                <a:solidFill>
                  <a:srgbClr val="292F33"/>
                </a:solidFill>
                <a:latin typeface="Verdana" panose="020B0604030504040204" pitchFamily="34" charset="0"/>
              </a:rPr>
              <a:t>Do not be an unrighteous witness – remember Naboth and Ahab?</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Honesty, integrity ... They mean something to God</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What happens when we follow the crowd, we will be popular with them but not with God.  </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Verse 3 is interesting – are you ever tempted to decide an outcome based on the socio-economic status of someone.  God says – NO – truth is truth, and we can’t be prejudiced in either direction.</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I like the imagery of Verses 4 and 5  and is says it all – whether the ox or the donkey belongs to a friend or an enemy, do the right thing!  If the ox is in the ditch, help get the ox out!</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This can be thought of as the golden rule</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It is always right to do right, it is always wrong to do wrong, it is never right to do wrong, it is never wrong to do right</a:t>
            </a:r>
          </a:p>
          <a:p>
            <a:endParaRPr lang="en-US" sz="1400" dirty="0">
              <a:solidFill>
                <a:srgbClr val="292F33"/>
              </a:solidFill>
              <a:latin typeface="Verdana" panose="020B0604030504040204" pitchFamily="34" charset="0"/>
            </a:endParaRPr>
          </a:p>
          <a:p>
            <a:r>
              <a:rPr lang="en-US" sz="1400" b="1" dirty="0">
                <a:solidFill>
                  <a:srgbClr val="292F33"/>
                </a:solidFill>
                <a:latin typeface="Verdana" panose="020B0604030504040204" pitchFamily="34" charset="0"/>
              </a:rPr>
              <a:t>The Sabbath 23:10-13</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Not just the sabbath day -  but understand God’s concept about the 7</a:t>
            </a:r>
            <a:r>
              <a:rPr lang="en-US" sz="1400" baseline="30000" dirty="0">
                <a:solidFill>
                  <a:srgbClr val="292F33"/>
                </a:solidFill>
                <a:latin typeface="Verdana" panose="020B0604030504040204" pitchFamily="34" charset="0"/>
              </a:rPr>
              <a:t>th</a:t>
            </a:r>
            <a:r>
              <a:rPr lang="en-US" sz="1400" dirty="0">
                <a:solidFill>
                  <a:srgbClr val="292F33"/>
                </a:solidFill>
                <a:latin typeface="Verdana" panose="020B0604030504040204" pitchFamily="34" charset="0"/>
              </a:rPr>
              <a:t>  year, the sabbatical year.  The word means rest, it is not a worship day.  Worship took place every day of the week.  God placed a period of rest of all creation.  Man needs to rest, the farm animals needed to rest, and the land needs to rest.  </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I like the way that one commentator put it when he said Sabbath Keeping was a humanitarian practice.  Israel was to have compassion on the land and the animals and faith that god would provide.  The day was Holy because it was a day of rest and God wanted reflection upon where the good things came from</a:t>
            </a:r>
          </a:p>
          <a:p>
            <a:endParaRPr lang="en-US" sz="1400" dirty="0">
              <a:solidFill>
                <a:srgbClr val="292F33"/>
              </a:solidFill>
              <a:latin typeface="Verdana" panose="020B0604030504040204" pitchFamily="34" charset="0"/>
            </a:endParaRPr>
          </a:p>
          <a:p>
            <a:r>
              <a:rPr lang="en-US" sz="1400" b="1" dirty="0">
                <a:solidFill>
                  <a:srgbClr val="292F33"/>
                </a:solidFill>
                <a:latin typeface="Verdana" panose="020B0604030504040204" pitchFamily="34" charset="0"/>
              </a:rPr>
              <a:t>Annual Feasts  23:14-17</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Leaving Egypt (Feast of Unleavened Bread)</a:t>
            </a:r>
          </a:p>
          <a:p>
            <a:r>
              <a:rPr lang="en-US" sz="1400" dirty="0" err="1">
                <a:solidFill>
                  <a:srgbClr val="292F33"/>
                </a:solidFill>
                <a:latin typeface="Verdana" panose="020B0604030504040204" pitchFamily="34" charset="0"/>
              </a:rPr>
              <a:t>Firstfruits</a:t>
            </a:r>
            <a:r>
              <a:rPr lang="en-US" sz="1400" dirty="0">
                <a:solidFill>
                  <a:srgbClr val="292F33"/>
                </a:solidFill>
                <a:latin typeface="Verdana" panose="020B0604030504040204" pitchFamily="34" charset="0"/>
              </a:rPr>
              <a:t> (Feast of the Harvest) (Wheat harvest)</a:t>
            </a:r>
          </a:p>
          <a:p>
            <a:r>
              <a:rPr lang="en-US" sz="1400" dirty="0">
                <a:solidFill>
                  <a:srgbClr val="292F33"/>
                </a:solidFill>
                <a:latin typeface="Verdana" panose="020B0604030504040204" pitchFamily="34" charset="0"/>
              </a:rPr>
              <a:t>End of Growing season (Feast of the Ingathering) (Vineyards and Orchards)</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Leaving Egypt and the fruits of the harvest – Focus everything around these 3 events</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In other words – what God has provided you</a:t>
            </a:r>
          </a:p>
          <a:p>
            <a:endParaRPr lang="en-US" sz="1400" dirty="0">
              <a:solidFill>
                <a:srgbClr val="292F33"/>
              </a:solidFill>
              <a:latin typeface="Verdana" panose="020B0604030504040204" pitchFamily="34" charset="0"/>
            </a:endParaRPr>
          </a:p>
          <a:p>
            <a:r>
              <a:rPr lang="en-US" sz="1400" b="1" dirty="0">
                <a:solidFill>
                  <a:srgbClr val="292F33"/>
                </a:solidFill>
                <a:latin typeface="Verdana" panose="020B0604030504040204" pitchFamily="34" charset="0"/>
              </a:rPr>
              <a:t>Sacrifices  23:18-19</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Regarding the issue of the leaven, we refer back to the leaving Egypt in a hurry with not even time for the bread to rise – so don’t use leaven and verse 19 which seems to be an odd command regarding boiling a young goat in its mother’s milk.  The best explanation  that I have come across is that it was a Canaanite custom to do exactly that and if Israel did it, there would be an appearance of adopting a religion of the Canaanite people.</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Certainly, we do understand that appearances are important, we are in the world but not of the world (John 17:14-15)</a:t>
            </a:r>
          </a:p>
          <a:p>
            <a:endParaRPr lang="en-US" sz="1400" dirty="0">
              <a:solidFill>
                <a:srgbClr val="292F33"/>
              </a:solidFill>
              <a:latin typeface="Verdana" panose="020B0604030504040204" pitchFamily="34" charset="0"/>
            </a:endParaRPr>
          </a:p>
          <a:p>
            <a:r>
              <a:rPr lang="en-US" sz="1400" b="1" dirty="0">
                <a:solidFill>
                  <a:srgbClr val="292F33"/>
                </a:solidFill>
                <a:latin typeface="Verdana" panose="020B0604030504040204" pitchFamily="34" charset="0"/>
              </a:rPr>
              <a:t>Epilogue:  entering Canaan 23:20-33</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Skipping to the end - Verse 32:  you shall make no covenant with them nor their gods.</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Israel did not do this and it cost them dearly and in so many different ways.</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Verse 20 refers to an Angel who will guide them.  They are warned to beware of the angel because he will not pardon their transgressions but if they are obedient, he will be their advocate.  Commentary ink in railroad car quantity try to explain who the angel is and beyond the scope of this class is the discussion relative thereto.  </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What is the bottom line – OBEY GOD and be blessed , the promised land is theirs for the taking, God makes it clear that they must be ALL IN!</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Verse 22 – God says that HE will be an enemy to your enemies, that he would deliver the enemy to them   BUT</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God expected and demanded obedience; God expected a buy in on the part of the Jews.  They had to take the land; it wasn’t an unconditional gift .  Remember the people said they would obey.</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Israel was intended to be a light to the nations</a:t>
            </a:r>
          </a:p>
          <a:p>
            <a:endParaRPr lang="en-US" sz="1400"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Isaiah 42:6</a:t>
            </a:r>
          </a:p>
          <a:p>
            <a:r>
              <a:rPr lang="en-US" sz="1400" b="1" dirty="0">
                <a:solidFill>
                  <a:srgbClr val="8D7221"/>
                </a:solidFill>
                <a:latin typeface="Verdana" panose="020B0604030504040204" pitchFamily="34" charset="0"/>
              </a:rPr>
              <a:t>Isa 42:6</a:t>
            </a:r>
            <a:r>
              <a:rPr lang="en-US" sz="1400" dirty="0">
                <a:solidFill>
                  <a:srgbClr val="292F33"/>
                </a:solidFill>
                <a:latin typeface="Verdana" panose="020B0604030504040204" pitchFamily="34" charset="0"/>
              </a:rPr>
              <a:t>  "I, the LORD, have called You in righteousness, And will hold Your hand; I will keep You and give You as a covenant to the people, As a light to the Gentiles, </a:t>
            </a:r>
          </a:p>
          <a:p>
            <a:endParaRPr lang="en-US" sz="1400" dirty="0">
              <a:solidFill>
                <a:srgbClr val="292F33"/>
              </a:solidFill>
              <a:latin typeface="Verdana" panose="020B0604030504040204" pitchFamily="34" charset="0"/>
            </a:endParaRPr>
          </a:p>
          <a:p>
            <a:r>
              <a:rPr lang="en-US" sz="1400" b="1" dirty="0">
                <a:solidFill>
                  <a:srgbClr val="292F33"/>
                </a:solidFill>
                <a:latin typeface="Verdana" panose="020B0604030504040204" pitchFamily="34" charset="0"/>
              </a:rPr>
              <a:t>Verse 33</a:t>
            </a:r>
          </a:p>
          <a:p>
            <a:r>
              <a:rPr lang="en-US" sz="1400" b="1" dirty="0">
                <a:solidFill>
                  <a:srgbClr val="292F33"/>
                </a:solidFill>
                <a:latin typeface="Verdana" panose="020B0604030504040204" pitchFamily="34" charset="0"/>
              </a:rPr>
              <a:t>They shall not dwell in your (YOUR) land, lest they make you sin against me.  For if you serve their gods, it will surely be a snare to you.</a:t>
            </a:r>
          </a:p>
          <a:p>
            <a:endParaRPr lang="en-US" sz="1400" b="1" dirty="0">
              <a:solidFill>
                <a:srgbClr val="292F33"/>
              </a:solidFill>
              <a:latin typeface="Verdana" panose="020B0604030504040204" pitchFamily="34" charset="0"/>
            </a:endParaRPr>
          </a:p>
          <a:p>
            <a:r>
              <a:rPr lang="en-US" sz="1400" dirty="0">
                <a:solidFill>
                  <a:srgbClr val="292F33"/>
                </a:solidFill>
                <a:latin typeface="Verdana" panose="020B0604030504040204" pitchFamily="34" charset="0"/>
              </a:rPr>
              <a:t>God was correct to be worried about the spirituality of his people wasn’t he?</a:t>
            </a:r>
          </a:p>
          <a:p>
            <a:pPr marL="237929" indent="-237929">
              <a:buAutoNum type="arabicPeriod"/>
            </a:pPr>
            <a:endParaRPr lang="en-US" dirty="0"/>
          </a:p>
        </p:txBody>
      </p:sp>
      <p:sp>
        <p:nvSpPr>
          <p:cNvPr id="4" name="Slide Number Placeholder 3"/>
          <p:cNvSpPr>
            <a:spLocks noGrp="1"/>
          </p:cNvSpPr>
          <p:nvPr>
            <p:ph type="sldNum" sz="quarter" idx="5"/>
          </p:nvPr>
        </p:nvSpPr>
        <p:spPr/>
        <p:txBody>
          <a:bodyPr/>
          <a:lstStyle/>
          <a:p>
            <a:fld id="{C5EBC563-1D06-4253-B465-09F4F20724B5}" type="slidenum">
              <a:rPr lang="en-US" smtClean="0"/>
              <a:t>4</a:t>
            </a:fld>
            <a:endParaRPr lang="en-US"/>
          </a:p>
        </p:txBody>
      </p:sp>
    </p:spTree>
    <p:extLst>
      <p:ext uri="{BB962C8B-B14F-4D97-AF65-F5344CB8AC3E}">
        <p14:creationId xmlns:p14="http://schemas.microsoft.com/office/powerpoint/2010/main" val="1126460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r>
              <a:rPr lang="en-US" dirty="0"/>
              <a:t>Lessons Learned</a:t>
            </a:r>
          </a:p>
          <a:p>
            <a:endParaRPr lang="en-US" sz="1400" dirty="0">
              <a:latin typeface="Verdana" panose="020B0604030504040204" pitchFamily="34" charset="0"/>
              <a:ea typeface="Verdana" panose="020B0604030504040204" pitchFamily="34" charset="0"/>
            </a:endParaRPr>
          </a:p>
          <a:p>
            <a:pPr defTabSz="932871">
              <a:defRPr/>
            </a:pPr>
            <a:r>
              <a:rPr lang="en-US" sz="1400" dirty="0">
                <a:latin typeface="Verdana" panose="020B0604030504040204" pitchFamily="34" charset="0"/>
                <a:ea typeface="Verdana" panose="020B0604030504040204" pitchFamily="34" charset="0"/>
              </a:rPr>
              <a:t>Let our worship be simple and God-Focused.  Remember the 1</a:t>
            </a:r>
            <a:r>
              <a:rPr lang="en-US" sz="1400" baseline="30000" dirty="0">
                <a:latin typeface="Verdana" panose="020B0604030504040204" pitchFamily="34" charset="0"/>
                <a:ea typeface="Verdana" panose="020B0604030504040204" pitchFamily="34" charset="0"/>
              </a:rPr>
              <a:t>st</a:t>
            </a:r>
            <a:r>
              <a:rPr lang="en-US" sz="1400" dirty="0">
                <a:latin typeface="Verdana" panose="020B0604030504040204" pitchFamily="34" charset="0"/>
                <a:ea typeface="Verdana" panose="020B0604030504040204" pitchFamily="34" charset="0"/>
              </a:rPr>
              <a:t> commandment, you shall have no other Gods before me (before MY face).  God want worship to be directed upward and images and idols divert that upward praise</a:t>
            </a:r>
          </a:p>
          <a:p>
            <a:endParaRPr lang="en-US" sz="1400" dirty="0">
              <a:latin typeface="Verdana" panose="020B0604030504040204" pitchFamily="34" charset="0"/>
              <a:ea typeface="Verdana" panose="020B0604030504040204" pitchFamily="34" charset="0"/>
            </a:endParaRPr>
          </a:p>
          <a:p>
            <a:endParaRPr lang="en-US" sz="1400" dirty="0">
              <a:latin typeface="Verdana" panose="020B0604030504040204" pitchFamily="34" charset="0"/>
              <a:ea typeface="Verdana" panose="020B0604030504040204" pitchFamily="34" charset="0"/>
            </a:endParaRPr>
          </a:p>
          <a:p>
            <a:pPr defTabSz="932871">
              <a:defRPr/>
            </a:pPr>
            <a:r>
              <a:rPr lang="en-US" sz="1400" dirty="0">
                <a:latin typeface="Verdana" panose="020B0604030504040204" pitchFamily="34" charset="0"/>
                <a:ea typeface="Verdana" panose="020B0604030504040204" pitchFamily="34" charset="0"/>
              </a:rPr>
              <a:t>Pierce my Ear Lord!  Paul describes himself as a bondservant of Christ (Romans 1:1).  We can all be free of the demands of Christ if we so choose, but why?  So that we could be slaves to sin instead (Romans 6:17?  Just like the Hebrew slave loved his master and voluntarily stayed, so do we love our Lord and willingly accept life as His bondservant.</a:t>
            </a:r>
          </a:p>
          <a:p>
            <a:pPr defTabSz="932871">
              <a:defRPr/>
            </a:pPr>
            <a:endParaRPr lang="en-US" sz="1400" dirty="0">
              <a:latin typeface="Verdana" panose="020B0604030504040204" pitchFamily="34" charset="0"/>
              <a:ea typeface="Verdana" panose="020B0604030504040204" pitchFamily="34" charset="0"/>
            </a:endParaRPr>
          </a:p>
          <a:p>
            <a:pPr defTabSz="932871">
              <a:defRPr/>
            </a:pPr>
            <a:endParaRPr lang="en-US" dirty="0"/>
          </a:p>
        </p:txBody>
      </p:sp>
      <p:sp>
        <p:nvSpPr>
          <p:cNvPr id="4" name="Slide Number Placeholder 3"/>
          <p:cNvSpPr>
            <a:spLocks noGrp="1"/>
          </p:cNvSpPr>
          <p:nvPr>
            <p:ph type="sldNum" sz="quarter" idx="5"/>
          </p:nvPr>
        </p:nvSpPr>
        <p:spPr/>
        <p:txBody>
          <a:bodyPr/>
          <a:lstStyle/>
          <a:p>
            <a:fld id="{C5EBC563-1D06-4253-B465-09F4F20724B5}" type="slidenum">
              <a:rPr lang="en-US" smtClean="0"/>
              <a:t>5</a:t>
            </a:fld>
            <a:endParaRPr lang="en-US"/>
          </a:p>
        </p:txBody>
      </p:sp>
    </p:spTree>
    <p:extLst>
      <p:ext uri="{BB962C8B-B14F-4D97-AF65-F5344CB8AC3E}">
        <p14:creationId xmlns:p14="http://schemas.microsoft.com/office/powerpoint/2010/main" val="2519244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r>
              <a:rPr lang="en-US" sz="1400" dirty="0">
                <a:latin typeface="Verdana" panose="020B0604030504040204" pitchFamily="34" charset="0"/>
                <a:ea typeface="Verdana" panose="020B0604030504040204" pitchFamily="34" charset="0"/>
              </a:rPr>
              <a:t>Lessons Learned</a:t>
            </a:r>
          </a:p>
          <a:p>
            <a:pPr defTabSz="932871">
              <a:defRPr/>
            </a:pPr>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Why do we care for those who can’t care for themselves?</a:t>
            </a:r>
          </a:p>
          <a:p>
            <a:r>
              <a:rPr lang="en-US" sz="1400" dirty="0">
                <a:latin typeface="Verdana" panose="020B0604030504040204" pitchFamily="34" charset="0"/>
                <a:ea typeface="Verdana" panose="020B0604030504040204" pitchFamily="34" charset="0"/>
              </a:rPr>
              <a:t>God delivered Israel out of the slavery of sin – He delivers us as well</a:t>
            </a:r>
          </a:p>
          <a:p>
            <a:r>
              <a:rPr lang="en-US" sz="1400" dirty="0">
                <a:latin typeface="Verdana" panose="020B0604030504040204" pitchFamily="34" charset="0"/>
                <a:ea typeface="Verdana" panose="020B0604030504040204" pitchFamily="34" charset="0"/>
              </a:rPr>
              <a:t>God showed compassion to Israel when they acted as fools – He shows us the same</a:t>
            </a:r>
          </a:p>
          <a:p>
            <a:r>
              <a:rPr lang="en-US" sz="1400" dirty="0">
                <a:latin typeface="Verdana" panose="020B0604030504040204" pitchFamily="34" charset="0"/>
                <a:ea typeface="Verdana" panose="020B0604030504040204" pitchFamily="34" charset="0"/>
              </a:rPr>
              <a:t>God hears the cry of the afflicted, of the widows and the orphaned children – Can we do any less?</a:t>
            </a:r>
          </a:p>
          <a:p>
            <a:r>
              <a:rPr lang="en-US" sz="1400" dirty="0">
                <a:latin typeface="Verdana" panose="020B0604030504040204" pitchFamily="34" charset="0"/>
                <a:ea typeface="Verdana" panose="020B0604030504040204" pitchFamily="34" charset="0"/>
              </a:rPr>
              <a:t>Galatians 6:10  - Do good to all, especially to those of the household of faith</a:t>
            </a:r>
          </a:p>
          <a:p>
            <a:pPr defTabSz="932871">
              <a:defRPr/>
            </a:pPr>
            <a:endParaRPr lang="en-US" sz="1400" dirty="0">
              <a:latin typeface="Verdana" panose="020B0604030504040204" pitchFamily="34" charset="0"/>
              <a:ea typeface="Verdana" panose="020B0604030504040204" pitchFamily="34" charset="0"/>
            </a:endParaRPr>
          </a:p>
          <a:p>
            <a:pPr defTabSz="932871">
              <a:defRPr/>
            </a:pPr>
            <a:endParaRPr lang="en-US" sz="1400" dirty="0">
              <a:latin typeface="Verdana" panose="020B0604030504040204" pitchFamily="34" charset="0"/>
              <a:ea typeface="Verdana" panose="020B0604030504040204" pitchFamily="34" charset="0"/>
            </a:endParaRPr>
          </a:p>
          <a:p>
            <a:pPr defTabSz="932871">
              <a:defRPr/>
            </a:pPr>
            <a:endParaRPr lang="en-US" dirty="0"/>
          </a:p>
        </p:txBody>
      </p:sp>
      <p:sp>
        <p:nvSpPr>
          <p:cNvPr id="4" name="Slide Number Placeholder 3"/>
          <p:cNvSpPr>
            <a:spLocks noGrp="1"/>
          </p:cNvSpPr>
          <p:nvPr>
            <p:ph type="sldNum" sz="quarter" idx="5"/>
          </p:nvPr>
        </p:nvSpPr>
        <p:spPr/>
        <p:txBody>
          <a:bodyPr/>
          <a:lstStyle/>
          <a:p>
            <a:fld id="{C5EBC563-1D06-4253-B465-09F4F20724B5}" type="slidenum">
              <a:rPr lang="en-US" smtClean="0"/>
              <a:t>6</a:t>
            </a:fld>
            <a:endParaRPr lang="en-US"/>
          </a:p>
        </p:txBody>
      </p:sp>
    </p:spTree>
    <p:extLst>
      <p:ext uri="{BB962C8B-B14F-4D97-AF65-F5344CB8AC3E}">
        <p14:creationId xmlns:p14="http://schemas.microsoft.com/office/powerpoint/2010/main" val="11773840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r>
              <a:rPr lang="en-US" sz="1400" dirty="0">
                <a:latin typeface="Verdana" panose="020B0604030504040204" pitchFamily="34" charset="0"/>
                <a:ea typeface="Verdana" panose="020B0604030504040204" pitchFamily="34" charset="0"/>
              </a:rPr>
              <a:t>Lessons Learned</a:t>
            </a:r>
          </a:p>
          <a:p>
            <a:pPr algn="ctr"/>
            <a:endParaRPr lang="en-US" sz="1400" dirty="0">
              <a:latin typeface="Verdana" panose="020B0604030504040204" pitchFamily="34" charset="0"/>
              <a:ea typeface="Verdana" panose="020B0604030504040204" pitchFamily="34" charset="0"/>
            </a:endParaRPr>
          </a:p>
          <a:p>
            <a:r>
              <a:rPr lang="en-US" sz="1400" dirty="0">
                <a:latin typeface="Verdana" panose="020B0604030504040204" pitchFamily="34" charset="0"/>
                <a:ea typeface="Verdana" panose="020B0604030504040204" pitchFamily="34" charset="0"/>
              </a:rPr>
              <a:t>Israel had the responsibility to take the promised land and drive out the godless</a:t>
            </a:r>
          </a:p>
          <a:p>
            <a:r>
              <a:rPr lang="en-US" sz="1400" dirty="0">
                <a:latin typeface="Verdana" panose="020B0604030504040204" pitchFamily="34" charset="0"/>
                <a:ea typeface="Verdana" panose="020B0604030504040204" pitchFamily="34" charset="0"/>
              </a:rPr>
              <a:t>Israel was to be a light unto the Gentiles (Isaiah 42:6) and we are to be a light unto the world</a:t>
            </a:r>
          </a:p>
          <a:p>
            <a:r>
              <a:rPr lang="en-US" sz="1400" dirty="0">
                <a:latin typeface="Verdana" panose="020B0604030504040204" pitchFamily="34" charset="0"/>
                <a:ea typeface="Verdana" panose="020B0604030504040204" pitchFamily="34" charset="0"/>
              </a:rPr>
              <a:t>God expected Israel to be “all in”</a:t>
            </a:r>
          </a:p>
          <a:p>
            <a:r>
              <a:rPr lang="en-US" sz="1400" dirty="0">
                <a:latin typeface="Verdana" panose="020B0604030504040204" pitchFamily="34" charset="0"/>
                <a:ea typeface="Verdana" panose="020B0604030504040204" pitchFamily="34" charset="0"/>
              </a:rPr>
              <a:t>We can’t be a light and compromise truth – we are either all in or all out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C5EBC563-1D06-4253-B465-09F4F20724B5}" type="slidenum">
              <a:rPr lang="en-US" smtClean="0"/>
              <a:t>7</a:t>
            </a:fld>
            <a:endParaRPr lang="en-US"/>
          </a:p>
        </p:txBody>
      </p:sp>
    </p:spTree>
    <p:extLst>
      <p:ext uri="{BB962C8B-B14F-4D97-AF65-F5344CB8AC3E}">
        <p14:creationId xmlns:p14="http://schemas.microsoft.com/office/powerpoint/2010/main" val="38748041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85800" lvl="1" indent="-228600">
              <a:buAutoNum type="arabicPeriod"/>
            </a:pPr>
            <a:endParaRPr lang="en-US" dirty="0"/>
          </a:p>
        </p:txBody>
      </p:sp>
      <p:sp>
        <p:nvSpPr>
          <p:cNvPr id="4" name="Slide Number Placeholder 3"/>
          <p:cNvSpPr>
            <a:spLocks noGrp="1"/>
          </p:cNvSpPr>
          <p:nvPr>
            <p:ph type="sldNum" sz="quarter" idx="5"/>
          </p:nvPr>
        </p:nvSpPr>
        <p:spPr/>
        <p:txBody>
          <a:bodyPr/>
          <a:lstStyle/>
          <a:p>
            <a:fld id="{C5EBC563-1D06-4253-B465-09F4F20724B5}" type="slidenum">
              <a:rPr lang="en-US" smtClean="0"/>
              <a:t>8</a:t>
            </a:fld>
            <a:endParaRPr lang="en-US"/>
          </a:p>
        </p:txBody>
      </p:sp>
    </p:spTree>
    <p:extLst>
      <p:ext uri="{BB962C8B-B14F-4D97-AF65-F5344CB8AC3E}">
        <p14:creationId xmlns:p14="http://schemas.microsoft.com/office/powerpoint/2010/main" val="25899594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400" dirty="0">
                <a:latin typeface="Verdana" panose="020B0604030504040204" pitchFamily="34" charset="0"/>
                <a:ea typeface="Verdana" panose="020B0604030504040204" pitchFamily="34" charset="0"/>
              </a:rPr>
              <a:t>When considering the study of Leviticus, as NT Christians we probably don’t read Leviticus that often.  The rules and laws applicable to the Jews do not apply to us and probably, the most exposure we get to books like Leviticus, Numbers and Deuteronomy is within a daily Bible reading regimen.  This material though, is so rich and so full of lessons for us today that it is difficult to boil it down to a few class periods in the larger study of both Exodus and Leviticus.</a:t>
            </a:r>
          </a:p>
          <a:p>
            <a:pPr marL="0" indent="0">
              <a:buNone/>
            </a:pPr>
            <a:endParaRPr lang="en-US" sz="1400" dirty="0">
              <a:latin typeface="Verdana" panose="020B0604030504040204" pitchFamily="34" charset="0"/>
              <a:ea typeface="Verdana" panose="020B0604030504040204" pitchFamily="34" charset="0"/>
            </a:endParaRPr>
          </a:p>
          <a:p>
            <a:pPr marL="0" indent="0">
              <a:buNone/>
            </a:pPr>
            <a:r>
              <a:rPr lang="en-US" sz="1400" dirty="0">
                <a:latin typeface="Verdana" panose="020B0604030504040204" pitchFamily="34" charset="0"/>
                <a:ea typeface="Verdana" panose="020B0604030504040204" pitchFamily="34" charset="0"/>
              </a:rPr>
              <a:t>Before we start let’s consider 3 points.</a:t>
            </a:r>
          </a:p>
          <a:p>
            <a:pPr marL="0" indent="0">
              <a:buNone/>
            </a:pPr>
            <a:endParaRPr lang="en-US" sz="1400" dirty="0">
              <a:latin typeface="Verdana" panose="020B0604030504040204" pitchFamily="34" charset="0"/>
              <a:ea typeface="Verdana" panose="020B0604030504040204" pitchFamily="34" charset="0"/>
            </a:endParaRPr>
          </a:p>
          <a:p>
            <a:pPr marL="228600" indent="-228600">
              <a:buAutoNum type="arabicPeriod"/>
            </a:pPr>
            <a:r>
              <a:rPr lang="en-US" sz="1400" dirty="0">
                <a:latin typeface="Verdana" panose="020B0604030504040204" pitchFamily="34" charset="0"/>
                <a:ea typeface="Verdana" panose="020B0604030504040204" pitchFamily="34" charset="0"/>
              </a:rPr>
              <a:t>It’s all about the BLOOD!  God places an emphasis on the sacrifice and even more so on the blood of the animal sacrificed and on the dual responsibility of the giver and the priest.  When an Israelite brings an animal to be sacrificed, there is always a procedure for the individual to bring the animal to the tabernacle, to lay his hands on the animal and kill the animal and for the priests to take the blood of the animal and ceremoniously sprinkle that blood around and on various parts of the altar.</a:t>
            </a:r>
            <a:br>
              <a:rPr lang="en-US" sz="1400" dirty="0">
                <a:latin typeface="Verdana" panose="020B0604030504040204" pitchFamily="34" charset="0"/>
                <a:ea typeface="Verdana" panose="020B0604030504040204" pitchFamily="34" charset="0"/>
              </a:rPr>
            </a:br>
            <a:br>
              <a:rPr lang="en-US" sz="1400" dirty="0">
                <a:latin typeface="Verdana" panose="020B0604030504040204" pitchFamily="34" charset="0"/>
                <a:ea typeface="Verdana" panose="020B0604030504040204" pitchFamily="34" charset="0"/>
              </a:rPr>
            </a:br>
            <a:r>
              <a:rPr lang="en-US" sz="1400" dirty="0">
                <a:latin typeface="Verdana" panose="020B0604030504040204" pitchFamily="34" charset="0"/>
                <a:ea typeface="Verdana" panose="020B0604030504040204" pitchFamily="34" charset="0"/>
              </a:rPr>
              <a:t>As NT Christians, our spiritual sacrifices include the blood of Jesus as well as Jesus himself as our high priest.</a:t>
            </a:r>
            <a:br>
              <a:rPr lang="en-US" sz="1400" dirty="0">
                <a:latin typeface="Verdana" panose="020B0604030504040204" pitchFamily="34" charset="0"/>
                <a:ea typeface="Verdana" panose="020B0604030504040204" pitchFamily="34" charset="0"/>
              </a:rPr>
            </a:br>
            <a:endParaRPr lang="en-US" sz="1400" dirty="0">
              <a:latin typeface="Verdana" panose="020B0604030504040204" pitchFamily="34" charset="0"/>
              <a:ea typeface="Verdana" panose="020B0604030504040204" pitchFamily="34" charset="0"/>
            </a:endParaRPr>
          </a:p>
          <a:p>
            <a:pPr marL="228600" indent="-228600">
              <a:buAutoNum type="arabicPeriod"/>
            </a:pPr>
            <a:r>
              <a:rPr lang="en-US" sz="1400" dirty="0">
                <a:latin typeface="Verdana" panose="020B0604030504040204" pitchFamily="34" charset="0"/>
                <a:ea typeface="Verdana" panose="020B0604030504040204" pitchFamily="34" charset="0"/>
              </a:rPr>
              <a:t>The offerings that God planned included opportunities for a personal relationship with God and relationships with brothers and sisters.  Worship in the OT was vertical and lateral.</a:t>
            </a:r>
            <a:br>
              <a:rPr lang="en-US" sz="1400" dirty="0">
                <a:latin typeface="Verdana" panose="020B0604030504040204" pitchFamily="34" charset="0"/>
                <a:ea typeface="Verdana" panose="020B0604030504040204" pitchFamily="34" charset="0"/>
              </a:rPr>
            </a:br>
            <a:br>
              <a:rPr lang="en-US" sz="1400" dirty="0">
                <a:latin typeface="Verdana" panose="020B0604030504040204" pitchFamily="34" charset="0"/>
                <a:ea typeface="Verdana" panose="020B0604030504040204" pitchFamily="34" charset="0"/>
              </a:rPr>
            </a:br>
            <a:r>
              <a:rPr lang="en-US" sz="1400" dirty="0">
                <a:latin typeface="Verdana" panose="020B0604030504040204" pitchFamily="34" charset="0"/>
                <a:ea typeface="Verdana" panose="020B0604030504040204" pitchFamily="34" charset="0"/>
              </a:rPr>
              <a:t>Our relationship with God and our brothers and sisters should follow this pattern exactly just without the physical sacrifice</a:t>
            </a:r>
            <a:br>
              <a:rPr lang="en-US" sz="1400" dirty="0">
                <a:latin typeface="Verdana" panose="020B0604030504040204" pitchFamily="34" charset="0"/>
                <a:ea typeface="Verdana" panose="020B0604030504040204" pitchFamily="34" charset="0"/>
              </a:rPr>
            </a:br>
            <a:endParaRPr lang="en-US" sz="1400" dirty="0">
              <a:latin typeface="Verdana" panose="020B0604030504040204" pitchFamily="34" charset="0"/>
              <a:ea typeface="Verdana" panose="020B0604030504040204" pitchFamily="34" charset="0"/>
            </a:endParaRPr>
          </a:p>
          <a:p>
            <a:pPr marL="228600" indent="-228600">
              <a:buAutoNum type="arabicPeriod"/>
            </a:pPr>
            <a:r>
              <a:rPr lang="en-US" sz="1400" dirty="0">
                <a:latin typeface="Verdana" panose="020B0604030504040204" pitchFamily="34" charset="0"/>
                <a:ea typeface="Verdana" panose="020B0604030504040204" pitchFamily="34" charset="0"/>
              </a:rPr>
              <a:t>The offerings that God planned also included offerings for transgressions against God and transgressions against brother and sister.  We also recognize that a transgression against a brother or sister is also a transgression against God.  These sacrifices were necessary for atonement of sins.</a:t>
            </a:r>
            <a:br>
              <a:rPr lang="en-US" sz="1400" dirty="0">
                <a:latin typeface="Verdana" panose="020B0604030504040204" pitchFamily="34" charset="0"/>
                <a:ea typeface="Verdana" panose="020B0604030504040204" pitchFamily="34" charset="0"/>
              </a:rPr>
            </a:br>
            <a:br>
              <a:rPr lang="en-US" sz="1400" dirty="0">
                <a:latin typeface="Verdana" panose="020B0604030504040204" pitchFamily="34" charset="0"/>
                <a:ea typeface="Verdana" panose="020B0604030504040204" pitchFamily="34" charset="0"/>
              </a:rPr>
            </a:br>
            <a:r>
              <a:rPr lang="en-US" sz="1400" dirty="0">
                <a:latin typeface="Verdana" panose="020B0604030504040204" pitchFamily="34" charset="0"/>
                <a:ea typeface="Verdana" panose="020B0604030504040204" pitchFamily="34" charset="0"/>
              </a:rPr>
              <a:t>Our relationship with God requires repentance and restitution is a key part of process.  What we see in Leviticus is a financial restitution and that may or may not be appropriate for our situation today but seeking forgiveness requires us to make a situation right to the fullest extent possible.  </a:t>
            </a:r>
            <a:br>
              <a:rPr lang="en-US" sz="1400" dirty="0">
                <a:latin typeface="Verdana" panose="020B0604030504040204" pitchFamily="34" charset="0"/>
                <a:ea typeface="Verdana" panose="020B0604030504040204" pitchFamily="34" charset="0"/>
              </a:rPr>
            </a:br>
            <a:br>
              <a:rPr lang="en-US" sz="1400" dirty="0">
                <a:latin typeface="Verdana" panose="020B0604030504040204" pitchFamily="34" charset="0"/>
                <a:ea typeface="Verdana" panose="020B0604030504040204" pitchFamily="34" charset="0"/>
              </a:rPr>
            </a:br>
            <a:r>
              <a:rPr lang="en-US" sz="1400" dirty="0">
                <a:latin typeface="Verdana" panose="020B0604030504040204" pitchFamily="34" charset="0"/>
                <a:ea typeface="Verdana" panose="020B0604030504040204" pitchFamily="34" charset="0"/>
              </a:rPr>
              <a:t>Forgiveness being free does not mean that it is free of obligation </a:t>
            </a:r>
          </a:p>
          <a:p>
            <a:pPr marL="228600" indent="-228600">
              <a:buAutoNum type="arabicPeriod"/>
            </a:pPr>
            <a:endParaRPr lang="en-US" sz="1400" dirty="0">
              <a:latin typeface="Verdana" panose="020B0604030504040204" pitchFamily="34" charset="0"/>
              <a:ea typeface="Verdana" panose="020B0604030504040204" pitchFamily="34" charset="0"/>
            </a:endParaRPr>
          </a:p>
          <a:p>
            <a:pPr marL="228600" indent="-228600">
              <a:buAutoNum type="arabicPeriod"/>
            </a:pPr>
            <a:endParaRPr lang="en-US" sz="1400" dirty="0">
              <a:latin typeface="Verdana" panose="020B0604030504040204" pitchFamily="34" charset="0"/>
              <a:ea typeface="Verdana" panose="020B0604030504040204" pitchFamily="34" charset="0"/>
            </a:endParaRPr>
          </a:p>
          <a:p>
            <a:pPr marL="0" indent="0">
              <a:buNone/>
            </a:pPr>
            <a:endParaRPr lang="en-US" sz="1400" dirty="0">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Verdana" panose="020B0604030504040204" pitchFamily="34" charset="0"/>
                <a:ea typeface="Verdana" panose="020B0604030504040204" pitchFamily="34" charset="0"/>
              </a:rPr>
              <a:t>Leviticus 11:45 sums up Leviticus as well as our “today” relationship with God</a:t>
            </a:r>
          </a:p>
          <a:p>
            <a:pPr marL="0" marR="0" lvl="0" indent="0" algn="l" defTabSz="914400" rtl="0" eaLnBrk="1" fontAlgn="auto" latinLnBrk="0" hangingPunct="1">
              <a:lnSpc>
                <a:spcPct val="100000"/>
              </a:lnSpc>
              <a:spcBef>
                <a:spcPts val="0"/>
              </a:spcBef>
              <a:spcAft>
                <a:spcPts val="0"/>
              </a:spcAft>
              <a:buClrTx/>
              <a:buSzTx/>
              <a:buFontTx/>
              <a:buNone/>
              <a:tabLst/>
              <a:defRPr/>
            </a:pPr>
            <a:br>
              <a:rPr lang="en-US" sz="1400" dirty="0">
                <a:latin typeface="Verdana" panose="020B0604030504040204" pitchFamily="34" charset="0"/>
                <a:ea typeface="Verdana" panose="020B0604030504040204" pitchFamily="34" charset="0"/>
              </a:rPr>
            </a:br>
            <a:r>
              <a:rPr lang="en-US" sz="1400" b="1" i="0" u="none" strike="noStrike" baseline="0" dirty="0">
                <a:solidFill>
                  <a:srgbClr val="292F33"/>
                </a:solidFill>
                <a:latin typeface="Verdana" panose="020B0604030504040204" pitchFamily="34" charset="0"/>
                <a:ea typeface="Verdana" panose="020B0604030504040204" pitchFamily="34" charset="0"/>
              </a:rPr>
              <a:t>For I </a:t>
            </a:r>
            <a:r>
              <a:rPr lang="en-US" sz="1400" b="1" u="none" strike="noStrike" baseline="0" dirty="0">
                <a:latin typeface="Verdana" panose="020B0604030504040204" pitchFamily="34" charset="0"/>
                <a:ea typeface="Verdana" panose="020B0604030504040204" pitchFamily="34" charset="0"/>
              </a:rPr>
              <a:t>am</a:t>
            </a:r>
            <a:r>
              <a:rPr lang="en-US" sz="1400" b="1" i="0" u="none" strike="noStrike" baseline="0" dirty="0">
                <a:solidFill>
                  <a:srgbClr val="292F33"/>
                </a:solidFill>
                <a:latin typeface="Verdana" panose="020B0604030504040204" pitchFamily="34" charset="0"/>
                <a:ea typeface="Verdana" panose="020B0604030504040204" pitchFamily="34" charset="0"/>
              </a:rPr>
              <a:t> the LORD who brings you up out of the land of Egypt, to be your God. You shall therefore be holy, for I </a:t>
            </a:r>
            <a:r>
              <a:rPr lang="en-US" sz="1400" b="1" u="none" strike="noStrike" baseline="0" dirty="0">
                <a:latin typeface="Verdana" panose="020B0604030504040204" pitchFamily="34" charset="0"/>
                <a:ea typeface="Verdana" panose="020B0604030504040204" pitchFamily="34" charset="0"/>
              </a:rPr>
              <a:t>am</a:t>
            </a:r>
            <a:r>
              <a:rPr lang="en-US" sz="1400" b="1" i="0" u="none" strike="noStrike" baseline="0" dirty="0">
                <a:solidFill>
                  <a:srgbClr val="292F33"/>
                </a:solidFill>
                <a:latin typeface="Verdana" panose="020B0604030504040204" pitchFamily="34" charset="0"/>
                <a:ea typeface="Verdana" panose="020B0604030504040204" pitchFamily="34" charset="0"/>
              </a:rPr>
              <a:t> holy. </a:t>
            </a:r>
            <a:endParaRPr lang="en-US" sz="1400" b="1" dirty="0">
              <a:solidFill>
                <a:schemeClr val="tx1">
                  <a:lumMod val="95000"/>
                  <a:lumOff val="5000"/>
                </a:schemeClr>
              </a:solidFill>
              <a:latin typeface="Verdana" panose="020B0604030504040204" pitchFamily="34" charset="0"/>
              <a:ea typeface="Verdana" panose="020B0604030504040204" pitchFamily="34" charset="0"/>
            </a:endParaRPr>
          </a:p>
          <a:p>
            <a:pPr marL="0" indent="0">
              <a:buNone/>
            </a:pPr>
            <a:endParaRPr lang="en-US" sz="1400" dirty="0">
              <a:latin typeface="Verdana" panose="020B0604030504040204" pitchFamily="34" charset="0"/>
              <a:ea typeface="Verdana" panose="020B0604030504040204" pitchFamily="34" charset="0"/>
            </a:endParaRPr>
          </a:p>
          <a:p>
            <a:pPr marL="685800" lvl="1" indent="-228600">
              <a:buAutoNum type="arabicPeriod"/>
            </a:pPr>
            <a:endParaRPr lang="en-US" dirty="0"/>
          </a:p>
        </p:txBody>
      </p:sp>
      <p:sp>
        <p:nvSpPr>
          <p:cNvPr id="4" name="Slide Number Placeholder 3"/>
          <p:cNvSpPr>
            <a:spLocks noGrp="1"/>
          </p:cNvSpPr>
          <p:nvPr>
            <p:ph type="sldNum" sz="quarter" idx="5"/>
          </p:nvPr>
        </p:nvSpPr>
        <p:spPr/>
        <p:txBody>
          <a:bodyPr/>
          <a:lstStyle/>
          <a:p>
            <a:fld id="{C5EBC563-1D06-4253-B465-09F4F20724B5}" type="slidenum">
              <a:rPr lang="en-US" smtClean="0"/>
              <a:t>9</a:t>
            </a:fld>
            <a:endParaRPr lang="en-US"/>
          </a:p>
        </p:txBody>
      </p:sp>
    </p:spTree>
    <p:extLst>
      <p:ext uri="{BB962C8B-B14F-4D97-AF65-F5344CB8AC3E}">
        <p14:creationId xmlns:p14="http://schemas.microsoft.com/office/powerpoint/2010/main" val="3756508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F2203-C2C9-4341-8614-F96FA8BC859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A398FE-6724-4FD8-9B63-061D95786C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4C64A1B-71BB-4EEA-9222-361BFC72F8D1}"/>
              </a:ext>
            </a:extLst>
          </p:cNvPr>
          <p:cNvSpPr>
            <a:spLocks noGrp="1"/>
          </p:cNvSpPr>
          <p:nvPr>
            <p:ph type="dt" sz="half" idx="10"/>
          </p:nvPr>
        </p:nvSpPr>
        <p:spPr/>
        <p:txBody>
          <a:bodyPr/>
          <a:lstStyle/>
          <a:p>
            <a:fld id="{9C88B150-B0E0-4EA7-9B93-F1F5F58CA987}" type="datetimeFigureOut">
              <a:rPr lang="en-US" smtClean="0"/>
              <a:t>8/9/2022</a:t>
            </a:fld>
            <a:endParaRPr lang="en-US"/>
          </a:p>
        </p:txBody>
      </p:sp>
      <p:sp>
        <p:nvSpPr>
          <p:cNvPr id="5" name="Footer Placeholder 4">
            <a:extLst>
              <a:ext uri="{FF2B5EF4-FFF2-40B4-BE49-F238E27FC236}">
                <a16:creationId xmlns:a16="http://schemas.microsoft.com/office/drawing/2014/main" id="{687B1164-95C6-407A-8FEA-13162261F1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B2DD26-A6D2-477E-ADB1-723DD68E0BBD}"/>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2231282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53630-208D-4F14-8A26-BBD2AAEC232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D7D6F68-5440-4195-ABF7-8F516FCC995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23F684-9558-49B9-ABAE-46A578E8AAA8}"/>
              </a:ext>
            </a:extLst>
          </p:cNvPr>
          <p:cNvSpPr>
            <a:spLocks noGrp="1"/>
          </p:cNvSpPr>
          <p:nvPr>
            <p:ph type="dt" sz="half" idx="10"/>
          </p:nvPr>
        </p:nvSpPr>
        <p:spPr/>
        <p:txBody>
          <a:bodyPr/>
          <a:lstStyle/>
          <a:p>
            <a:fld id="{9C88B150-B0E0-4EA7-9B93-F1F5F58CA987}" type="datetimeFigureOut">
              <a:rPr lang="en-US" smtClean="0"/>
              <a:t>8/9/2022</a:t>
            </a:fld>
            <a:endParaRPr lang="en-US"/>
          </a:p>
        </p:txBody>
      </p:sp>
      <p:sp>
        <p:nvSpPr>
          <p:cNvPr id="5" name="Footer Placeholder 4">
            <a:extLst>
              <a:ext uri="{FF2B5EF4-FFF2-40B4-BE49-F238E27FC236}">
                <a16:creationId xmlns:a16="http://schemas.microsoft.com/office/drawing/2014/main" id="{688D1D2A-063F-426E-B556-6CFD86CA35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FB29B9-DC76-4BB0-9271-93B58C2236A3}"/>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1527454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1E8312-CCC3-4765-952C-2C2E88270A0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327B8D-5E44-489E-BF70-2026EBA0147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41455B-8DB3-4E8C-87B4-654008BCBC53}"/>
              </a:ext>
            </a:extLst>
          </p:cNvPr>
          <p:cNvSpPr>
            <a:spLocks noGrp="1"/>
          </p:cNvSpPr>
          <p:nvPr>
            <p:ph type="dt" sz="half" idx="10"/>
          </p:nvPr>
        </p:nvSpPr>
        <p:spPr/>
        <p:txBody>
          <a:bodyPr/>
          <a:lstStyle/>
          <a:p>
            <a:fld id="{9C88B150-B0E0-4EA7-9B93-F1F5F58CA987}" type="datetimeFigureOut">
              <a:rPr lang="en-US" smtClean="0"/>
              <a:t>8/9/2022</a:t>
            </a:fld>
            <a:endParaRPr lang="en-US"/>
          </a:p>
        </p:txBody>
      </p:sp>
      <p:sp>
        <p:nvSpPr>
          <p:cNvPr id="5" name="Footer Placeholder 4">
            <a:extLst>
              <a:ext uri="{FF2B5EF4-FFF2-40B4-BE49-F238E27FC236}">
                <a16:creationId xmlns:a16="http://schemas.microsoft.com/office/drawing/2014/main" id="{06726F24-4AE2-49AE-BFDD-4E8F0C0E7A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749367-9D04-4012-8EC5-DEC2992F0402}"/>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2046494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CD043-F4B1-4DE2-882A-D54E3DBCDE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EC82E5-D201-427C-95AA-6962AD15C03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3898B2-4BE9-48DC-AE6E-1991B5EB55AD}"/>
              </a:ext>
            </a:extLst>
          </p:cNvPr>
          <p:cNvSpPr>
            <a:spLocks noGrp="1"/>
          </p:cNvSpPr>
          <p:nvPr>
            <p:ph type="dt" sz="half" idx="10"/>
          </p:nvPr>
        </p:nvSpPr>
        <p:spPr/>
        <p:txBody>
          <a:bodyPr/>
          <a:lstStyle/>
          <a:p>
            <a:fld id="{9C88B150-B0E0-4EA7-9B93-F1F5F58CA987}" type="datetimeFigureOut">
              <a:rPr lang="en-US" smtClean="0"/>
              <a:t>8/9/2022</a:t>
            </a:fld>
            <a:endParaRPr lang="en-US"/>
          </a:p>
        </p:txBody>
      </p:sp>
      <p:sp>
        <p:nvSpPr>
          <p:cNvPr id="5" name="Footer Placeholder 4">
            <a:extLst>
              <a:ext uri="{FF2B5EF4-FFF2-40B4-BE49-F238E27FC236}">
                <a16:creationId xmlns:a16="http://schemas.microsoft.com/office/drawing/2014/main" id="{5AEE24BB-450D-45C0-9481-2811DEA155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C48A65-16B1-4CCF-8A0D-0612F75C2C34}"/>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1525878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A7B3F-1424-4EAA-B4B5-837616001D5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5F35A8A-EB16-440D-A06F-7C7B8E5B61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5DF7458-AC50-406F-B7EC-923388CB8B7B}"/>
              </a:ext>
            </a:extLst>
          </p:cNvPr>
          <p:cNvSpPr>
            <a:spLocks noGrp="1"/>
          </p:cNvSpPr>
          <p:nvPr>
            <p:ph type="dt" sz="half" idx="10"/>
          </p:nvPr>
        </p:nvSpPr>
        <p:spPr/>
        <p:txBody>
          <a:bodyPr/>
          <a:lstStyle/>
          <a:p>
            <a:fld id="{9C88B150-B0E0-4EA7-9B93-F1F5F58CA987}" type="datetimeFigureOut">
              <a:rPr lang="en-US" smtClean="0"/>
              <a:t>8/9/2022</a:t>
            </a:fld>
            <a:endParaRPr lang="en-US"/>
          </a:p>
        </p:txBody>
      </p:sp>
      <p:sp>
        <p:nvSpPr>
          <p:cNvPr id="5" name="Footer Placeholder 4">
            <a:extLst>
              <a:ext uri="{FF2B5EF4-FFF2-40B4-BE49-F238E27FC236}">
                <a16:creationId xmlns:a16="http://schemas.microsoft.com/office/drawing/2014/main" id="{F6964E0E-B87B-4949-83D7-5175498771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18136E-B929-405D-994A-A884838B9F5B}"/>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3401932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083E9-7F1C-4440-86EA-60A8A967E2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5134D3-E99E-48AB-8253-16B9FB41264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E7D220-0983-4462-BCDE-F3148185F25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C3422B0-5849-44CB-AA81-5C7CA0D2876F}"/>
              </a:ext>
            </a:extLst>
          </p:cNvPr>
          <p:cNvSpPr>
            <a:spLocks noGrp="1"/>
          </p:cNvSpPr>
          <p:nvPr>
            <p:ph type="dt" sz="half" idx="10"/>
          </p:nvPr>
        </p:nvSpPr>
        <p:spPr/>
        <p:txBody>
          <a:bodyPr/>
          <a:lstStyle/>
          <a:p>
            <a:fld id="{9C88B150-B0E0-4EA7-9B93-F1F5F58CA987}" type="datetimeFigureOut">
              <a:rPr lang="en-US" smtClean="0"/>
              <a:t>8/9/2022</a:t>
            </a:fld>
            <a:endParaRPr lang="en-US"/>
          </a:p>
        </p:txBody>
      </p:sp>
      <p:sp>
        <p:nvSpPr>
          <p:cNvPr id="6" name="Footer Placeholder 5">
            <a:extLst>
              <a:ext uri="{FF2B5EF4-FFF2-40B4-BE49-F238E27FC236}">
                <a16:creationId xmlns:a16="http://schemas.microsoft.com/office/drawing/2014/main" id="{AAFCA8E0-EEAA-4869-8662-062035DFEE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CF2238-9520-44F1-90AB-B736817B8FDC}"/>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4114522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ABE88-891A-4DB8-A5FB-A26BC2062A1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B74CE0-82F8-4E8A-955A-86176BDAA5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34E76BA-577C-41CF-9456-8D31C265930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15DFC6-B75A-46A0-854D-60FF7E515F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02138C2-847B-41D5-B186-5C0191A6E19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98FBBD6-D417-4D65-AFFD-42911CD1CE93}"/>
              </a:ext>
            </a:extLst>
          </p:cNvPr>
          <p:cNvSpPr>
            <a:spLocks noGrp="1"/>
          </p:cNvSpPr>
          <p:nvPr>
            <p:ph type="dt" sz="half" idx="10"/>
          </p:nvPr>
        </p:nvSpPr>
        <p:spPr/>
        <p:txBody>
          <a:bodyPr/>
          <a:lstStyle/>
          <a:p>
            <a:fld id="{9C88B150-B0E0-4EA7-9B93-F1F5F58CA987}" type="datetimeFigureOut">
              <a:rPr lang="en-US" smtClean="0"/>
              <a:t>8/9/2022</a:t>
            </a:fld>
            <a:endParaRPr lang="en-US"/>
          </a:p>
        </p:txBody>
      </p:sp>
      <p:sp>
        <p:nvSpPr>
          <p:cNvPr id="8" name="Footer Placeholder 7">
            <a:extLst>
              <a:ext uri="{FF2B5EF4-FFF2-40B4-BE49-F238E27FC236}">
                <a16:creationId xmlns:a16="http://schemas.microsoft.com/office/drawing/2014/main" id="{7AFB29F7-FC0C-4645-A471-3FB92EDE387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8593F24-B5E2-4ED2-A1BA-70A7DEE2ADCB}"/>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4256031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65F6A-33A7-4C95-839E-63FF26EAF20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821A66A-2C96-48D4-9B53-7C2EF3CB29BB}"/>
              </a:ext>
            </a:extLst>
          </p:cNvPr>
          <p:cNvSpPr>
            <a:spLocks noGrp="1"/>
          </p:cNvSpPr>
          <p:nvPr>
            <p:ph type="dt" sz="half" idx="10"/>
          </p:nvPr>
        </p:nvSpPr>
        <p:spPr/>
        <p:txBody>
          <a:bodyPr/>
          <a:lstStyle/>
          <a:p>
            <a:fld id="{9C88B150-B0E0-4EA7-9B93-F1F5F58CA987}" type="datetimeFigureOut">
              <a:rPr lang="en-US" smtClean="0"/>
              <a:t>8/9/2022</a:t>
            </a:fld>
            <a:endParaRPr lang="en-US"/>
          </a:p>
        </p:txBody>
      </p:sp>
      <p:sp>
        <p:nvSpPr>
          <p:cNvPr id="4" name="Footer Placeholder 3">
            <a:extLst>
              <a:ext uri="{FF2B5EF4-FFF2-40B4-BE49-F238E27FC236}">
                <a16:creationId xmlns:a16="http://schemas.microsoft.com/office/drawing/2014/main" id="{1214D966-31CA-4B5B-9BFD-FAF8E6FFA45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5B6F8D-FFF0-465A-B770-327AD33C84F8}"/>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333844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7893AD-F322-4C56-A968-CD7291A33188}"/>
              </a:ext>
            </a:extLst>
          </p:cNvPr>
          <p:cNvSpPr>
            <a:spLocks noGrp="1"/>
          </p:cNvSpPr>
          <p:nvPr>
            <p:ph type="dt" sz="half" idx="10"/>
          </p:nvPr>
        </p:nvSpPr>
        <p:spPr/>
        <p:txBody>
          <a:bodyPr/>
          <a:lstStyle/>
          <a:p>
            <a:fld id="{9C88B150-B0E0-4EA7-9B93-F1F5F58CA987}" type="datetimeFigureOut">
              <a:rPr lang="en-US" smtClean="0"/>
              <a:t>8/9/2022</a:t>
            </a:fld>
            <a:endParaRPr lang="en-US"/>
          </a:p>
        </p:txBody>
      </p:sp>
      <p:sp>
        <p:nvSpPr>
          <p:cNvPr id="3" name="Footer Placeholder 2">
            <a:extLst>
              <a:ext uri="{FF2B5EF4-FFF2-40B4-BE49-F238E27FC236}">
                <a16:creationId xmlns:a16="http://schemas.microsoft.com/office/drawing/2014/main" id="{27CCC3B6-CC64-48C4-8053-262AE12B58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CA6F68F-C6D7-4AA4-BA99-83DEB08D95A0}"/>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2346086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8D243-3D97-473A-B571-D17C04472E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24F650B-7657-49DF-844C-F3ADAC3FC6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79FBFE8-2868-45E2-96F9-B8C5002A36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9595528-27CF-48D1-B168-3C2128C1314E}"/>
              </a:ext>
            </a:extLst>
          </p:cNvPr>
          <p:cNvSpPr>
            <a:spLocks noGrp="1"/>
          </p:cNvSpPr>
          <p:nvPr>
            <p:ph type="dt" sz="half" idx="10"/>
          </p:nvPr>
        </p:nvSpPr>
        <p:spPr/>
        <p:txBody>
          <a:bodyPr/>
          <a:lstStyle/>
          <a:p>
            <a:fld id="{9C88B150-B0E0-4EA7-9B93-F1F5F58CA987}" type="datetimeFigureOut">
              <a:rPr lang="en-US" smtClean="0"/>
              <a:t>8/9/2022</a:t>
            </a:fld>
            <a:endParaRPr lang="en-US"/>
          </a:p>
        </p:txBody>
      </p:sp>
      <p:sp>
        <p:nvSpPr>
          <p:cNvPr id="6" name="Footer Placeholder 5">
            <a:extLst>
              <a:ext uri="{FF2B5EF4-FFF2-40B4-BE49-F238E27FC236}">
                <a16:creationId xmlns:a16="http://schemas.microsoft.com/office/drawing/2014/main" id="{AB06E8A2-C940-45FB-92D8-05D013E703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E5FF70-B2CE-41C3-A15E-060F0F0FA9C2}"/>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3831497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88B39-C4FC-434D-9B6F-3D37473267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73751DB-D575-4313-82AF-E80E04A0F8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CAE6045-7881-4221-87EF-9767BC7831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83DE04-F8AD-4196-85F8-39BE34F9BD1B}"/>
              </a:ext>
            </a:extLst>
          </p:cNvPr>
          <p:cNvSpPr>
            <a:spLocks noGrp="1"/>
          </p:cNvSpPr>
          <p:nvPr>
            <p:ph type="dt" sz="half" idx="10"/>
          </p:nvPr>
        </p:nvSpPr>
        <p:spPr/>
        <p:txBody>
          <a:bodyPr/>
          <a:lstStyle/>
          <a:p>
            <a:fld id="{9C88B150-B0E0-4EA7-9B93-F1F5F58CA987}" type="datetimeFigureOut">
              <a:rPr lang="en-US" smtClean="0"/>
              <a:t>8/9/2022</a:t>
            </a:fld>
            <a:endParaRPr lang="en-US"/>
          </a:p>
        </p:txBody>
      </p:sp>
      <p:sp>
        <p:nvSpPr>
          <p:cNvPr id="6" name="Footer Placeholder 5">
            <a:extLst>
              <a:ext uri="{FF2B5EF4-FFF2-40B4-BE49-F238E27FC236}">
                <a16:creationId xmlns:a16="http://schemas.microsoft.com/office/drawing/2014/main" id="{E9228328-6AD5-4DDF-8FD8-A1939A45F2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896E14-F0B0-4A8F-95BD-7049579E3813}"/>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4022824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88A4E4C-4751-422C-8D05-D70036C16F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0AF68D3-6C67-45A7-A2B7-4AA2A47E06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09C0BB-0755-4981-8F91-E6CC424433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88B150-B0E0-4EA7-9B93-F1F5F58CA987}" type="datetimeFigureOut">
              <a:rPr lang="en-US" smtClean="0"/>
              <a:t>8/9/2022</a:t>
            </a:fld>
            <a:endParaRPr lang="en-US"/>
          </a:p>
        </p:txBody>
      </p:sp>
      <p:sp>
        <p:nvSpPr>
          <p:cNvPr id="5" name="Footer Placeholder 4">
            <a:extLst>
              <a:ext uri="{FF2B5EF4-FFF2-40B4-BE49-F238E27FC236}">
                <a16:creationId xmlns:a16="http://schemas.microsoft.com/office/drawing/2014/main" id="{89F20D6C-0D38-48F2-8D7E-100C22A04F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A485BAD-4A6E-4F68-B352-D0C8E8376B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38F668-D1F0-4754-85F9-8167B6D706D5}" type="slidenum">
              <a:rPr lang="en-US" smtClean="0"/>
              <a:t>‹#›</a:t>
            </a:fld>
            <a:endParaRPr lang="en-US"/>
          </a:p>
        </p:txBody>
      </p:sp>
    </p:spTree>
    <p:extLst>
      <p:ext uri="{BB962C8B-B14F-4D97-AF65-F5344CB8AC3E}">
        <p14:creationId xmlns:p14="http://schemas.microsoft.com/office/powerpoint/2010/main" val="4162814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microsoft.com/office/2007/relationships/hdphoto" Target="../media/hdphoto1.wdp"/></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2" name="Title 1">
            <a:extLst>
              <a:ext uri="{FF2B5EF4-FFF2-40B4-BE49-F238E27FC236}">
                <a16:creationId xmlns:a16="http://schemas.microsoft.com/office/drawing/2014/main" id="{A41B52EB-5B9C-4F44-89A9-0E29BA877C1B}"/>
              </a:ext>
            </a:extLst>
          </p:cNvPr>
          <p:cNvSpPr>
            <a:spLocks noGrp="1"/>
          </p:cNvSpPr>
          <p:nvPr>
            <p:ph type="ctrTitle"/>
          </p:nvPr>
        </p:nvSpPr>
        <p:spPr>
          <a:xfrm>
            <a:off x="1524000" y="1122362"/>
            <a:ext cx="9144000" cy="2900518"/>
          </a:xfrm>
        </p:spPr>
        <p:txBody>
          <a:bodyPr>
            <a:normAutofit/>
          </a:bodyPr>
          <a:lstStyle/>
          <a:p>
            <a:r>
              <a:rPr lang="en-US" dirty="0">
                <a:latin typeface="Verdana Pro" panose="020B0604030504040204" pitchFamily="34" charset="0"/>
              </a:rPr>
              <a:t>A Survey of Exodus and Leviticus</a:t>
            </a:r>
          </a:p>
        </p:txBody>
      </p:sp>
      <p:sp>
        <p:nvSpPr>
          <p:cNvPr id="3" name="TextBox 2">
            <a:extLst>
              <a:ext uri="{FF2B5EF4-FFF2-40B4-BE49-F238E27FC236}">
                <a16:creationId xmlns:a16="http://schemas.microsoft.com/office/drawing/2014/main" id="{08ED6566-3F05-4297-B34F-400A96A782E1}"/>
              </a:ext>
            </a:extLst>
          </p:cNvPr>
          <p:cNvSpPr txBox="1"/>
          <p:nvPr/>
        </p:nvSpPr>
        <p:spPr>
          <a:xfrm>
            <a:off x="10491538" y="6224337"/>
            <a:ext cx="906626" cy="369332"/>
          </a:xfrm>
          <a:prstGeom prst="rect">
            <a:avLst/>
          </a:prstGeom>
          <a:noFill/>
        </p:spPr>
        <p:txBody>
          <a:bodyPr wrap="square" rtlCol="0">
            <a:spAutoFit/>
          </a:bodyPr>
          <a:lstStyle/>
          <a:p>
            <a:r>
              <a:rPr lang="en-US" dirty="0">
                <a:solidFill>
                  <a:schemeClr val="bg1"/>
                </a:solidFill>
              </a:rPr>
              <a:t>22/7</a:t>
            </a:r>
          </a:p>
        </p:txBody>
      </p:sp>
      <p:sp>
        <p:nvSpPr>
          <p:cNvPr id="6" name="TextBox 5">
            <a:extLst>
              <a:ext uri="{FF2B5EF4-FFF2-40B4-BE49-F238E27FC236}">
                <a16:creationId xmlns:a16="http://schemas.microsoft.com/office/drawing/2014/main" id="{826E703A-8237-4A99-A021-71031BC24654}"/>
              </a:ext>
            </a:extLst>
          </p:cNvPr>
          <p:cNvSpPr txBox="1"/>
          <p:nvPr/>
        </p:nvSpPr>
        <p:spPr>
          <a:xfrm>
            <a:off x="3641558" y="4459705"/>
            <a:ext cx="4908884" cy="707886"/>
          </a:xfrm>
          <a:prstGeom prst="rect">
            <a:avLst/>
          </a:prstGeom>
          <a:noFill/>
        </p:spPr>
        <p:txBody>
          <a:bodyPr wrap="square" rtlCol="0">
            <a:spAutoFit/>
          </a:bodyPr>
          <a:lstStyle/>
          <a:p>
            <a:pPr algn="ctr"/>
            <a:r>
              <a:rPr lang="en-US" sz="2000" b="1" dirty="0">
                <a:solidFill>
                  <a:schemeClr val="tx1">
                    <a:lumMod val="95000"/>
                    <a:lumOff val="5000"/>
                  </a:schemeClr>
                </a:solidFill>
              </a:rPr>
              <a:t>EXODUS CHAPTER 21-23, LEVITICUS CHAPTERS 1-7 &amp; 11-15</a:t>
            </a:r>
          </a:p>
        </p:txBody>
      </p:sp>
    </p:spTree>
    <p:extLst>
      <p:ext uri="{BB962C8B-B14F-4D97-AF65-F5344CB8AC3E}">
        <p14:creationId xmlns:p14="http://schemas.microsoft.com/office/powerpoint/2010/main" val="24477835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3" name="TextBox 2">
            <a:extLst>
              <a:ext uri="{FF2B5EF4-FFF2-40B4-BE49-F238E27FC236}">
                <a16:creationId xmlns:a16="http://schemas.microsoft.com/office/drawing/2014/main" id="{08ED6566-3F05-4297-B34F-400A96A782E1}"/>
              </a:ext>
            </a:extLst>
          </p:cNvPr>
          <p:cNvSpPr txBox="1"/>
          <p:nvPr/>
        </p:nvSpPr>
        <p:spPr>
          <a:xfrm>
            <a:off x="10491538" y="6224337"/>
            <a:ext cx="906626" cy="369332"/>
          </a:xfrm>
          <a:prstGeom prst="rect">
            <a:avLst/>
          </a:prstGeom>
          <a:noFill/>
        </p:spPr>
        <p:txBody>
          <a:bodyPr wrap="square" rtlCol="0">
            <a:spAutoFit/>
          </a:bodyPr>
          <a:lstStyle/>
          <a:p>
            <a:r>
              <a:rPr lang="en-US" dirty="0">
                <a:solidFill>
                  <a:schemeClr val="bg1"/>
                </a:solidFill>
              </a:rPr>
              <a:t>22/7,8</a:t>
            </a:r>
          </a:p>
        </p:txBody>
      </p:sp>
      <p:sp>
        <p:nvSpPr>
          <p:cNvPr id="6" name="TextBox 5">
            <a:extLst>
              <a:ext uri="{FF2B5EF4-FFF2-40B4-BE49-F238E27FC236}">
                <a16:creationId xmlns:a16="http://schemas.microsoft.com/office/drawing/2014/main" id="{A811A2A1-B027-22B5-534F-8035D2C80B02}"/>
              </a:ext>
            </a:extLst>
          </p:cNvPr>
          <p:cNvSpPr txBox="1"/>
          <p:nvPr/>
        </p:nvSpPr>
        <p:spPr>
          <a:xfrm>
            <a:off x="457200" y="264331"/>
            <a:ext cx="11277600" cy="6370975"/>
          </a:xfrm>
          <a:prstGeom prst="rect">
            <a:avLst/>
          </a:prstGeom>
          <a:noFill/>
        </p:spPr>
        <p:txBody>
          <a:bodyPr wrap="square" rtlCol="0">
            <a:spAutoFit/>
          </a:bodyPr>
          <a:lstStyle/>
          <a:p>
            <a:pPr algn="ctr"/>
            <a:r>
              <a:rPr lang="en-US" sz="2400" dirty="0">
                <a:latin typeface="Verdana" panose="020B0604030504040204" pitchFamily="34" charset="0"/>
                <a:ea typeface="Verdana" panose="020B0604030504040204" pitchFamily="34" charset="0"/>
              </a:rPr>
              <a:t>Leviticus</a:t>
            </a:r>
          </a:p>
          <a:p>
            <a:pPr algn="ctr"/>
            <a:endParaRPr lang="en-US" sz="2400" dirty="0">
              <a:latin typeface="Verdana" panose="020B0604030504040204" pitchFamily="34" charset="0"/>
              <a:ea typeface="Verdana" panose="020B0604030504040204" pitchFamily="34" charset="0"/>
            </a:endParaRPr>
          </a:p>
          <a:p>
            <a:pPr marL="342900" indent="-342900">
              <a:buFont typeface="Arial" panose="020B0604020202020204" pitchFamily="34" charset="0"/>
              <a:buChar char="•"/>
            </a:pPr>
            <a:r>
              <a:rPr lang="en-US" sz="2400" dirty="0">
                <a:latin typeface="Verdana" panose="020B0604030504040204" pitchFamily="34" charset="0"/>
                <a:ea typeface="Verdana" panose="020B0604030504040204" pitchFamily="34" charset="0"/>
              </a:rPr>
              <a:t>The theme is Holiness (Leviticus 11:45)</a:t>
            </a:r>
          </a:p>
          <a:p>
            <a:pPr marL="800100" lvl="1" indent="-342900">
              <a:buFont typeface="Arial" panose="020B0604020202020204" pitchFamily="34" charset="0"/>
              <a:buChar char="•"/>
            </a:pPr>
            <a:r>
              <a:rPr lang="en-US" sz="2400" dirty="0">
                <a:latin typeface="Verdana" panose="020B0604030504040204" pitchFamily="34" charset="0"/>
                <a:ea typeface="Verdana" panose="020B0604030504040204" pitchFamily="34" charset="0"/>
              </a:rPr>
              <a:t>Exodus shows us Abraham’s family becoming a nation</a:t>
            </a:r>
          </a:p>
          <a:p>
            <a:pPr marL="800100" lvl="1" indent="-342900">
              <a:buFont typeface="Arial" panose="020B0604020202020204" pitchFamily="34" charset="0"/>
              <a:buChar char="•"/>
            </a:pPr>
            <a:r>
              <a:rPr lang="en-US" sz="2400" dirty="0">
                <a:latin typeface="Verdana" panose="020B0604030504040204" pitchFamily="34" charset="0"/>
                <a:ea typeface="Verdana" panose="020B0604030504040204" pitchFamily="34" charset="0"/>
              </a:rPr>
              <a:t>Leviticus is their story as God wants them to be</a:t>
            </a:r>
            <a:br>
              <a:rPr lang="en-US" sz="2400" dirty="0">
                <a:latin typeface="Verdana" panose="020B0604030504040204" pitchFamily="34" charset="0"/>
                <a:ea typeface="Verdana" panose="020B0604030504040204" pitchFamily="34" charset="0"/>
              </a:rPr>
            </a:br>
            <a:endParaRPr lang="en-US" sz="2400" dirty="0">
              <a:latin typeface="Verdana" panose="020B0604030504040204" pitchFamily="34" charset="0"/>
              <a:ea typeface="Verdana" panose="020B0604030504040204" pitchFamily="34" charset="0"/>
            </a:endParaRPr>
          </a:p>
          <a:p>
            <a:pPr marL="342900" indent="-342900">
              <a:buFont typeface="Arial" panose="020B0604020202020204" pitchFamily="34" charset="0"/>
              <a:buChar char="•"/>
            </a:pPr>
            <a:r>
              <a:rPr lang="en-US" sz="2400" dirty="0">
                <a:latin typeface="Verdana" panose="020B0604030504040204" pitchFamily="34" charset="0"/>
                <a:ea typeface="Verdana" panose="020B0604030504040204" pitchFamily="34" charset="0"/>
              </a:rPr>
              <a:t>Only 2 historical sections in Leviticus</a:t>
            </a:r>
          </a:p>
          <a:p>
            <a:pPr marL="800100" lvl="1" indent="-342900">
              <a:buFont typeface="Arial" panose="020B0604020202020204" pitchFamily="34" charset="0"/>
              <a:buChar char="•"/>
            </a:pPr>
            <a:r>
              <a:rPr lang="en-US" sz="2400" dirty="0">
                <a:latin typeface="Verdana" panose="020B0604030504040204" pitchFamily="34" charset="0"/>
                <a:ea typeface="Verdana" panose="020B0604030504040204" pitchFamily="34" charset="0"/>
              </a:rPr>
              <a:t>Chapters 8-10, the story of Nadab and Abihu</a:t>
            </a:r>
          </a:p>
          <a:p>
            <a:pPr marL="800100" lvl="1" indent="-342900">
              <a:buFont typeface="Arial" panose="020B0604020202020204" pitchFamily="34" charset="0"/>
              <a:buChar char="•"/>
            </a:pPr>
            <a:r>
              <a:rPr lang="en-US" sz="2400" dirty="0">
                <a:latin typeface="Verdana" panose="020B0604030504040204" pitchFamily="34" charset="0"/>
                <a:ea typeface="Verdana" panose="020B0604030504040204" pitchFamily="34" charset="0"/>
              </a:rPr>
              <a:t>Chapter 24:10-23, the story of a man who blasphemes God and the penalty attached</a:t>
            </a:r>
            <a:br>
              <a:rPr lang="en-US" sz="2400" dirty="0">
                <a:latin typeface="Verdana" panose="020B0604030504040204" pitchFamily="34" charset="0"/>
                <a:ea typeface="Verdana" panose="020B0604030504040204" pitchFamily="34" charset="0"/>
              </a:rPr>
            </a:br>
            <a:endParaRPr lang="en-US" sz="2400" dirty="0">
              <a:latin typeface="Verdana" panose="020B0604030504040204" pitchFamily="34" charset="0"/>
              <a:ea typeface="Verdana" panose="020B0604030504040204" pitchFamily="34" charset="0"/>
            </a:endParaRPr>
          </a:p>
          <a:p>
            <a:pPr marL="342900" indent="-342900">
              <a:buFont typeface="Arial" panose="020B0604020202020204" pitchFamily="34" charset="0"/>
              <a:buChar char="•"/>
            </a:pPr>
            <a:r>
              <a:rPr lang="en-US" sz="2400" dirty="0">
                <a:latin typeface="Verdana" panose="020B0604030504040204" pitchFamily="34" charset="0"/>
                <a:ea typeface="Verdana" panose="020B0604030504040204" pitchFamily="34" charset="0"/>
              </a:rPr>
              <a:t>Leviticus is quoted over 30 times in the NT</a:t>
            </a:r>
          </a:p>
          <a:p>
            <a:pPr marL="342900" indent="-342900">
              <a:buFont typeface="Arial" panose="020B0604020202020204" pitchFamily="34" charset="0"/>
              <a:buChar char="•"/>
            </a:pPr>
            <a:endParaRPr lang="en-US" sz="2400" dirty="0">
              <a:latin typeface="Verdana" panose="020B0604030504040204" pitchFamily="34" charset="0"/>
              <a:ea typeface="Verdana" panose="020B0604030504040204" pitchFamily="34" charset="0"/>
            </a:endParaRPr>
          </a:p>
          <a:p>
            <a:pPr marL="342900" indent="-342900">
              <a:buFont typeface="Arial" panose="020B0604020202020204" pitchFamily="34" charset="0"/>
              <a:buChar char="•"/>
            </a:pPr>
            <a:r>
              <a:rPr lang="en-US" sz="2400" dirty="0">
                <a:latin typeface="Verdana" panose="020B0604030504040204" pitchFamily="34" charset="0"/>
                <a:ea typeface="Verdana" panose="020B0604030504040204" pitchFamily="34" charset="0"/>
              </a:rPr>
              <a:t>Israel was to a separate nation and a holy nation</a:t>
            </a:r>
          </a:p>
          <a:p>
            <a:pPr marL="800100" lvl="1" indent="-342900">
              <a:buFont typeface="Arial" panose="020B0604020202020204" pitchFamily="34" charset="0"/>
              <a:buChar char="•"/>
            </a:pPr>
            <a:r>
              <a:rPr lang="en-US" sz="2400" dirty="0">
                <a:latin typeface="Verdana" panose="020B0604030504040204" pitchFamily="34" charset="0"/>
                <a:ea typeface="Verdana" panose="020B0604030504040204" pitchFamily="34" charset="0"/>
              </a:rPr>
              <a:t>Exodus 19:6, Israel was to be a kingdom of priests and a holy nation</a:t>
            </a:r>
          </a:p>
          <a:p>
            <a:pPr marL="800100" lvl="1" indent="-342900">
              <a:buFont typeface="Arial" panose="020B0604020202020204" pitchFamily="34" charset="0"/>
              <a:buChar char="•"/>
            </a:pPr>
            <a:r>
              <a:rPr lang="en-US" sz="2400" dirty="0">
                <a:latin typeface="Verdana" panose="020B0604030504040204" pitchFamily="34" charset="0"/>
                <a:ea typeface="Verdana" panose="020B0604030504040204" pitchFamily="34" charset="0"/>
              </a:rPr>
              <a:t>Christians are to be the same</a:t>
            </a:r>
          </a:p>
        </p:txBody>
      </p:sp>
    </p:spTree>
    <p:extLst>
      <p:ext uri="{BB962C8B-B14F-4D97-AF65-F5344CB8AC3E}">
        <p14:creationId xmlns:p14="http://schemas.microsoft.com/office/powerpoint/2010/main" val="1613082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3" name="TextBox 2">
            <a:extLst>
              <a:ext uri="{FF2B5EF4-FFF2-40B4-BE49-F238E27FC236}">
                <a16:creationId xmlns:a16="http://schemas.microsoft.com/office/drawing/2014/main" id="{08ED6566-3F05-4297-B34F-400A96A782E1}"/>
              </a:ext>
            </a:extLst>
          </p:cNvPr>
          <p:cNvSpPr txBox="1"/>
          <p:nvPr/>
        </p:nvSpPr>
        <p:spPr>
          <a:xfrm>
            <a:off x="10491538" y="6224337"/>
            <a:ext cx="906626" cy="369332"/>
          </a:xfrm>
          <a:prstGeom prst="rect">
            <a:avLst/>
          </a:prstGeom>
          <a:noFill/>
        </p:spPr>
        <p:txBody>
          <a:bodyPr wrap="square" rtlCol="0">
            <a:spAutoFit/>
          </a:bodyPr>
          <a:lstStyle/>
          <a:p>
            <a:r>
              <a:rPr lang="en-US" dirty="0">
                <a:solidFill>
                  <a:schemeClr val="bg1"/>
                </a:solidFill>
              </a:rPr>
              <a:t>22/7,8</a:t>
            </a:r>
          </a:p>
        </p:txBody>
      </p:sp>
      <p:sp>
        <p:nvSpPr>
          <p:cNvPr id="6" name="TextBox 5">
            <a:extLst>
              <a:ext uri="{FF2B5EF4-FFF2-40B4-BE49-F238E27FC236}">
                <a16:creationId xmlns:a16="http://schemas.microsoft.com/office/drawing/2014/main" id="{A811A2A1-B027-22B5-534F-8035D2C80B02}"/>
              </a:ext>
            </a:extLst>
          </p:cNvPr>
          <p:cNvSpPr txBox="1"/>
          <p:nvPr/>
        </p:nvSpPr>
        <p:spPr>
          <a:xfrm>
            <a:off x="374076" y="2568453"/>
            <a:ext cx="11457706" cy="2677656"/>
          </a:xfrm>
          <a:prstGeom prst="rect">
            <a:avLst/>
          </a:prstGeom>
          <a:noFill/>
        </p:spPr>
        <p:txBody>
          <a:bodyPr wrap="square" rtlCol="0">
            <a:spAutoFit/>
          </a:bodyPr>
          <a:lstStyle/>
          <a:p>
            <a:pPr algn="ctr"/>
            <a:r>
              <a:rPr lang="en-US" sz="2400" dirty="0">
                <a:latin typeface="Verdana" panose="020B0604030504040204" pitchFamily="34" charset="0"/>
                <a:ea typeface="Verdana" panose="020B0604030504040204" pitchFamily="34" charset="0"/>
              </a:rPr>
              <a:t>Each has 3 elements regardless of type</a:t>
            </a:r>
          </a:p>
          <a:p>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An Offeror (the Israelite) </a:t>
            </a:r>
          </a:p>
          <a:p>
            <a:r>
              <a:rPr lang="en-US" sz="2400" dirty="0">
                <a:latin typeface="Verdana" panose="020B0604030504040204" pitchFamily="34" charset="0"/>
                <a:ea typeface="Verdana" panose="020B0604030504040204" pitchFamily="34" charset="0"/>
              </a:rPr>
              <a:t>A Priest (a mediator and participant)</a:t>
            </a:r>
          </a:p>
          <a:p>
            <a:r>
              <a:rPr lang="en-US" sz="2400" dirty="0">
                <a:latin typeface="Verdana" panose="020B0604030504040204" pitchFamily="34" charset="0"/>
                <a:ea typeface="Verdana" panose="020B0604030504040204" pitchFamily="34" charset="0"/>
              </a:rPr>
              <a:t>The Offering</a:t>
            </a:r>
          </a:p>
          <a:p>
            <a:r>
              <a:rPr lang="en-US" sz="2400" dirty="0">
                <a:latin typeface="Verdana" panose="020B0604030504040204" pitchFamily="34" charset="0"/>
                <a:ea typeface="Verdana" panose="020B0604030504040204" pitchFamily="34" charset="0"/>
              </a:rPr>
              <a:t>	Clean</a:t>
            </a:r>
          </a:p>
          <a:p>
            <a:r>
              <a:rPr lang="en-US" sz="2400" dirty="0">
                <a:latin typeface="Verdana" panose="020B0604030504040204" pitchFamily="34" charset="0"/>
                <a:ea typeface="Verdana" panose="020B0604030504040204" pitchFamily="34" charset="0"/>
              </a:rPr>
              <a:t>	Without Defect </a:t>
            </a:r>
          </a:p>
        </p:txBody>
      </p:sp>
      <p:sp>
        <p:nvSpPr>
          <p:cNvPr id="2" name="TextBox 1">
            <a:extLst>
              <a:ext uri="{FF2B5EF4-FFF2-40B4-BE49-F238E27FC236}">
                <a16:creationId xmlns:a16="http://schemas.microsoft.com/office/drawing/2014/main" id="{1A150285-661E-369B-4621-7419D708EF01}"/>
              </a:ext>
            </a:extLst>
          </p:cNvPr>
          <p:cNvSpPr txBox="1"/>
          <p:nvPr/>
        </p:nvSpPr>
        <p:spPr>
          <a:xfrm>
            <a:off x="7716975" y="3298246"/>
            <a:ext cx="4488872" cy="461665"/>
          </a:xfrm>
          <a:prstGeom prst="rect">
            <a:avLst/>
          </a:prstGeom>
          <a:noFill/>
        </p:spPr>
        <p:txBody>
          <a:bodyPr wrap="square" rtlCol="0">
            <a:spAutoFit/>
          </a:bodyPr>
          <a:lstStyle/>
          <a:p>
            <a:pPr algn="ctr"/>
            <a:r>
              <a:rPr lang="en-US" sz="2400" dirty="0">
                <a:latin typeface="Verdana" panose="020B0604030504040204" pitchFamily="34" charset="0"/>
                <a:ea typeface="Verdana" panose="020B0604030504040204" pitchFamily="34" charset="0"/>
              </a:rPr>
              <a:t>JESUS (Hebrews 5:5-9)</a:t>
            </a:r>
          </a:p>
        </p:txBody>
      </p:sp>
      <p:sp>
        <p:nvSpPr>
          <p:cNvPr id="12" name="TextBox 11">
            <a:extLst>
              <a:ext uri="{FF2B5EF4-FFF2-40B4-BE49-F238E27FC236}">
                <a16:creationId xmlns:a16="http://schemas.microsoft.com/office/drawing/2014/main" id="{CDCC6E37-FDE8-86E8-AA61-9D1FBD4A3AEB}"/>
              </a:ext>
            </a:extLst>
          </p:cNvPr>
          <p:cNvSpPr txBox="1"/>
          <p:nvPr/>
        </p:nvSpPr>
        <p:spPr>
          <a:xfrm>
            <a:off x="7640799" y="3650079"/>
            <a:ext cx="4488872" cy="461665"/>
          </a:xfrm>
          <a:prstGeom prst="rect">
            <a:avLst/>
          </a:prstGeom>
          <a:noFill/>
        </p:spPr>
        <p:txBody>
          <a:bodyPr wrap="square" rtlCol="0">
            <a:spAutoFit/>
          </a:bodyPr>
          <a:lstStyle/>
          <a:p>
            <a:pPr algn="ctr"/>
            <a:r>
              <a:rPr lang="en-US" sz="2400" dirty="0">
                <a:latin typeface="Verdana" panose="020B0604030504040204" pitchFamily="34" charset="0"/>
                <a:ea typeface="Verdana" panose="020B0604030504040204" pitchFamily="34" charset="0"/>
              </a:rPr>
              <a:t>JESUS (Hebrews 7:24)</a:t>
            </a:r>
          </a:p>
        </p:txBody>
      </p:sp>
      <p:sp>
        <p:nvSpPr>
          <p:cNvPr id="13" name="TextBox 12">
            <a:extLst>
              <a:ext uri="{FF2B5EF4-FFF2-40B4-BE49-F238E27FC236}">
                <a16:creationId xmlns:a16="http://schemas.microsoft.com/office/drawing/2014/main" id="{C9C9D3D7-9DA2-8EDE-CC78-ADA1F2FCF7B8}"/>
              </a:ext>
            </a:extLst>
          </p:cNvPr>
          <p:cNvSpPr txBox="1"/>
          <p:nvPr/>
        </p:nvSpPr>
        <p:spPr>
          <a:xfrm>
            <a:off x="7342897" y="4433757"/>
            <a:ext cx="4488872" cy="461665"/>
          </a:xfrm>
          <a:prstGeom prst="rect">
            <a:avLst/>
          </a:prstGeom>
          <a:noFill/>
        </p:spPr>
        <p:txBody>
          <a:bodyPr wrap="square" rtlCol="0">
            <a:spAutoFit/>
          </a:bodyPr>
          <a:lstStyle/>
          <a:p>
            <a:pPr algn="ctr"/>
            <a:r>
              <a:rPr lang="en-US" sz="2400" dirty="0">
                <a:latin typeface="Verdana" panose="020B0604030504040204" pitchFamily="34" charset="0"/>
                <a:ea typeface="Verdana" panose="020B0604030504040204" pitchFamily="34" charset="0"/>
              </a:rPr>
              <a:t>JESUS (John 1:29)</a:t>
            </a:r>
          </a:p>
        </p:txBody>
      </p:sp>
      <p:sp>
        <p:nvSpPr>
          <p:cNvPr id="4" name="TextBox 3">
            <a:extLst>
              <a:ext uri="{FF2B5EF4-FFF2-40B4-BE49-F238E27FC236}">
                <a16:creationId xmlns:a16="http://schemas.microsoft.com/office/drawing/2014/main" id="{1C280E3B-EC12-EBC7-4343-48E0CFB5265E}"/>
              </a:ext>
            </a:extLst>
          </p:cNvPr>
          <p:cNvSpPr txBox="1"/>
          <p:nvPr/>
        </p:nvSpPr>
        <p:spPr>
          <a:xfrm>
            <a:off x="554182" y="429491"/>
            <a:ext cx="11180618" cy="1569660"/>
          </a:xfrm>
          <a:prstGeom prst="rect">
            <a:avLst/>
          </a:prstGeom>
          <a:noFill/>
        </p:spPr>
        <p:txBody>
          <a:bodyPr wrap="square" rtlCol="0">
            <a:spAutoFit/>
          </a:bodyPr>
          <a:lstStyle/>
          <a:p>
            <a:pPr algn="ctr"/>
            <a:r>
              <a:rPr lang="en-US" sz="2400" dirty="0">
                <a:latin typeface="Verdana" panose="020B0604030504040204" pitchFamily="34" charset="0"/>
                <a:ea typeface="Verdana" panose="020B0604030504040204" pitchFamily="34" charset="0"/>
              </a:rPr>
              <a:t>5 TYPES OF OFFERING</a:t>
            </a:r>
          </a:p>
          <a:p>
            <a:pPr algn="ctr"/>
            <a:endParaRPr lang="en-US" sz="2400" dirty="0">
              <a:latin typeface="Verdana" panose="020B0604030504040204" pitchFamily="34" charset="0"/>
              <a:ea typeface="Verdana" panose="020B0604030504040204" pitchFamily="34" charset="0"/>
            </a:endParaRPr>
          </a:p>
          <a:p>
            <a:pPr algn="ctr"/>
            <a:r>
              <a:rPr lang="en-US" sz="2400" dirty="0">
                <a:latin typeface="Verdana" panose="020B0604030504040204" pitchFamily="34" charset="0"/>
                <a:ea typeface="Verdana" panose="020B0604030504040204" pitchFamily="34" charset="0"/>
              </a:rPr>
              <a:t>Burnt offerings, Grain Offerings, Peace Offerings</a:t>
            </a:r>
          </a:p>
          <a:p>
            <a:pPr algn="ctr"/>
            <a:r>
              <a:rPr lang="en-US" sz="2400" dirty="0">
                <a:latin typeface="Verdana" panose="020B0604030504040204" pitchFamily="34" charset="0"/>
                <a:ea typeface="Verdana" panose="020B0604030504040204" pitchFamily="34" charset="0"/>
              </a:rPr>
              <a:t>Sin Offerings, and Guilt Offerings</a:t>
            </a:r>
          </a:p>
        </p:txBody>
      </p:sp>
      <p:sp>
        <p:nvSpPr>
          <p:cNvPr id="9" name="TextBox 8">
            <a:extLst>
              <a:ext uri="{FF2B5EF4-FFF2-40B4-BE49-F238E27FC236}">
                <a16:creationId xmlns:a16="http://schemas.microsoft.com/office/drawing/2014/main" id="{406F894B-2E62-FDEB-D97C-28536F43A0C3}"/>
              </a:ext>
            </a:extLst>
          </p:cNvPr>
          <p:cNvSpPr txBox="1"/>
          <p:nvPr/>
        </p:nvSpPr>
        <p:spPr>
          <a:xfrm>
            <a:off x="7633830" y="4780122"/>
            <a:ext cx="4488872" cy="461665"/>
          </a:xfrm>
          <a:prstGeom prst="rect">
            <a:avLst/>
          </a:prstGeom>
          <a:noFill/>
        </p:spPr>
        <p:txBody>
          <a:bodyPr wrap="square" rtlCol="0">
            <a:spAutoFit/>
          </a:bodyPr>
          <a:lstStyle/>
          <a:p>
            <a:pPr algn="ctr"/>
            <a:r>
              <a:rPr lang="en-US" sz="2400" dirty="0">
                <a:latin typeface="Verdana" panose="020B0604030504040204" pitchFamily="34" charset="0"/>
                <a:ea typeface="Verdana" panose="020B0604030504040204" pitchFamily="34" charset="0"/>
              </a:rPr>
              <a:t>JESUS (1</a:t>
            </a:r>
            <a:r>
              <a:rPr lang="en-US" sz="2400" baseline="30000" dirty="0">
                <a:latin typeface="Verdana" panose="020B0604030504040204" pitchFamily="34" charset="0"/>
                <a:ea typeface="Verdana" panose="020B0604030504040204" pitchFamily="34" charset="0"/>
              </a:rPr>
              <a:t>st</a:t>
            </a:r>
            <a:r>
              <a:rPr lang="en-US" sz="2400" dirty="0">
                <a:latin typeface="Verdana" panose="020B0604030504040204" pitchFamily="34" charset="0"/>
                <a:ea typeface="Verdana" panose="020B0604030504040204" pitchFamily="34" charset="0"/>
              </a:rPr>
              <a:t> Peter 1:19)</a:t>
            </a:r>
          </a:p>
        </p:txBody>
      </p:sp>
    </p:spTree>
    <p:extLst>
      <p:ext uri="{BB962C8B-B14F-4D97-AF65-F5344CB8AC3E}">
        <p14:creationId xmlns:p14="http://schemas.microsoft.com/office/powerpoint/2010/main" val="2567696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p:cTn id="21" dur="500" fill="hold"/>
                                        <p:tgtEl>
                                          <p:spTgt spid="2"/>
                                        </p:tgtEl>
                                        <p:attrNameLst>
                                          <p:attrName>ppt_w</p:attrName>
                                        </p:attrNameLst>
                                      </p:cBhvr>
                                      <p:tavLst>
                                        <p:tav tm="0">
                                          <p:val>
                                            <p:fltVal val="0"/>
                                          </p:val>
                                        </p:tav>
                                        <p:tav tm="100000">
                                          <p:val>
                                            <p:strVal val="#ppt_w"/>
                                          </p:val>
                                        </p:tav>
                                      </p:tavLst>
                                    </p:anim>
                                    <p:anim calcmode="lin" valueType="num">
                                      <p:cBhvr>
                                        <p:cTn id="22" dur="500" fill="hold"/>
                                        <p:tgtEl>
                                          <p:spTgt spid="2"/>
                                        </p:tgtEl>
                                        <p:attrNameLst>
                                          <p:attrName>ppt_h</p:attrName>
                                        </p:attrNameLst>
                                      </p:cBhvr>
                                      <p:tavLst>
                                        <p:tav tm="0">
                                          <p:val>
                                            <p:fltVal val="0"/>
                                          </p:val>
                                        </p:tav>
                                        <p:tav tm="100000">
                                          <p:val>
                                            <p:strVal val="#ppt_h"/>
                                          </p:val>
                                        </p:tav>
                                      </p:tavLst>
                                    </p:anim>
                                    <p:animEffect transition="in" filter="fade">
                                      <p:cBhvr>
                                        <p:cTn id="23" dur="500"/>
                                        <p:tgtEl>
                                          <p:spTgt spid="2"/>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p:cTn id="28" dur="500" fill="hold"/>
                                        <p:tgtEl>
                                          <p:spTgt spid="12"/>
                                        </p:tgtEl>
                                        <p:attrNameLst>
                                          <p:attrName>ppt_w</p:attrName>
                                        </p:attrNameLst>
                                      </p:cBhvr>
                                      <p:tavLst>
                                        <p:tav tm="0">
                                          <p:val>
                                            <p:fltVal val="0"/>
                                          </p:val>
                                        </p:tav>
                                        <p:tav tm="100000">
                                          <p:val>
                                            <p:strVal val="#ppt_w"/>
                                          </p:val>
                                        </p:tav>
                                      </p:tavLst>
                                    </p:anim>
                                    <p:anim calcmode="lin" valueType="num">
                                      <p:cBhvr>
                                        <p:cTn id="29" dur="500" fill="hold"/>
                                        <p:tgtEl>
                                          <p:spTgt spid="12"/>
                                        </p:tgtEl>
                                        <p:attrNameLst>
                                          <p:attrName>ppt_h</p:attrName>
                                        </p:attrNameLst>
                                      </p:cBhvr>
                                      <p:tavLst>
                                        <p:tav tm="0">
                                          <p:val>
                                            <p:fltVal val="0"/>
                                          </p:val>
                                        </p:tav>
                                        <p:tav tm="100000">
                                          <p:val>
                                            <p:strVal val="#ppt_h"/>
                                          </p:val>
                                        </p:tav>
                                      </p:tavLst>
                                    </p:anim>
                                    <p:animEffect transition="in" filter="fade">
                                      <p:cBhvr>
                                        <p:cTn id="30" dur="500"/>
                                        <p:tgtEl>
                                          <p:spTgt spid="12"/>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p:cTn id="35" dur="500" fill="hold"/>
                                        <p:tgtEl>
                                          <p:spTgt spid="13"/>
                                        </p:tgtEl>
                                        <p:attrNameLst>
                                          <p:attrName>ppt_w</p:attrName>
                                        </p:attrNameLst>
                                      </p:cBhvr>
                                      <p:tavLst>
                                        <p:tav tm="0">
                                          <p:val>
                                            <p:fltVal val="0"/>
                                          </p:val>
                                        </p:tav>
                                        <p:tav tm="100000">
                                          <p:val>
                                            <p:strVal val="#ppt_w"/>
                                          </p:val>
                                        </p:tav>
                                      </p:tavLst>
                                    </p:anim>
                                    <p:anim calcmode="lin" valueType="num">
                                      <p:cBhvr>
                                        <p:cTn id="36" dur="500" fill="hold"/>
                                        <p:tgtEl>
                                          <p:spTgt spid="13"/>
                                        </p:tgtEl>
                                        <p:attrNameLst>
                                          <p:attrName>ppt_h</p:attrName>
                                        </p:attrNameLst>
                                      </p:cBhvr>
                                      <p:tavLst>
                                        <p:tav tm="0">
                                          <p:val>
                                            <p:fltVal val="0"/>
                                          </p:val>
                                        </p:tav>
                                        <p:tav tm="100000">
                                          <p:val>
                                            <p:strVal val="#ppt_h"/>
                                          </p:val>
                                        </p:tav>
                                      </p:tavLst>
                                    </p:anim>
                                    <p:animEffect transition="in" filter="fade">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P spid="12" grpId="0"/>
      <p:bldP spid="13" grpId="0"/>
      <p:bldP spid="4" grpId="0"/>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0" y="1"/>
            <a:ext cx="12191979"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3" name="TextBox 2">
            <a:extLst>
              <a:ext uri="{FF2B5EF4-FFF2-40B4-BE49-F238E27FC236}">
                <a16:creationId xmlns:a16="http://schemas.microsoft.com/office/drawing/2014/main" id="{08ED6566-3F05-4297-B34F-400A96A782E1}"/>
              </a:ext>
            </a:extLst>
          </p:cNvPr>
          <p:cNvSpPr txBox="1"/>
          <p:nvPr/>
        </p:nvSpPr>
        <p:spPr>
          <a:xfrm>
            <a:off x="10491538" y="6224337"/>
            <a:ext cx="906626" cy="369332"/>
          </a:xfrm>
          <a:prstGeom prst="rect">
            <a:avLst/>
          </a:prstGeom>
          <a:noFill/>
        </p:spPr>
        <p:txBody>
          <a:bodyPr wrap="square" rtlCol="0">
            <a:spAutoFit/>
          </a:bodyPr>
          <a:lstStyle/>
          <a:p>
            <a:r>
              <a:rPr lang="en-US" dirty="0">
                <a:solidFill>
                  <a:schemeClr val="bg1"/>
                </a:solidFill>
              </a:rPr>
              <a:t>22/7,8</a:t>
            </a:r>
          </a:p>
        </p:txBody>
      </p:sp>
      <p:graphicFrame>
        <p:nvGraphicFramePr>
          <p:cNvPr id="2" name="Table 1">
            <a:extLst>
              <a:ext uri="{FF2B5EF4-FFF2-40B4-BE49-F238E27FC236}">
                <a16:creationId xmlns:a16="http://schemas.microsoft.com/office/drawing/2014/main" id="{EBDC290F-66AB-8BD6-39B0-D867F3763857}"/>
              </a:ext>
            </a:extLst>
          </p:cNvPr>
          <p:cNvGraphicFramePr>
            <a:graphicFrameLocks noGrp="1"/>
          </p:cNvGraphicFramePr>
          <p:nvPr>
            <p:extLst>
              <p:ext uri="{D42A27DB-BD31-4B8C-83A1-F6EECF244321}">
                <p14:modId xmlns:p14="http://schemas.microsoft.com/office/powerpoint/2010/main" val="290232113"/>
              </p:ext>
            </p:extLst>
          </p:nvPr>
        </p:nvGraphicFramePr>
        <p:xfrm>
          <a:off x="0" y="0"/>
          <a:ext cx="12191978" cy="6919415"/>
        </p:xfrm>
        <a:graphic>
          <a:graphicData uri="http://schemas.openxmlformats.org/drawingml/2006/table">
            <a:tbl>
              <a:tblPr>
                <a:tableStyleId>{5C22544A-7EE6-4342-B048-85BDC9FD1C3A}</a:tableStyleId>
              </a:tblPr>
              <a:tblGrid>
                <a:gridCol w="1000834">
                  <a:extLst>
                    <a:ext uri="{9D8B030D-6E8A-4147-A177-3AD203B41FA5}">
                      <a16:colId xmlns:a16="http://schemas.microsoft.com/office/drawing/2014/main" val="727174964"/>
                    </a:ext>
                  </a:extLst>
                </a:gridCol>
                <a:gridCol w="2195011">
                  <a:extLst>
                    <a:ext uri="{9D8B030D-6E8A-4147-A177-3AD203B41FA5}">
                      <a16:colId xmlns:a16="http://schemas.microsoft.com/office/drawing/2014/main" val="2560272318"/>
                    </a:ext>
                  </a:extLst>
                </a:gridCol>
                <a:gridCol w="2195011">
                  <a:extLst>
                    <a:ext uri="{9D8B030D-6E8A-4147-A177-3AD203B41FA5}">
                      <a16:colId xmlns:a16="http://schemas.microsoft.com/office/drawing/2014/main" val="2952437318"/>
                    </a:ext>
                  </a:extLst>
                </a:gridCol>
                <a:gridCol w="2195011">
                  <a:extLst>
                    <a:ext uri="{9D8B030D-6E8A-4147-A177-3AD203B41FA5}">
                      <a16:colId xmlns:a16="http://schemas.microsoft.com/office/drawing/2014/main" val="3973188271"/>
                    </a:ext>
                  </a:extLst>
                </a:gridCol>
                <a:gridCol w="2195011">
                  <a:extLst>
                    <a:ext uri="{9D8B030D-6E8A-4147-A177-3AD203B41FA5}">
                      <a16:colId xmlns:a16="http://schemas.microsoft.com/office/drawing/2014/main" val="1200675767"/>
                    </a:ext>
                  </a:extLst>
                </a:gridCol>
                <a:gridCol w="2411100">
                  <a:extLst>
                    <a:ext uri="{9D8B030D-6E8A-4147-A177-3AD203B41FA5}">
                      <a16:colId xmlns:a16="http://schemas.microsoft.com/office/drawing/2014/main" val="1741151072"/>
                    </a:ext>
                  </a:extLst>
                </a:gridCol>
              </a:tblGrid>
              <a:tr h="304800">
                <a:tc>
                  <a:txBody>
                    <a:bodyPr/>
                    <a:lstStyle/>
                    <a:p>
                      <a:pPr algn="l" fontAlgn="b"/>
                      <a:r>
                        <a:rPr lang="en-US" sz="1600" u="none" strike="noStrike" dirty="0">
                          <a:effectLst/>
                        </a:rPr>
                        <a:t> </a:t>
                      </a:r>
                      <a:endParaRPr lang="en-US" sz="1600" b="0" i="0" u="none" strike="noStrike" dirty="0">
                        <a:solidFill>
                          <a:srgbClr val="000000"/>
                        </a:solidFill>
                        <a:effectLst/>
                        <a:latin typeface="Calibri" panose="020F0502020204030204" pitchFamily="34" charset="0"/>
                      </a:endParaRPr>
                    </a:p>
                  </a:txBody>
                  <a:tcPr marL="6252" marR="6252" marT="625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rgbClr val="FFFF00"/>
                    </a:solidFill>
                  </a:tcPr>
                </a:tc>
                <a:tc>
                  <a:txBody>
                    <a:bodyPr/>
                    <a:lstStyle/>
                    <a:p>
                      <a:pPr algn="ctr" fontAlgn="b"/>
                      <a:r>
                        <a:rPr lang="en-US" sz="2000" b="1" u="none" strike="noStrike" dirty="0">
                          <a:effectLst/>
                        </a:rPr>
                        <a:t>Burnt (Lev 1)</a:t>
                      </a:r>
                      <a:endParaRPr lang="en-US" sz="2000" b="1" i="0" u="none" strike="noStrike" dirty="0">
                        <a:solidFill>
                          <a:srgbClr val="000000"/>
                        </a:solidFill>
                        <a:effectLst/>
                        <a:latin typeface="Calibri" panose="020F0502020204030204" pitchFamily="34" charset="0"/>
                      </a:endParaRPr>
                    </a:p>
                  </a:txBody>
                  <a:tcPr marL="6252" marR="6252" marT="625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rgbClr val="FFFF00"/>
                    </a:solidFill>
                  </a:tcPr>
                </a:tc>
                <a:tc>
                  <a:txBody>
                    <a:bodyPr/>
                    <a:lstStyle/>
                    <a:p>
                      <a:pPr algn="ctr" fontAlgn="b"/>
                      <a:r>
                        <a:rPr lang="en-US" sz="2000" b="1" u="none" strike="noStrike" dirty="0">
                          <a:effectLst/>
                        </a:rPr>
                        <a:t>Grain (Lev 2)</a:t>
                      </a:r>
                      <a:endParaRPr lang="en-US" sz="2000" b="1" i="0" u="none" strike="noStrike" dirty="0">
                        <a:solidFill>
                          <a:srgbClr val="000000"/>
                        </a:solidFill>
                        <a:effectLst/>
                        <a:latin typeface="Calibri" panose="020F0502020204030204" pitchFamily="34" charset="0"/>
                      </a:endParaRPr>
                    </a:p>
                  </a:txBody>
                  <a:tcPr marL="6252" marR="6252" marT="625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rgbClr val="FFFF00"/>
                    </a:solidFill>
                  </a:tcPr>
                </a:tc>
                <a:tc>
                  <a:txBody>
                    <a:bodyPr/>
                    <a:lstStyle/>
                    <a:p>
                      <a:pPr algn="ctr" fontAlgn="b"/>
                      <a:r>
                        <a:rPr lang="en-US" sz="2000" b="1" u="none" strike="noStrike" dirty="0">
                          <a:effectLst/>
                        </a:rPr>
                        <a:t>Peace (Lev 3)</a:t>
                      </a:r>
                      <a:endParaRPr lang="en-US" sz="2000" b="1" i="0" u="none" strike="noStrike" dirty="0">
                        <a:solidFill>
                          <a:srgbClr val="000000"/>
                        </a:solidFill>
                        <a:effectLst/>
                        <a:latin typeface="Calibri" panose="020F0502020204030204" pitchFamily="34" charset="0"/>
                      </a:endParaRPr>
                    </a:p>
                  </a:txBody>
                  <a:tcPr marL="6252" marR="6252" marT="625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rgbClr val="FFFF00"/>
                    </a:solidFill>
                  </a:tcPr>
                </a:tc>
                <a:tc>
                  <a:txBody>
                    <a:bodyPr/>
                    <a:lstStyle/>
                    <a:p>
                      <a:pPr algn="ctr" fontAlgn="b"/>
                      <a:r>
                        <a:rPr lang="en-US" sz="2000" b="1" u="none" strike="noStrike" dirty="0">
                          <a:effectLst/>
                        </a:rPr>
                        <a:t>Sin (Lev 4 &amp; 5)</a:t>
                      </a:r>
                      <a:endParaRPr lang="en-US" sz="2000" b="1" i="0" u="none" strike="noStrike" dirty="0">
                        <a:solidFill>
                          <a:srgbClr val="000000"/>
                        </a:solidFill>
                        <a:effectLst/>
                        <a:latin typeface="Calibri" panose="020F0502020204030204" pitchFamily="34" charset="0"/>
                      </a:endParaRPr>
                    </a:p>
                  </a:txBody>
                  <a:tcPr marL="6252" marR="6252" marT="625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rgbClr val="FFFF00"/>
                    </a:solidFill>
                  </a:tcPr>
                </a:tc>
                <a:tc>
                  <a:txBody>
                    <a:bodyPr/>
                    <a:lstStyle/>
                    <a:p>
                      <a:pPr algn="ctr" fontAlgn="b"/>
                      <a:r>
                        <a:rPr lang="en-US" sz="2000" b="1" u="none" strike="noStrike" dirty="0">
                          <a:effectLst/>
                        </a:rPr>
                        <a:t>Guilt (Lev 5 &amp; 6)</a:t>
                      </a:r>
                      <a:endParaRPr lang="en-US" sz="2000" b="1" i="0" u="none" strike="noStrike" dirty="0">
                        <a:solidFill>
                          <a:srgbClr val="000000"/>
                        </a:solidFill>
                        <a:effectLst/>
                        <a:latin typeface="Calibri" panose="020F0502020204030204" pitchFamily="34" charset="0"/>
                      </a:endParaRPr>
                    </a:p>
                  </a:txBody>
                  <a:tcPr marL="6252" marR="6252" marT="625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rgbClr val="FFFF00"/>
                    </a:solidFill>
                  </a:tcPr>
                </a:tc>
                <a:extLst>
                  <a:ext uri="{0D108BD9-81ED-4DB2-BD59-A6C34878D82A}">
                    <a16:rowId xmlns:a16="http://schemas.microsoft.com/office/drawing/2014/main" val="169273916"/>
                  </a:ext>
                </a:extLst>
              </a:tr>
              <a:tr h="1889266">
                <a:tc>
                  <a:txBody>
                    <a:bodyPr/>
                    <a:lstStyle/>
                    <a:p>
                      <a:pPr algn="ctr" fontAlgn="ctr"/>
                      <a:r>
                        <a:rPr lang="en-US" sz="2000" b="1" u="none" strike="noStrike" dirty="0">
                          <a:effectLst/>
                        </a:rPr>
                        <a:t>WHO</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rgbClr val="FFFF00"/>
                    </a:solidFill>
                  </a:tcPr>
                </a:tc>
                <a:tc>
                  <a:txBody>
                    <a:bodyPr/>
                    <a:lstStyle/>
                    <a:p>
                      <a:pPr algn="ctr" fontAlgn="ctr"/>
                      <a:r>
                        <a:rPr lang="en-US" sz="2000" b="1" u="none" strike="noStrike" dirty="0">
                          <a:effectLst/>
                        </a:rPr>
                        <a:t>Individual</a:t>
                      </a:r>
                    </a:p>
                    <a:p>
                      <a:pPr algn="ctr" fontAlgn="ctr"/>
                      <a:r>
                        <a:rPr lang="en-US" sz="2000" b="1" u="none" strike="noStrike" dirty="0">
                          <a:effectLst/>
                        </a:rPr>
                        <a:t> Sacrifice</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6">
                        <a:lumMod val="20000"/>
                        <a:lumOff val="80000"/>
                      </a:schemeClr>
                    </a:solidFill>
                  </a:tcPr>
                </a:tc>
                <a:tc>
                  <a:txBody>
                    <a:bodyPr/>
                    <a:lstStyle/>
                    <a:p>
                      <a:pPr algn="ctr" fontAlgn="ctr"/>
                      <a:r>
                        <a:rPr lang="en-US" sz="2000" b="1" u="none" strike="noStrike" dirty="0">
                          <a:effectLst/>
                        </a:rPr>
                        <a:t>Individual</a:t>
                      </a:r>
                    </a:p>
                    <a:p>
                      <a:pPr algn="ctr" fontAlgn="ctr"/>
                      <a:r>
                        <a:rPr lang="en-US" sz="2000" b="1" u="none" strike="noStrike" dirty="0">
                          <a:effectLst/>
                        </a:rPr>
                        <a:t> Sacrifice</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5">
                        <a:lumMod val="20000"/>
                        <a:lumOff val="80000"/>
                      </a:schemeClr>
                    </a:solidFill>
                  </a:tcPr>
                </a:tc>
                <a:tc>
                  <a:txBody>
                    <a:bodyPr/>
                    <a:lstStyle/>
                    <a:p>
                      <a:pPr algn="ctr" fontAlgn="ctr"/>
                      <a:r>
                        <a:rPr lang="en-US" sz="2000" b="1" u="none" strike="noStrike" dirty="0">
                          <a:effectLst/>
                        </a:rPr>
                        <a:t>Individual</a:t>
                      </a:r>
                    </a:p>
                    <a:p>
                      <a:pPr algn="ctr" fontAlgn="ctr"/>
                      <a:r>
                        <a:rPr lang="en-US" sz="2000" b="1" u="none" strike="noStrike" dirty="0">
                          <a:effectLst/>
                        </a:rPr>
                        <a:t> Sacrifice</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4">
                        <a:lumMod val="20000"/>
                        <a:lumOff val="80000"/>
                      </a:schemeClr>
                    </a:solidFill>
                  </a:tcPr>
                </a:tc>
                <a:tc>
                  <a:txBody>
                    <a:bodyPr/>
                    <a:lstStyle/>
                    <a:p>
                      <a:pPr algn="ctr" fontAlgn="ctr"/>
                      <a:r>
                        <a:rPr lang="en-US" sz="2000" b="1" u="none" strike="noStrike" dirty="0">
                          <a:effectLst/>
                        </a:rPr>
                        <a:t>Unintentional sins by the priest, people; the whole congregation; a leader of the people;  the people</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3">
                        <a:lumMod val="20000"/>
                        <a:lumOff val="80000"/>
                      </a:schemeClr>
                    </a:solidFill>
                  </a:tcPr>
                </a:tc>
                <a:tc>
                  <a:txBody>
                    <a:bodyPr/>
                    <a:lstStyle/>
                    <a:p>
                      <a:pPr algn="ctr" fontAlgn="ctr"/>
                      <a:r>
                        <a:rPr lang="en-US" sz="2000" b="1" u="none" strike="noStrike" dirty="0">
                          <a:effectLst/>
                        </a:rPr>
                        <a:t>Individual sin, not unintentional but not high-handed, defiant, or toward God.</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2">
                        <a:lumMod val="20000"/>
                        <a:lumOff val="80000"/>
                      </a:schemeClr>
                    </a:solidFill>
                  </a:tcPr>
                </a:tc>
                <a:extLst>
                  <a:ext uri="{0D108BD9-81ED-4DB2-BD59-A6C34878D82A}">
                    <a16:rowId xmlns:a16="http://schemas.microsoft.com/office/drawing/2014/main" val="1581828400"/>
                  </a:ext>
                </a:extLst>
              </a:tr>
              <a:tr h="1137621">
                <a:tc>
                  <a:txBody>
                    <a:bodyPr/>
                    <a:lstStyle/>
                    <a:p>
                      <a:pPr algn="ctr" fontAlgn="ctr"/>
                      <a:r>
                        <a:rPr lang="en-US" sz="2000" b="1" u="none" strike="noStrike" dirty="0">
                          <a:effectLst/>
                        </a:rPr>
                        <a:t>WHAT</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rgbClr val="FFFF00"/>
                    </a:solidFill>
                  </a:tcPr>
                </a:tc>
                <a:tc>
                  <a:txBody>
                    <a:bodyPr/>
                    <a:lstStyle/>
                    <a:p>
                      <a:pPr algn="ctr" fontAlgn="ctr"/>
                      <a:r>
                        <a:rPr lang="en-US" sz="2000" b="1" u="none" strike="noStrike" dirty="0">
                          <a:effectLst/>
                        </a:rPr>
                        <a:t>Male Cattle, Sheep, Goat, or Bird without defect</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6">
                        <a:lumMod val="20000"/>
                        <a:lumOff val="80000"/>
                      </a:schemeClr>
                    </a:solidFill>
                  </a:tcPr>
                </a:tc>
                <a:tc>
                  <a:txBody>
                    <a:bodyPr/>
                    <a:lstStyle/>
                    <a:p>
                      <a:pPr algn="ctr" fontAlgn="ctr"/>
                      <a:r>
                        <a:rPr lang="en-US" sz="2000" b="1" u="none" strike="noStrike" dirty="0">
                          <a:effectLst/>
                        </a:rPr>
                        <a:t>Fine flour, oil, frankincense, grains, first fruit of grains</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5">
                        <a:lumMod val="20000"/>
                        <a:lumOff val="80000"/>
                      </a:schemeClr>
                    </a:solidFill>
                  </a:tcPr>
                </a:tc>
                <a:tc>
                  <a:txBody>
                    <a:bodyPr/>
                    <a:lstStyle/>
                    <a:p>
                      <a:pPr algn="ctr" fontAlgn="ctr"/>
                      <a:r>
                        <a:rPr lang="en-US" sz="2000" b="1" u="none" strike="noStrike" dirty="0">
                          <a:effectLst/>
                        </a:rPr>
                        <a:t>Male or Female Cattle, Lamb, or  Goat without defect</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4">
                        <a:lumMod val="20000"/>
                        <a:lumOff val="80000"/>
                      </a:schemeClr>
                    </a:solidFill>
                  </a:tcPr>
                </a:tc>
                <a:tc>
                  <a:txBody>
                    <a:bodyPr/>
                    <a:lstStyle/>
                    <a:p>
                      <a:pPr algn="ctr" fontAlgn="ctr"/>
                      <a:r>
                        <a:rPr lang="en-US" sz="2000" b="1" u="none" strike="noStrike" dirty="0">
                          <a:effectLst/>
                        </a:rPr>
                        <a:t>Young bull,  male goat, kid goat or female lamb without defect</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3">
                        <a:lumMod val="20000"/>
                        <a:lumOff val="80000"/>
                      </a:schemeClr>
                    </a:solidFill>
                  </a:tcPr>
                </a:tc>
                <a:tc>
                  <a:txBody>
                    <a:bodyPr/>
                    <a:lstStyle/>
                    <a:p>
                      <a:pPr algn="ctr" fontAlgn="ctr"/>
                      <a:r>
                        <a:rPr lang="en-US" sz="2000" b="1" u="none" strike="noStrike" dirty="0">
                          <a:effectLst/>
                        </a:rPr>
                        <a:t>Ram without defect</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2">
                        <a:lumMod val="20000"/>
                        <a:lumOff val="80000"/>
                      </a:schemeClr>
                    </a:solidFill>
                  </a:tcPr>
                </a:tc>
                <a:extLst>
                  <a:ext uri="{0D108BD9-81ED-4DB2-BD59-A6C34878D82A}">
                    <a16:rowId xmlns:a16="http://schemas.microsoft.com/office/drawing/2014/main" val="980299203"/>
                  </a:ext>
                </a:extLst>
              </a:tr>
              <a:tr h="572006">
                <a:tc>
                  <a:txBody>
                    <a:bodyPr/>
                    <a:lstStyle/>
                    <a:p>
                      <a:pPr algn="ctr" fontAlgn="ctr"/>
                      <a:r>
                        <a:rPr lang="en-US" sz="2000" b="1" u="none" strike="noStrike" dirty="0">
                          <a:effectLst/>
                        </a:rPr>
                        <a:t>WHEN</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rgbClr val="FFFF00"/>
                    </a:solidFill>
                  </a:tcPr>
                </a:tc>
                <a:tc>
                  <a:txBody>
                    <a:bodyPr/>
                    <a:lstStyle/>
                    <a:p>
                      <a:pPr algn="ctr" fontAlgn="ctr"/>
                      <a:r>
                        <a:rPr lang="en-US" sz="2000" b="1" u="none" strike="noStrike" dirty="0">
                          <a:effectLst/>
                        </a:rPr>
                        <a:t>At any time</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6">
                        <a:lumMod val="20000"/>
                        <a:lumOff val="80000"/>
                      </a:schemeClr>
                    </a:solidFill>
                  </a:tcPr>
                </a:tc>
                <a:tc>
                  <a:txBody>
                    <a:bodyPr/>
                    <a:lstStyle/>
                    <a:p>
                      <a:pPr algn="ctr" fontAlgn="ctr"/>
                      <a:r>
                        <a:rPr lang="en-US" sz="2000" b="1" u="none" strike="noStrike" dirty="0">
                          <a:effectLst/>
                        </a:rPr>
                        <a:t>At any time</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5">
                        <a:lumMod val="20000"/>
                        <a:lumOff val="80000"/>
                      </a:schemeClr>
                    </a:solidFill>
                  </a:tcPr>
                </a:tc>
                <a:tc>
                  <a:txBody>
                    <a:bodyPr/>
                    <a:lstStyle/>
                    <a:p>
                      <a:pPr algn="ctr" fontAlgn="ctr"/>
                      <a:r>
                        <a:rPr lang="en-US" sz="2000" b="1" u="none" strike="noStrike" dirty="0">
                          <a:effectLst/>
                        </a:rPr>
                        <a:t>At any time</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4">
                        <a:lumMod val="20000"/>
                        <a:lumOff val="80000"/>
                      </a:schemeClr>
                    </a:solidFill>
                  </a:tcPr>
                </a:tc>
                <a:tc>
                  <a:txBody>
                    <a:bodyPr/>
                    <a:lstStyle/>
                    <a:p>
                      <a:pPr algn="ctr" fontAlgn="ctr"/>
                      <a:r>
                        <a:rPr lang="en-US" sz="2000" b="1" i="0" u="none" strike="noStrike" dirty="0">
                          <a:solidFill>
                            <a:srgbClr val="000000"/>
                          </a:solidFill>
                          <a:effectLst/>
                          <a:latin typeface="Calibri" panose="020F0502020204030204" pitchFamily="34" charset="0"/>
                        </a:rPr>
                        <a:t>Upon the sin</a:t>
                      </a: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3">
                        <a:lumMod val="20000"/>
                        <a:lumOff val="80000"/>
                      </a:schemeClr>
                    </a:solidFill>
                  </a:tcPr>
                </a:tc>
                <a:tc>
                  <a:txBody>
                    <a:bodyPr/>
                    <a:lstStyle/>
                    <a:p>
                      <a:pPr algn="ctr" fontAlgn="ctr"/>
                      <a:r>
                        <a:rPr lang="en-US" sz="2000" b="1" i="0" u="none" strike="noStrike" dirty="0">
                          <a:solidFill>
                            <a:srgbClr val="000000"/>
                          </a:solidFill>
                          <a:effectLst/>
                          <a:latin typeface="Calibri" panose="020F0502020204030204" pitchFamily="34" charset="0"/>
                        </a:rPr>
                        <a:t>Upon the sin</a:t>
                      </a: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2">
                        <a:lumMod val="20000"/>
                        <a:lumOff val="80000"/>
                      </a:schemeClr>
                    </a:solidFill>
                  </a:tcPr>
                </a:tc>
                <a:extLst>
                  <a:ext uri="{0D108BD9-81ED-4DB2-BD59-A6C34878D82A}">
                    <a16:rowId xmlns:a16="http://schemas.microsoft.com/office/drawing/2014/main" val="2392067281"/>
                  </a:ext>
                </a:extLst>
              </a:tr>
              <a:tr h="629755">
                <a:tc>
                  <a:txBody>
                    <a:bodyPr/>
                    <a:lstStyle/>
                    <a:p>
                      <a:pPr algn="ctr" fontAlgn="ctr"/>
                      <a:r>
                        <a:rPr lang="en-US" sz="2000" b="1" u="none" strike="noStrike" dirty="0">
                          <a:effectLst/>
                        </a:rPr>
                        <a:t>WHERE</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rgbClr val="FFFF00"/>
                    </a:solidFill>
                  </a:tcPr>
                </a:tc>
                <a:tc>
                  <a:txBody>
                    <a:bodyPr/>
                    <a:lstStyle/>
                    <a:p>
                      <a:pPr algn="ctr" fontAlgn="ctr"/>
                      <a:r>
                        <a:rPr lang="en-US" sz="2000" b="1" u="none" strike="noStrike" dirty="0">
                          <a:effectLst/>
                        </a:rPr>
                        <a:t>At the altar</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6">
                        <a:lumMod val="20000"/>
                        <a:lumOff val="80000"/>
                      </a:schemeClr>
                    </a:solidFill>
                  </a:tcPr>
                </a:tc>
                <a:tc>
                  <a:txBody>
                    <a:bodyPr/>
                    <a:lstStyle/>
                    <a:p>
                      <a:pPr algn="ctr" fontAlgn="ctr"/>
                      <a:r>
                        <a:rPr lang="en-US" sz="2000" b="1" u="none" strike="noStrike" dirty="0">
                          <a:effectLst/>
                        </a:rPr>
                        <a:t>At the altar</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5">
                        <a:lumMod val="20000"/>
                        <a:lumOff val="80000"/>
                      </a:schemeClr>
                    </a:solidFill>
                  </a:tcPr>
                </a:tc>
                <a:tc>
                  <a:txBody>
                    <a:bodyPr/>
                    <a:lstStyle/>
                    <a:p>
                      <a:pPr algn="ctr" fontAlgn="ctr"/>
                      <a:r>
                        <a:rPr lang="en-US" sz="2000" b="1" u="none" strike="noStrike" dirty="0">
                          <a:effectLst/>
                        </a:rPr>
                        <a:t>At the altar</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4">
                        <a:lumMod val="20000"/>
                        <a:lumOff val="80000"/>
                      </a:schemeClr>
                    </a:solidFill>
                  </a:tcPr>
                </a:tc>
                <a:tc>
                  <a:txBody>
                    <a:bodyPr/>
                    <a:lstStyle/>
                    <a:p>
                      <a:pPr algn="ctr" fontAlgn="ctr"/>
                      <a:r>
                        <a:rPr lang="en-US" sz="2000" b="1" u="none" strike="noStrike" dirty="0">
                          <a:effectLst/>
                        </a:rPr>
                        <a:t>Outside the camp</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3">
                        <a:lumMod val="20000"/>
                        <a:lumOff val="80000"/>
                      </a:schemeClr>
                    </a:solidFill>
                  </a:tcPr>
                </a:tc>
                <a:tc>
                  <a:txBody>
                    <a:bodyPr/>
                    <a:lstStyle/>
                    <a:p>
                      <a:pPr algn="ctr" fontAlgn="ctr"/>
                      <a:r>
                        <a:rPr lang="en-US" sz="2000" b="1" u="none" strike="noStrike" dirty="0">
                          <a:effectLst/>
                        </a:rPr>
                        <a:t>Not mentioned (Outside the camp)</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2">
                        <a:lumMod val="20000"/>
                        <a:lumOff val="80000"/>
                      </a:schemeClr>
                    </a:solidFill>
                  </a:tcPr>
                </a:tc>
                <a:extLst>
                  <a:ext uri="{0D108BD9-81ED-4DB2-BD59-A6C34878D82A}">
                    <a16:rowId xmlns:a16="http://schemas.microsoft.com/office/drawing/2014/main" val="2240729234"/>
                  </a:ext>
                </a:extLst>
              </a:tr>
              <a:tr h="913460">
                <a:tc>
                  <a:txBody>
                    <a:bodyPr/>
                    <a:lstStyle/>
                    <a:p>
                      <a:pPr algn="ctr" fontAlgn="ctr"/>
                      <a:r>
                        <a:rPr lang="en-US" sz="2000" b="1" u="none" strike="noStrike" dirty="0">
                          <a:effectLst/>
                        </a:rPr>
                        <a:t>WHY</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rgbClr val="FFFF00"/>
                    </a:solidFill>
                  </a:tcPr>
                </a:tc>
                <a:tc>
                  <a:txBody>
                    <a:bodyPr/>
                    <a:lstStyle/>
                    <a:p>
                      <a:pPr algn="ctr" fontAlgn="ctr"/>
                      <a:r>
                        <a:rPr lang="en-US" sz="2000" b="1" u="none" strike="noStrike" dirty="0">
                          <a:effectLst/>
                        </a:rPr>
                        <a:t>Total Surrender to God </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6">
                        <a:lumMod val="20000"/>
                        <a:lumOff val="80000"/>
                      </a:schemeClr>
                    </a:solidFill>
                  </a:tcPr>
                </a:tc>
                <a:tc>
                  <a:txBody>
                    <a:bodyPr/>
                    <a:lstStyle/>
                    <a:p>
                      <a:pPr algn="ctr" fontAlgn="ctr"/>
                      <a:r>
                        <a:rPr lang="en-US" sz="2000" b="1" u="none" strike="noStrike" dirty="0">
                          <a:effectLst/>
                        </a:rPr>
                        <a:t>A gift of Thanksgiving to God</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5">
                        <a:lumMod val="20000"/>
                        <a:lumOff val="80000"/>
                      </a:schemeClr>
                    </a:solidFill>
                  </a:tcPr>
                </a:tc>
                <a:tc>
                  <a:txBody>
                    <a:bodyPr/>
                    <a:lstStyle/>
                    <a:p>
                      <a:pPr algn="ctr" fontAlgn="ctr"/>
                      <a:r>
                        <a:rPr lang="en-US" sz="2000" b="1" u="none" strike="noStrike" dirty="0">
                          <a:effectLst/>
                        </a:rPr>
                        <a:t>For God to look favorably upon the worshiper</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4">
                        <a:lumMod val="20000"/>
                        <a:lumOff val="80000"/>
                      </a:schemeClr>
                    </a:solidFill>
                  </a:tcPr>
                </a:tc>
                <a:tc>
                  <a:txBody>
                    <a:bodyPr/>
                    <a:lstStyle/>
                    <a:p>
                      <a:pPr algn="ctr" fontAlgn="ctr"/>
                      <a:r>
                        <a:rPr lang="en-US" sz="2000" b="1" u="none" strike="noStrike" dirty="0">
                          <a:effectLst/>
                        </a:rPr>
                        <a:t>Forgiveness of  sin</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3">
                        <a:lumMod val="20000"/>
                        <a:lumOff val="80000"/>
                      </a:schemeClr>
                    </a:solidFill>
                  </a:tcPr>
                </a:tc>
                <a:tc>
                  <a:txBody>
                    <a:bodyPr/>
                    <a:lstStyle/>
                    <a:p>
                      <a:pPr algn="ctr" fontAlgn="ctr"/>
                      <a:r>
                        <a:rPr lang="en-US" sz="2000" b="1" u="none" strike="noStrike" dirty="0">
                          <a:effectLst/>
                        </a:rPr>
                        <a:t>Forgiveness of sin  + restitution</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2">
                        <a:lumMod val="20000"/>
                        <a:lumOff val="80000"/>
                      </a:schemeClr>
                    </a:solidFill>
                  </a:tcPr>
                </a:tc>
                <a:extLst>
                  <a:ext uri="{0D108BD9-81ED-4DB2-BD59-A6C34878D82A}">
                    <a16:rowId xmlns:a16="http://schemas.microsoft.com/office/drawing/2014/main" val="611061119"/>
                  </a:ext>
                </a:extLst>
              </a:tr>
              <a:tr h="415889">
                <a:tc>
                  <a:txBody>
                    <a:bodyPr/>
                    <a:lstStyle/>
                    <a:p>
                      <a:pPr algn="ctr" fontAlgn="ctr"/>
                      <a:r>
                        <a:rPr lang="en-US" sz="2000" b="1" u="none" strike="noStrike" dirty="0">
                          <a:effectLst/>
                        </a:rPr>
                        <a:t>WAY</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rgbClr val="FFFF00"/>
                    </a:solidFill>
                  </a:tcPr>
                </a:tc>
                <a:tc>
                  <a:txBody>
                    <a:bodyPr/>
                    <a:lstStyle/>
                    <a:p>
                      <a:pPr algn="ctr" fontAlgn="ctr"/>
                      <a:r>
                        <a:rPr lang="en-US" sz="2000" b="1" u="none" strike="noStrike" dirty="0">
                          <a:effectLst/>
                        </a:rPr>
                        <a:t>Freewill</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6">
                        <a:lumMod val="20000"/>
                        <a:lumOff val="80000"/>
                      </a:schemeClr>
                    </a:solidFill>
                  </a:tcPr>
                </a:tc>
                <a:tc>
                  <a:txBody>
                    <a:bodyPr/>
                    <a:lstStyle/>
                    <a:p>
                      <a:pPr algn="ctr" fontAlgn="ctr"/>
                      <a:r>
                        <a:rPr lang="en-US" sz="2000" b="1" u="none" strike="noStrike" dirty="0">
                          <a:effectLst/>
                        </a:rPr>
                        <a:t>Freewill</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5">
                        <a:lumMod val="20000"/>
                        <a:lumOff val="80000"/>
                      </a:schemeClr>
                    </a:solidFill>
                  </a:tcPr>
                </a:tc>
                <a:tc>
                  <a:txBody>
                    <a:bodyPr/>
                    <a:lstStyle/>
                    <a:p>
                      <a:pPr algn="ctr" fontAlgn="ctr"/>
                      <a:r>
                        <a:rPr lang="en-US" sz="2000" b="1" u="none" strike="noStrike" dirty="0">
                          <a:effectLst/>
                        </a:rPr>
                        <a:t>Freewill</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4">
                        <a:lumMod val="20000"/>
                        <a:lumOff val="80000"/>
                      </a:schemeClr>
                    </a:solidFill>
                  </a:tcPr>
                </a:tc>
                <a:tc>
                  <a:txBody>
                    <a:bodyPr/>
                    <a:lstStyle/>
                    <a:p>
                      <a:pPr algn="ctr" fontAlgn="ctr"/>
                      <a:r>
                        <a:rPr lang="en-US" sz="2000" b="1" u="none" strike="noStrike" dirty="0">
                          <a:effectLst/>
                        </a:rPr>
                        <a:t>Commanded</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3">
                        <a:lumMod val="20000"/>
                        <a:lumOff val="80000"/>
                      </a:schemeClr>
                    </a:solidFill>
                  </a:tcPr>
                </a:tc>
                <a:tc>
                  <a:txBody>
                    <a:bodyPr/>
                    <a:lstStyle/>
                    <a:p>
                      <a:pPr algn="ctr" fontAlgn="ctr"/>
                      <a:r>
                        <a:rPr lang="en-US" sz="2000" b="1" u="none" strike="noStrike" dirty="0">
                          <a:effectLst/>
                        </a:rPr>
                        <a:t>Commanded</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2">
                        <a:lumMod val="20000"/>
                        <a:lumOff val="80000"/>
                      </a:schemeClr>
                    </a:solidFill>
                  </a:tcPr>
                </a:tc>
                <a:extLst>
                  <a:ext uri="{0D108BD9-81ED-4DB2-BD59-A6C34878D82A}">
                    <a16:rowId xmlns:a16="http://schemas.microsoft.com/office/drawing/2014/main" val="4273701202"/>
                  </a:ext>
                </a:extLst>
              </a:tr>
              <a:tr h="436728">
                <a:tc>
                  <a:txBody>
                    <a:bodyPr/>
                    <a:lstStyle/>
                    <a:p>
                      <a:pPr algn="ctr" fontAlgn="ctr"/>
                      <a:r>
                        <a:rPr lang="en-US" sz="2000" b="1" u="none" strike="noStrike" dirty="0">
                          <a:effectLst/>
                        </a:rPr>
                        <a:t>ATONE</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rgbClr val="FFFF00"/>
                    </a:solidFill>
                  </a:tcPr>
                </a:tc>
                <a:tc>
                  <a:txBody>
                    <a:bodyPr/>
                    <a:lstStyle/>
                    <a:p>
                      <a:pPr algn="ctr" fontAlgn="ctr"/>
                      <a:r>
                        <a:rPr lang="en-US" sz="2000" b="1" u="none" strike="noStrike" dirty="0">
                          <a:effectLst/>
                        </a:rPr>
                        <a:t>Yes</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6">
                        <a:lumMod val="20000"/>
                        <a:lumOff val="80000"/>
                      </a:schemeClr>
                    </a:solidFill>
                  </a:tcPr>
                </a:tc>
                <a:tc>
                  <a:txBody>
                    <a:bodyPr/>
                    <a:lstStyle/>
                    <a:p>
                      <a:pPr algn="ctr" fontAlgn="ctr"/>
                      <a:r>
                        <a:rPr lang="en-US" sz="2000" b="1" u="none" strike="noStrike" dirty="0">
                          <a:effectLst/>
                        </a:rPr>
                        <a:t>No</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5">
                        <a:lumMod val="20000"/>
                        <a:lumOff val="80000"/>
                      </a:schemeClr>
                    </a:solidFill>
                  </a:tcPr>
                </a:tc>
                <a:tc>
                  <a:txBody>
                    <a:bodyPr/>
                    <a:lstStyle/>
                    <a:p>
                      <a:pPr algn="ctr" fontAlgn="ctr"/>
                      <a:r>
                        <a:rPr lang="en-US" sz="2000" b="1" u="none" strike="noStrike" dirty="0">
                          <a:effectLst/>
                        </a:rPr>
                        <a:t>No</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4">
                        <a:lumMod val="20000"/>
                        <a:lumOff val="80000"/>
                      </a:schemeClr>
                    </a:solidFill>
                  </a:tcPr>
                </a:tc>
                <a:tc>
                  <a:txBody>
                    <a:bodyPr/>
                    <a:lstStyle/>
                    <a:p>
                      <a:pPr algn="ctr" fontAlgn="ctr"/>
                      <a:r>
                        <a:rPr lang="en-US" sz="2000" b="1" u="none" strike="noStrike" dirty="0">
                          <a:effectLst/>
                        </a:rPr>
                        <a:t>Yes</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3">
                        <a:lumMod val="20000"/>
                        <a:lumOff val="80000"/>
                      </a:schemeClr>
                    </a:solidFill>
                  </a:tcPr>
                </a:tc>
                <a:tc>
                  <a:txBody>
                    <a:bodyPr/>
                    <a:lstStyle/>
                    <a:p>
                      <a:pPr algn="ctr" fontAlgn="ctr"/>
                      <a:r>
                        <a:rPr lang="en-US" sz="2000" b="1" u="none" strike="noStrike" dirty="0">
                          <a:effectLst/>
                        </a:rPr>
                        <a:t>Yes</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2">
                        <a:lumMod val="20000"/>
                        <a:lumOff val="80000"/>
                      </a:schemeClr>
                    </a:solidFill>
                  </a:tcPr>
                </a:tc>
                <a:extLst>
                  <a:ext uri="{0D108BD9-81ED-4DB2-BD59-A6C34878D82A}">
                    <a16:rowId xmlns:a16="http://schemas.microsoft.com/office/drawing/2014/main" val="4271854179"/>
                  </a:ext>
                </a:extLst>
              </a:tr>
              <a:tr h="518615">
                <a:tc>
                  <a:txBody>
                    <a:bodyPr/>
                    <a:lstStyle/>
                    <a:p>
                      <a:pPr algn="ctr" fontAlgn="ctr"/>
                      <a:r>
                        <a:rPr lang="en-US" sz="2000" b="1" u="none" strike="noStrike" dirty="0">
                          <a:effectLst/>
                        </a:rPr>
                        <a:t>AROMA</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rgbClr val="FFFF00"/>
                    </a:solidFill>
                  </a:tcPr>
                </a:tc>
                <a:tc>
                  <a:txBody>
                    <a:bodyPr/>
                    <a:lstStyle/>
                    <a:p>
                      <a:pPr algn="ctr" fontAlgn="ctr"/>
                      <a:r>
                        <a:rPr lang="en-US" sz="2000" b="1" u="none" strike="noStrike" dirty="0">
                          <a:effectLst/>
                        </a:rPr>
                        <a:t>Sweet Smelling</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6">
                        <a:lumMod val="20000"/>
                        <a:lumOff val="80000"/>
                      </a:schemeClr>
                    </a:solidFill>
                  </a:tcPr>
                </a:tc>
                <a:tc>
                  <a:txBody>
                    <a:bodyPr/>
                    <a:lstStyle/>
                    <a:p>
                      <a:pPr algn="ctr" fontAlgn="ctr"/>
                      <a:r>
                        <a:rPr lang="en-US" sz="2000" b="1" u="none" strike="noStrike" dirty="0">
                          <a:effectLst/>
                        </a:rPr>
                        <a:t>Sweet Smelling</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5">
                        <a:lumMod val="20000"/>
                        <a:lumOff val="80000"/>
                      </a:schemeClr>
                    </a:solidFill>
                  </a:tcPr>
                </a:tc>
                <a:tc>
                  <a:txBody>
                    <a:bodyPr/>
                    <a:lstStyle/>
                    <a:p>
                      <a:pPr algn="ctr" fontAlgn="ctr"/>
                      <a:r>
                        <a:rPr lang="en-US" sz="2000" b="1" u="none" strike="noStrike" dirty="0">
                          <a:effectLst/>
                        </a:rPr>
                        <a:t>Sweet Smelling</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4">
                        <a:lumMod val="20000"/>
                        <a:lumOff val="80000"/>
                      </a:schemeClr>
                    </a:solidFill>
                  </a:tcPr>
                </a:tc>
                <a:tc>
                  <a:txBody>
                    <a:bodyPr/>
                    <a:lstStyle/>
                    <a:p>
                      <a:pPr algn="ctr" fontAlgn="ctr"/>
                      <a:r>
                        <a:rPr lang="en-US" sz="2000" b="1" u="none" strike="noStrike" dirty="0">
                          <a:effectLst/>
                        </a:rPr>
                        <a:t>Not mentioned</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3">
                        <a:lumMod val="20000"/>
                        <a:lumOff val="80000"/>
                      </a:schemeClr>
                    </a:solidFill>
                  </a:tcPr>
                </a:tc>
                <a:tc>
                  <a:txBody>
                    <a:bodyPr/>
                    <a:lstStyle/>
                    <a:p>
                      <a:pPr algn="ctr" fontAlgn="ctr"/>
                      <a:r>
                        <a:rPr lang="en-US" sz="2000" b="1" u="none" strike="noStrike" dirty="0">
                          <a:effectLst/>
                        </a:rPr>
                        <a:t>Not Mentioned</a:t>
                      </a:r>
                      <a:endParaRPr lang="en-US" sz="2000" b="1" i="0" u="none" strike="noStrike" dirty="0">
                        <a:solidFill>
                          <a:srgbClr val="000000"/>
                        </a:solidFill>
                        <a:effectLst/>
                        <a:latin typeface="Calibri" panose="020F0502020204030204" pitchFamily="34" charset="0"/>
                      </a:endParaRPr>
                    </a:p>
                  </a:txBody>
                  <a:tcPr marL="6252" marR="6252" marT="62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2">
                        <a:lumMod val="20000"/>
                        <a:lumOff val="80000"/>
                      </a:schemeClr>
                    </a:solidFill>
                  </a:tcPr>
                </a:tc>
                <a:extLst>
                  <a:ext uri="{0D108BD9-81ED-4DB2-BD59-A6C34878D82A}">
                    <a16:rowId xmlns:a16="http://schemas.microsoft.com/office/drawing/2014/main" val="94624510"/>
                  </a:ext>
                </a:extLst>
              </a:tr>
            </a:tbl>
          </a:graphicData>
        </a:graphic>
      </p:graphicFrame>
    </p:spTree>
    <p:extLst>
      <p:ext uri="{BB962C8B-B14F-4D97-AF65-F5344CB8AC3E}">
        <p14:creationId xmlns:p14="http://schemas.microsoft.com/office/powerpoint/2010/main" val="9087909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3" name="TextBox 2">
            <a:extLst>
              <a:ext uri="{FF2B5EF4-FFF2-40B4-BE49-F238E27FC236}">
                <a16:creationId xmlns:a16="http://schemas.microsoft.com/office/drawing/2014/main" id="{08ED6566-3F05-4297-B34F-400A96A782E1}"/>
              </a:ext>
            </a:extLst>
          </p:cNvPr>
          <p:cNvSpPr txBox="1"/>
          <p:nvPr/>
        </p:nvSpPr>
        <p:spPr>
          <a:xfrm>
            <a:off x="10491538" y="6224337"/>
            <a:ext cx="906626" cy="369332"/>
          </a:xfrm>
          <a:prstGeom prst="rect">
            <a:avLst/>
          </a:prstGeom>
          <a:noFill/>
        </p:spPr>
        <p:txBody>
          <a:bodyPr wrap="square" rtlCol="0">
            <a:spAutoFit/>
          </a:bodyPr>
          <a:lstStyle/>
          <a:p>
            <a:r>
              <a:rPr lang="en-US" dirty="0">
                <a:solidFill>
                  <a:schemeClr val="bg1"/>
                </a:solidFill>
              </a:rPr>
              <a:t>22/7,8</a:t>
            </a:r>
          </a:p>
        </p:txBody>
      </p:sp>
      <p:sp>
        <p:nvSpPr>
          <p:cNvPr id="4" name="TextBox 3">
            <a:extLst>
              <a:ext uri="{FF2B5EF4-FFF2-40B4-BE49-F238E27FC236}">
                <a16:creationId xmlns:a16="http://schemas.microsoft.com/office/drawing/2014/main" id="{1C280E3B-EC12-EBC7-4343-48E0CFB5265E}"/>
              </a:ext>
            </a:extLst>
          </p:cNvPr>
          <p:cNvSpPr txBox="1"/>
          <p:nvPr/>
        </p:nvSpPr>
        <p:spPr>
          <a:xfrm>
            <a:off x="325572" y="553560"/>
            <a:ext cx="11180618" cy="461665"/>
          </a:xfrm>
          <a:prstGeom prst="rect">
            <a:avLst/>
          </a:prstGeom>
          <a:noFill/>
        </p:spPr>
        <p:txBody>
          <a:bodyPr wrap="square" rtlCol="0">
            <a:spAutoFit/>
          </a:bodyPr>
          <a:lstStyle/>
          <a:p>
            <a:pPr algn="ctr"/>
            <a:r>
              <a:rPr lang="en-US" sz="2400" dirty="0">
                <a:latin typeface="Verdana" panose="020B0604030504040204" pitchFamily="34" charset="0"/>
                <a:ea typeface="Verdana" panose="020B0604030504040204" pitchFamily="34" charset="0"/>
              </a:rPr>
              <a:t>Leviticus 11-15</a:t>
            </a:r>
          </a:p>
        </p:txBody>
      </p:sp>
      <p:sp>
        <p:nvSpPr>
          <p:cNvPr id="6" name="TextBox 5">
            <a:extLst>
              <a:ext uri="{FF2B5EF4-FFF2-40B4-BE49-F238E27FC236}">
                <a16:creationId xmlns:a16="http://schemas.microsoft.com/office/drawing/2014/main" id="{333983BA-BB55-55F3-A6BC-22642025486E}"/>
              </a:ext>
            </a:extLst>
          </p:cNvPr>
          <p:cNvSpPr txBox="1"/>
          <p:nvPr/>
        </p:nvSpPr>
        <p:spPr>
          <a:xfrm>
            <a:off x="314196" y="1210931"/>
            <a:ext cx="11180618" cy="1200329"/>
          </a:xfrm>
          <a:prstGeom prst="rect">
            <a:avLst/>
          </a:prstGeom>
          <a:noFill/>
        </p:spPr>
        <p:txBody>
          <a:bodyPr wrap="square" rtlCol="0">
            <a:spAutoFit/>
          </a:bodyPr>
          <a:lstStyle/>
          <a:p>
            <a:r>
              <a:rPr lang="en-US" sz="2400" dirty="0">
                <a:latin typeface="Verdana" panose="020B0604030504040204" pitchFamily="34" charset="0"/>
                <a:ea typeface="Verdana" panose="020B0604030504040204" pitchFamily="34" charset="0"/>
              </a:rPr>
              <a:t>Chapters 1-7  Offerings by the priests on behalf of the people</a:t>
            </a:r>
          </a:p>
          <a:p>
            <a:r>
              <a:rPr lang="en-US" sz="2400" dirty="0">
                <a:latin typeface="Verdana" panose="020B0604030504040204" pitchFamily="34" charset="0"/>
                <a:ea typeface="Verdana" panose="020B0604030504040204" pitchFamily="34" charset="0"/>
              </a:rPr>
              <a:t>Chapters 11-15  Understanding clean and unclean, physically and 			       spiritually</a:t>
            </a:r>
          </a:p>
        </p:txBody>
      </p:sp>
      <p:sp>
        <p:nvSpPr>
          <p:cNvPr id="7" name="TextBox 6">
            <a:extLst>
              <a:ext uri="{FF2B5EF4-FFF2-40B4-BE49-F238E27FC236}">
                <a16:creationId xmlns:a16="http://schemas.microsoft.com/office/drawing/2014/main" id="{358B3662-10B1-F75B-2FB1-943224FBF1B2}"/>
              </a:ext>
            </a:extLst>
          </p:cNvPr>
          <p:cNvSpPr txBox="1"/>
          <p:nvPr/>
        </p:nvSpPr>
        <p:spPr>
          <a:xfrm>
            <a:off x="314196" y="2460098"/>
            <a:ext cx="11180618" cy="461665"/>
          </a:xfrm>
          <a:prstGeom prst="rect">
            <a:avLst/>
          </a:prstGeom>
          <a:noFill/>
        </p:spPr>
        <p:txBody>
          <a:bodyPr wrap="square" rtlCol="0">
            <a:spAutoFit/>
          </a:bodyPr>
          <a:lstStyle/>
          <a:p>
            <a:r>
              <a:rPr lang="en-US" sz="2400" dirty="0">
                <a:latin typeface="Verdana" panose="020B0604030504040204" pitchFamily="34" charset="0"/>
                <a:ea typeface="Verdana" panose="020B0604030504040204" pitchFamily="34" charset="0"/>
              </a:rPr>
              <a:t>No catfish for the Israelites!</a:t>
            </a:r>
          </a:p>
        </p:txBody>
      </p:sp>
      <p:sp>
        <p:nvSpPr>
          <p:cNvPr id="8" name="TextBox 7">
            <a:extLst>
              <a:ext uri="{FF2B5EF4-FFF2-40B4-BE49-F238E27FC236}">
                <a16:creationId xmlns:a16="http://schemas.microsoft.com/office/drawing/2014/main" id="{AEBFA683-D606-8104-449A-1907DC6ABC64}"/>
              </a:ext>
            </a:extLst>
          </p:cNvPr>
          <p:cNvSpPr txBox="1"/>
          <p:nvPr/>
        </p:nvSpPr>
        <p:spPr>
          <a:xfrm>
            <a:off x="316468" y="3035580"/>
            <a:ext cx="11180618" cy="461665"/>
          </a:xfrm>
          <a:prstGeom prst="rect">
            <a:avLst/>
          </a:prstGeom>
          <a:noFill/>
        </p:spPr>
        <p:txBody>
          <a:bodyPr wrap="square" rtlCol="0">
            <a:spAutoFit/>
          </a:bodyPr>
          <a:lstStyle/>
          <a:p>
            <a:r>
              <a:rPr lang="en-US" sz="2400" dirty="0">
                <a:latin typeface="Verdana" panose="020B0604030504040204" pitchFamily="34" charset="0"/>
                <a:ea typeface="Verdana" panose="020B0604030504040204" pitchFamily="34" charset="0"/>
              </a:rPr>
              <a:t>Momma always said to wash your hands!</a:t>
            </a:r>
          </a:p>
        </p:txBody>
      </p:sp>
      <p:sp>
        <p:nvSpPr>
          <p:cNvPr id="9" name="TextBox 8">
            <a:extLst>
              <a:ext uri="{FF2B5EF4-FFF2-40B4-BE49-F238E27FC236}">
                <a16:creationId xmlns:a16="http://schemas.microsoft.com/office/drawing/2014/main" id="{D6BFAE36-10FD-ADCB-4D58-27A69B55DF81}"/>
              </a:ext>
            </a:extLst>
          </p:cNvPr>
          <p:cNvSpPr txBox="1"/>
          <p:nvPr/>
        </p:nvSpPr>
        <p:spPr>
          <a:xfrm>
            <a:off x="318740" y="3638355"/>
            <a:ext cx="11180618" cy="830997"/>
          </a:xfrm>
          <a:prstGeom prst="rect">
            <a:avLst/>
          </a:prstGeom>
          <a:noFill/>
        </p:spPr>
        <p:txBody>
          <a:bodyPr wrap="square" rtlCol="0">
            <a:spAutoFit/>
          </a:bodyPr>
          <a:lstStyle/>
          <a:p>
            <a:r>
              <a:rPr lang="en-US" sz="2400" dirty="0">
                <a:latin typeface="Verdana" panose="020B0604030504040204" pitchFamily="34" charset="0"/>
                <a:ea typeface="Verdana" panose="020B0604030504040204" pitchFamily="34" charset="0"/>
              </a:rPr>
              <a:t>Isolating contaminants applies to germs and to sin!  Quarantine can apply to both.</a:t>
            </a:r>
          </a:p>
        </p:txBody>
      </p:sp>
      <p:sp>
        <p:nvSpPr>
          <p:cNvPr id="10" name="TextBox 9">
            <a:extLst>
              <a:ext uri="{FF2B5EF4-FFF2-40B4-BE49-F238E27FC236}">
                <a16:creationId xmlns:a16="http://schemas.microsoft.com/office/drawing/2014/main" id="{73CC8344-6ED4-5178-6133-E4170CFEF633}"/>
              </a:ext>
            </a:extLst>
          </p:cNvPr>
          <p:cNvSpPr txBox="1"/>
          <p:nvPr/>
        </p:nvSpPr>
        <p:spPr>
          <a:xfrm>
            <a:off x="321012" y="4582328"/>
            <a:ext cx="11180618" cy="830997"/>
          </a:xfrm>
          <a:prstGeom prst="rect">
            <a:avLst/>
          </a:prstGeom>
          <a:noFill/>
        </p:spPr>
        <p:txBody>
          <a:bodyPr wrap="square" rtlCol="0">
            <a:spAutoFit/>
          </a:bodyPr>
          <a:lstStyle/>
          <a:p>
            <a:r>
              <a:rPr lang="en-US" sz="2400" dirty="0">
                <a:latin typeface="Verdana" panose="020B0604030504040204" pitchFamily="34" charset="0"/>
                <a:ea typeface="Verdana" panose="020B0604030504040204" pitchFamily="34" charset="0"/>
              </a:rPr>
              <a:t>Leprosy contaminated what it touched and eventually killed those it affected.  Sin does exactly the same thing.</a:t>
            </a:r>
          </a:p>
        </p:txBody>
      </p:sp>
      <p:sp>
        <p:nvSpPr>
          <p:cNvPr id="11" name="TextBox 10">
            <a:extLst>
              <a:ext uri="{FF2B5EF4-FFF2-40B4-BE49-F238E27FC236}">
                <a16:creationId xmlns:a16="http://schemas.microsoft.com/office/drawing/2014/main" id="{A784C1AD-C597-DE1C-95A3-219827241877}"/>
              </a:ext>
            </a:extLst>
          </p:cNvPr>
          <p:cNvSpPr txBox="1"/>
          <p:nvPr/>
        </p:nvSpPr>
        <p:spPr>
          <a:xfrm>
            <a:off x="323286" y="5608188"/>
            <a:ext cx="11180618" cy="830997"/>
          </a:xfrm>
          <a:prstGeom prst="rect">
            <a:avLst/>
          </a:prstGeom>
          <a:noFill/>
        </p:spPr>
        <p:txBody>
          <a:bodyPr wrap="square" rtlCol="0">
            <a:spAutoFit/>
          </a:bodyPr>
          <a:lstStyle/>
          <a:p>
            <a:r>
              <a:rPr lang="en-US" sz="2400" dirty="0">
                <a:latin typeface="Verdana" panose="020B0604030504040204" pitchFamily="34" charset="0"/>
                <a:ea typeface="Verdana" panose="020B0604030504040204" pitchFamily="34" charset="0"/>
              </a:rPr>
              <a:t>Leprosy didn’t just impact the individual; it can also impact the entire house and requires remediation.</a:t>
            </a:r>
          </a:p>
        </p:txBody>
      </p:sp>
    </p:spTree>
    <p:extLst>
      <p:ext uri="{BB962C8B-B14F-4D97-AF65-F5344CB8AC3E}">
        <p14:creationId xmlns:p14="http://schemas.microsoft.com/office/powerpoint/2010/main" val="20663979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3" name="TextBox 2">
            <a:extLst>
              <a:ext uri="{FF2B5EF4-FFF2-40B4-BE49-F238E27FC236}">
                <a16:creationId xmlns:a16="http://schemas.microsoft.com/office/drawing/2014/main" id="{08ED6566-3F05-4297-B34F-400A96A782E1}"/>
              </a:ext>
            </a:extLst>
          </p:cNvPr>
          <p:cNvSpPr txBox="1"/>
          <p:nvPr/>
        </p:nvSpPr>
        <p:spPr>
          <a:xfrm>
            <a:off x="10491538" y="6224337"/>
            <a:ext cx="906626" cy="369332"/>
          </a:xfrm>
          <a:prstGeom prst="rect">
            <a:avLst/>
          </a:prstGeom>
          <a:noFill/>
        </p:spPr>
        <p:txBody>
          <a:bodyPr wrap="square" rtlCol="0">
            <a:spAutoFit/>
          </a:bodyPr>
          <a:lstStyle/>
          <a:p>
            <a:r>
              <a:rPr lang="en-US" dirty="0">
                <a:solidFill>
                  <a:schemeClr val="bg1"/>
                </a:solidFill>
              </a:rPr>
              <a:t>22/7,8</a:t>
            </a:r>
          </a:p>
        </p:txBody>
      </p:sp>
      <p:sp>
        <p:nvSpPr>
          <p:cNvPr id="4" name="TextBox 3">
            <a:extLst>
              <a:ext uri="{FF2B5EF4-FFF2-40B4-BE49-F238E27FC236}">
                <a16:creationId xmlns:a16="http://schemas.microsoft.com/office/drawing/2014/main" id="{1C280E3B-EC12-EBC7-4343-48E0CFB5265E}"/>
              </a:ext>
            </a:extLst>
          </p:cNvPr>
          <p:cNvSpPr txBox="1"/>
          <p:nvPr/>
        </p:nvSpPr>
        <p:spPr>
          <a:xfrm>
            <a:off x="325572" y="309349"/>
            <a:ext cx="11180618" cy="461665"/>
          </a:xfrm>
          <a:prstGeom prst="rect">
            <a:avLst/>
          </a:prstGeom>
          <a:noFill/>
        </p:spPr>
        <p:txBody>
          <a:bodyPr wrap="square" rtlCol="0">
            <a:spAutoFit/>
          </a:bodyPr>
          <a:lstStyle/>
          <a:p>
            <a:pPr algn="ctr"/>
            <a:r>
              <a:rPr lang="en-US" sz="2400" dirty="0">
                <a:latin typeface="Verdana" panose="020B0604030504040204" pitchFamily="34" charset="0"/>
                <a:ea typeface="Verdana" panose="020B0604030504040204" pitchFamily="34" charset="0"/>
              </a:rPr>
              <a:t>Lessons Learned</a:t>
            </a:r>
          </a:p>
        </p:txBody>
      </p:sp>
      <p:sp>
        <p:nvSpPr>
          <p:cNvPr id="6" name="TextBox 5">
            <a:extLst>
              <a:ext uri="{FF2B5EF4-FFF2-40B4-BE49-F238E27FC236}">
                <a16:creationId xmlns:a16="http://schemas.microsoft.com/office/drawing/2014/main" id="{333983BA-BB55-55F3-A6BC-22642025486E}"/>
              </a:ext>
            </a:extLst>
          </p:cNvPr>
          <p:cNvSpPr txBox="1"/>
          <p:nvPr/>
        </p:nvSpPr>
        <p:spPr>
          <a:xfrm>
            <a:off x="314196" y="924504"/>
            <a:ext cx="11180618" cy="830997"/>
          </a:xfrm>
          <a:prstGeom prst="rect">
            <a:avLst/>
          </a:prstGeom>
          <a:noFill/>
        </p:spPr>
        <p:txBody>
          <a:bodyPr wrap="square" rtlCol="0">
            <a:spAutoFit/>
          </a:bodyPr>
          <a:lstStyle/>
          <a:p>
            <a:r>
              <a:rPr lang="en-US" sz="2400" dirty="0">
                <a:latin typeface="Verdana" panose="020B0604030504040204" pitchFamily="34" charset="0"/>
                <a:ea typeface="Verdana" panose="020B0604030504040204" pitchFamily="34" charset="0"/>
              </a:rPr>
              <a:t>The NT does not require ritual purity but rather moral purity</a:t>
            </a:r>
          </a:p>
          <a:p>
            <a:r>
              <a:rPr lang="en-US" sz="2400" dirty="0">
                <a:latin typeface="Verdana" panose="020B0604030504040204" pitchFamily="34" charset="0"/>
                <a:ea typeface="Verdana" panose="020B0604030504040204" pitchFamily="34" charset="0"/>
              </a:rPr>
              <a:t>1</a:t>
            </a:r>
            <a:r>
              <a:rPr lang="en-US" sz="2400" baseline="30000" dirty="0">
                <a:latin typeface="Verdana" panose="020B0604030504040204" pitchFamily="34" charset="0"/>
                <a:ea typeface="Verdana" panose="020B0604030504040204" pitchFamily="34" charset="0"/>
              </a:rPr>
              <a:t>st</a:t>
            </a:r>
            <a:r>
              <a:rPr lang="en-US" sz="2400" dirty="0">
                <a:latin typeface="Verdana" panose="020B0604030504040204" pitchFamily="34" charset="0"/>
                <a:ea typeface="Verdana" panose="020B0604030504040204" pitchFamily="34" charset="0"/>
              </a:rPr>
              <a:t> Timothy 5:22</a:t>
            </a:r>
          </a:p>
        </p:txBody>
      </p:sp>
      <p:sp>
        <p:nvSpPr>
          <p:cNvPr id="7" name="TextBox 6">
            <a:extLst>
              <a:ext uri="{FF2B5EF4-FFF2-40B4-BE49-F238E27FC236}">
                <a16:creationId xmlns:a16="http://schemas.microsoft.com/office/drawing/2014/main" id="{358B3662-10B1-F75B-2FB1-943224FBF1B2}"/>
              </a:ext>
            </a:extLst>
          </p:cNvPr>
          <p:cNvSpPr txBox="1"/>
          <p:nvPr/>
        </p:nvSpPr>
        <p:spPr>
          <a:xfrm>
            <a:off x="314196" y="1952036"/>
            <a:ext cx="11180618" cy="1200329"/>
          </a:xfrm>
          <a:prstGeom prst="rect">
            <a:avLst/>
          </a:prstGeom>
          <a:noFill/>
        </p:spPr>
        <p:txBody>
          <a:bodyPr wrap="square" rtlCol="0">
            <a:spAutoFit/>
          </a:bodyPr>
          <a:lstStyle/>
          <a:p>
            <a:r>
              <a:rPr lang="en-US" sz="2400" dirty="0">
                <a:latin typeface="Verdana" panose="020B0604030504040204" pitchFamily="34" charset="0"/>
                <a:ea typeface="Verdana" panose="020B0604030504040204" pitchFamily="34" charset="0"/>
              </a:rPr>
              <a:t>Israel was God’s HOLY NATION</a:t>
            </a:r>
          </a:p>
          <a:p>
            <a:r>
              <a:rPr lang="en-US" sz="2400" dirty="0">
                <a:latin typeface="Verdana" panose="020B0604030504040204" pitchFamily="34" charset="0"/>
                <a:ea typeface="Verdana" panose="020B0604030504040204" pitchFamily="34" charset="0"/>
              </a:rPr>
              <a:t>The Lord’s church is now His HOLY NATION</a:t>
            </a:r>
          </a:p>
          <a:p>
            <a:r>
              <a:rPr lang="en-US" sz="2400" dirty="0">
                <a:latin typeface="Verdana" panose="020B0604030504040204" pitchFamily="34" charset="0"/>
                <a:ea typeface="Verdana" panose="020B0604030504040204" pitchFamily="34" charset="0"/>
              </a:rPr>
              <a:t>What must we do to be spiritually clean</a:t>
            </a:r>
          </a:p>
        </p:txBody>
      </p:sp>
      <p:sp>
        <p:nvSpPr>
          <p:cNvPr id="9" name="TextBox 8">
            <a:extLst>
              <a:ext uri="{FF2B5EF4-FFF2-40B4-BE49-F238E27FC236}">
                <a16:creationId xmlns:a16="http://schemas.microsoft.com/office/drawing/2014/main" id="{D6BFAE36-10FD-ADCB-4D58-27A69B55DF81}"/>
              </a:ext>
            </a:extLst>
          </p:cNvPr>
          <p:cNvSpPr txBox="1"/>
          <p:nvPr/>
        </p:nvSpPr>
        <p:spPr>
          <a:xfrm>
            <a:off x="314196" y="3281931"/>
            <a:ext cx="11180618" cy="1200329"/>
          </a:xfrm>
          <a:prstGeom prst="rect">
            <a:avLst/>
          </a:prstGeom>
          <a:noFill/>
        </p:spPr>
        <p:txBody>
          <a:bodyPr wrap="square" rtlCol="0">
            <a:spAutoFit/>
          </a:bodyPr>
          <a:lstStyle/>
          <a:p>
            <a:r>
              <a:rPr lang="en-US" sz="2400" dirty="0">
                <a:latin typeface="Verdana" panose="020B0604030504040204" pitchFamily="34" charset="0"/>
                <a:ea typeface="Verdana" panose="020B0604030504040204" pitchFamily="34" charset="0"/>
              </a:rPr>
              <a:t>Israel was cleansed by blood and free from uncleanness; the Lord’s church is a Holy Nation cleansed by the blood of Jesus and made free of the contamination of sin.</a:t>
            </a:r>
          </a:p>
        </p:txBody>
      </p:sp>
      <p:sp>
        <p:nvSpPr>
          <p:cNvPr id="11" name="TextBox 10">
            <a:extLst>
              <a:ext uri="{FF2B5EF4-FFF2-40B4-BE49-F238E27FC236}">
                <a16:creationId xmlns:a16="http://schemas.microsoft.com/office/drawing/2014/main" id="{A784C1AD-C597-DE1C-95A3-219827241877}"/>
              </a:ext>
            </a:extLst>
          </p:cNvPr>
          <p:cNvSpPr txBox="1"/>
          <p:nvPr/>
        </p:nvSpPr>
        <p:spPr>
          <a:xfrm>
            <a:off x="325572" y="4635676"/>
            <a:ext cx="11180618" cy="1569660"/>
          </a:xfrm>
          <a:prstGeom prst="rect">
            <a:avLst/>
          </a:prstGeom>
          <a:noFill/>
        </p:spPr>
        <p:txBody>
          <a:bodyPr wrap="square" rtlCol="0">
            <a:spAutoFit/>
          </a:bodyPr>
          <a:lstStyle/>
          <a:p>
            <a:r>
              <a:rPr lang="en-US" sz="2400" dirty="0">
                <a:latin typeface="Verdana" panose="020B0604030504040204" pitchFamily="34" charset="0"/>
                <a:ea typeface="Verdana" panose="020B0604030504040204" pitchFamily="34" charset="0"/>
              </a:rPr>
              <a:t>God made it clear to Peter that the OT laws regarding clean/unclean foods were no longer applicable (Acts 10) and that which we put in the body doesn’t defile it but what proceeds out of our mouths does (Matthew 15:18-19)</a:t>
            </a:r>
          </a:p>
        </p:txBody>
      </p:sp>
    </p:spTree>
    <p:extLst>
      <p:ext uri="{BB962C8B-B14F-4D97-AF65-F5344CB8AC3E}">
        <p14:creationId xmlns:p14="http://schemas.microsoft.com/office/powerpoint/2010/main" val="1324652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3" name="TextBox 2">
            <a:extLst>
              <a:ext uri="{FF2B5EF4-FFF2-40B4-BE49-F238E27FC236}">
                <a16:creationId xmlns:a16="http://schemas.microsoft.com/office/drawing/2014/main" id="{08ED6566-3F05-4297-B34F-400A96A782E1}"/>
              </a:ext>
            </a:extLst>
          </p:cNvPr>
          <p:cNvSpPr txBox="1"/>
          <p:nvPr/>
        </p:nvSpPr>
        <p:spPr>
          <a:xfrm>
            <a:off x="10491538" y="6224337"/>
            <a:ext cx="906626" cy="369332"/>
          </a:xfrm>
          <a:prstGeom prst="rect">
            <a:avLst/>
          </a:prstGeom>
          <a:noFill/>
        </p:spPr>
        <p:txBody>
          <a:bodyPr wrap="square" rtlCol="0">
            <a:spAutoFit/>
          </a:bodyPr>
          <a:lstStyle/>
          <a:p>
            <a:r>
              <a:rPr lang="en-US" dirty="0">
                <a:solidFill>
                  <a:schemeClr val="bg1"/>
                </a:solidFill>
              </a:rPr>
              <a:t>22/7,8</a:t>
            </a:r>
          </a:p>
        </p:txBody>
      </p:sp>
      <p:sp>
        <p:nvSpPr>
          <p:cNvPr id="9" name="TextBox 8">
            <a:extLst>
              <a:ext uri="{FF2B5EF4-FFF2-40B4-BE49-F238E27FC236}">
                <a16:creationId xmlns:a16="http://schemas.microsoft.com/office/drawing/2014/main" id="{F3FB1AA1-ADCA-E1AC-514B-C1C41E5E6260}"/>
              </a:ext>
            </a:extLst>
          </p:cNvPr>
          <p:cNvSpPr txBox="1"/>
          <p:nvPr/>
        </p:nvSpPr>
        <p:spPr>
          <a:xfrm>
            <a:off x="793836" y="264331"/>
            <a:ext cx="10604328" cy="6401753"/>
          </a:xfrm>
          <a:prstGeom prst="rect">
            <a:avLst/>
          </a:prstGeom>
          <a:noFill/>
        </p:spPr>
        <p:txBody>
          <a:bodyPr wrap="square" rtlCol="0">
            <a:spAutoFit/>
          </a:bodyPr>
          <a:lstStyle/>
          <a:p>
            <a:pPr algn="ctr"/>
            <a:r>
              <a:rPr lang="en-US" sz="2800" b="1" dirty="0">
                <a:solidFill>
                  <a:srgbClr val="292F33"/>
                </a:solidFill>
                <a:latin typeface="Verdana" panose="020B0604030504040204" pitchFamily="34" charset="0"/>
                <a:ea typeface="Verdana" panose="020B0604030504040204" pitchFamily="34" charset="0"/>
              </a:rPr>
              <a:t>Exodus, Chapter 20:22 – 23:33 </a:t>
            </a:r>
          </a:p>
          <a:p>
            <a:endParaRPr lang="en-US" sz="2800" b="1" dirty="0">
              <a:solidFill>
                <a:srgbClr val="292F33"/>
              </a:solidFill>
              <a:latin typeface="Verdana" panose="020B0604030504040204" pitchFamily="34" charset="0"/>
              <a:ea typeface="Verdana" panose="020B0604030504040204" pitchFamily="34" charset="0"/>
            </a:endParaRPr>
          </a:p>
          <a:p>
            <a:endParaRPr lang="en-US" sz="2800" b="1" dirty="0">
              <a:solidFill>
                <a:srgbClr val="292F33"/>
              </a:solidFill>
              <a:latin typeface="Verdana" panose="020B0604030504040204" pitchFamily="34" charset="0"/>
              <a:ea typeface="Verdana" panose="020B0604030504040204" pitchFamily="34" charset="0"/>
            </a:endParaRPr>
          </a:p>
          <a:p>
            <a:pPr algn="ctr"/>
            <a:r>
              <a:rPr lang="en-US" sz="2800" b="1" dirty="0">
                <a:solidFill>
                  <a:srgbClr val="292F33"/>
                </a:solidFill>
                <a:latin typeface="Verdana" panose="020B0604030504040204" pitchFamily="34" charset="0"/>
                <a:ea typeface="Verdana" panose="020B0604030504040204" pitchFamily="34" charset="0"/>
              </a:rPr>
              <a:t>Fairness and Justice</a:t>
            </a:r>
          </a:p>
          <a:p>
            <a:pPr algn="ctr"/>
            <a:endParaRPr lang="en-US" sz="2800" b="1" dirty="0">
              <a:solidFill>
                <a:srgbClr val="292F33"/>
              </a:solidFill>
              <a:latin typeface="Verdana" panose="020B0604030504040204" pitchFamily="34" charset="0"/>
              <a:ea typeface="Verdana" panose="020B0604030504040204" pitchFamily="34" charset="0"/>
            </a:endParaRPr>
          </a:p>
          <a:p>
            <a:pPr algn="ctr"/>
            <a:r>
              <a:rPr lang="en-US" sz="2800" b="1" dirty="0">
                <a:solidFill>
                  <a:srgbClr val="292F33"/>
                </a:solidFill>
                <a:latin typeface="Verdana" panose="020B0604030504040204" pitchFamily="34" charset="0"/>
                <a:ea typeface="Verdana" panose="020B0604030504040204" pitchFamily="34" charset="0"/>
              </a:rPr>
              <a:t>Compassion and Mercy</a:t>
            </a:r>
          </a:p>
          <a:p>
            <a:pPr algn="ctr"/>
            <a:endParaRPr lang="en-US" sz="2800" b="1" dirty="0">
              <a:solidFill>
                <a:srgbClr val="292F33"/>
              </a:solidFill>
              <a:latin typeface="Verdana" panose="020B0604030504040204" pitchFamily="34" charset="0"/>
              <a:ea typeface="Verdana" panose="020B0604030504040204" pitchFamily="34" charset="0"/>
            </a:endParaRPr>
          </a:p>
          <a:p>
            <a:pPr algn="ctr"/>
            <a:r>
              <a:rPr lang="en-US" sz="2800" b="1" dirty="0">
                <a:solidFill>
                  <a:srgbClr val="292F33"/>
                </a:solidFill>
                <a:latin typeface="Verdana" panose="020B0604030504040204" pitchFamily="34" charset="0"/>
                <a:ea typeface="Verdana" panose="020B0604030504040204" pitchFamily="34" charset="0"/>
              </a:rPr>
              <a:t>The value of human life</a:t>
            </a:r>
          </a:p>
          <a:p>
            <a:pPr algn="ctr"/>
            <a:endParaRPr lang="en-US" sz="2800" b="1" dirty="0">
              <a:solidFill>
                <a:srgbClr val="292F33"/>
              </a:solidFill>
              <a:latin typeface="Verdana" panose="020B0604030504040204" pitchFamily="34" charset="0"/>
              <a:ea typeface="Verdana" panose="020B0604030504040204" pitchFamily="34" charset="0"/>
            </a:endParaRPr>
          </a:p>
          <a:p>
            <a:pPr algn="ctr"/>
            <a:r>
              <a:rPr lang="en-US" sz="2800" b="1" dirty="0">
                <a:solidFill>
                  <a:srgbClr val="292F33"/>
                </a:solidFill>
                <a:latin typeface="Verdana" panose="020B0604030504040204" pitchFamily="34" charset="0"/>
                <a:ea typeface="Verdana" panose="020B0604030504040204" pitchFamily="34" charset="0"/>
              </a:rPr>
              <a:t>The importance of Home and Family</a:t>
            </a:r>
          </a:p>
          <a:p>
            <a:pPr algn="ctr"/>
            <a:endParaRPr lang="en-US" sz="2800" b="1" dirty="0">
              <a:solidFill>
                <a:srgbClr val="292F33"/>
              </a:solidFill>
              <a:latin typeface="Verdana" panose="020B0604030504040204" pitchFamily="34" charset="0"/>
              <a:ea typeface="Verdana" panose="020B0604030504040204" pitchFamily="34" charset="0"/>
            </a:endParaRPr>
          </a:p>
          <a:p>
            <a:pPr algn="ctr"/>
            <a:r>
              <a:rPr lang="en-US" sz="2800" b="1" dirty="0">
                <a:solidFill>
                  <a:srgbClr val="292F33"/>
                </a:solidFill>
                <a:latin typeface="Verdana" panose="020B0604030504040204" pitchFamily="34" charset="0"/>
                <a:ea typeface="Verdana" panose="020B0604030504040204" pitchFamily="34" charset="0"/>
              </a:rPr>
              <a:t>Individual Responsibility and Rights</a:t>
            </a:r>
          </a:p>
          <a:p>
            <a:pPr algn="ctr"/>
            <a:endParaRPr lang="en-US" sz="2800" b="1" dirty="0">
              <a:solidFill>
                <a:srgbClr val="292F33"/>
              </a:solidFill>
              <a:latin typeface="Verdana" panose="020B0604030504040204" pitchFamily="34" charset="0"/>
              <a:ea typeface="Verdana" panose="020B0604030504040204" pitchFamily="34" charset="0"/>
            </a:endParaRPr>
          </a:p>
          <a:p>
            <a:pPr algn="ctr"/>
            <a:r>
              <a:rPr lang="en-US" sz="2800" b="1" dirty="0">
                <a:solidFill>
                  <a:srgbClr val="292F33"/>
                </a:solidFill>
                <a:latin typeface="Verdana" panose="020B0604030504040204" pitchFamily="34" charset="0"/>
                <a:ea typeface="Verdana" panose="020B0604030504040204" pitchFamily="34" charset="0"/>
              </a:rPr>
              <a:t>The centrality of worship to GOD</a:t>
            </a:r>
          </a:p>
          <a:p>
            <a:endParaRPr lang="en-US" dirty="0"/>
          </a:p>
        </p:txBody>
      </p:sp>
    </p:spTree>
    <p:extLst>
      <p:ext uri="{BB962C8B-B14F-4D97-AF65-F5344CB8AC3E}">
        <p14:creationId xmlns:p14="http://schemas.microsoft.com/office/powerpoint/2010/main" val="2053268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0"/>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9" name="TextBox 8">
            <a:extLst>
              <a:ext uri="{FF2B5EF4-FFF2-40B4-BE49-F238E27FC236}">
                <a16:creationId xmlns:a16="http://schemas.microsoft.com/office/drawing/2014/main" id="{BDF3E9BC-8373-269F-A223-BE037F27099B}"/>
              </a:ext>
            </a:extLst>
          </p:cNvPr>
          <p:cNvSpPr txBox="1"/>
          <p:nvPr/>
        </p:nvSpPr>
        <p:spPr>
          <a:xfrm>
            <a:off x="457200" y="1980239"/>
            <a:ext cx="11277600" cy="2308324"/>
          </a:xfrm>
          <a:prstGeom prst="rect">
            <a:avLst/>
          </a:prstGeom>
          <a:noFill/>
        </p:spPr>
        <p:txBody>
          <a:bodyPr wrap="square" rtlCol="0">
            <a:spAutoFit/>
          </a:bodyPr>
          <a:lstStyle/>
          <a:p>
            <a:r>
              <a:rPr lang="en-US" sz="2400" dirty="0">
                <a:latin typeface="Verdana" panose="020B0604030504040204" pitchFamily="34" charset="0"/>
                <a:ea typeface="Verdana" panose="020B0604030504040204" pitchFamily="34" charset="0"/>
              </a:rPr>
              <a:t>Chapter 21</a:t>
            </a:r>
          </a:p>
          <a:p>
            <a:r>
              <a:rPr lang="en-US" sz="2400" dirty="0">
                <a:latin typeface="Verdana" panose="020B0604030504040204" pitchFamily="34" charset="0"/>
                <a:ea typeface="Verdana" panose="020B0604030504040204" pitchFamily="34" charset="0"/>
              </a:rPr>
              <a:t>Verses 1-11:    The Law Concerning Servants  (See also Deuteronomy 			     15:12-15)</a:t>
            </a:r>
          </a:p>
          <a:p>
            <a:r>
              <a:rPr lang="en-US" sz="2400" dirty="0">
                <a:latin typeface="Verdana" panose="020B0604030504040204" pitchFamily="34" charset="0"/>
                <a:ea typeface="Verdana" panose="020B0604030504040204" pitchFamily="34" charset="0"/>
              </a:rPr>
              <a:t>Verses 12-27:  Personal Injuries </a:t>
            </a:r>
          </a:p>
          <a:p>
            <a:r>
              <a:rPr lang="en-US" sz="2400" dirty="0">
                <a:latin typeface="Verdana" panose="020B0604030504040204" pitchFamily="34" charset="0"/>
                <a:ea typeface="Verdana" panose="020B0604030504040204" pitchFamily="34" charset="0"/>
              </a:rPr>
              <a:t>Verses 24-25:  Eye for an Eye</a:t>
            </a:r>
          </a:p>
          <a:p>
            <a:r>
              <a:rPr lang="en-US" sz="2400" dirty="0">
                <a:latin typeface="Verdana" panose="020B0604030504040204" pitchFamily="34" charset="0"/>
                <a:ea typeface="Verdana" panose="020B0604030504040204" pitchFamily="34" charset="0"/>
              </a:rPr>
              <a:t>Verses 28-36:  Laws Regarding Oxen</a:t>
            </a:r>
          </a:p>
        </p:txBody>
      </p:sp>
    </p:spTree>
    <p:extLst>
      <p:ext uri="{BB962C8B-B14F-4D97-AF65-F5344CB8AC3E}">
        <p14:creationId xmlns:p14="http://schemas.microsoft.com/office/powerpoint/2010/main" val="1053991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6" name="TextBox 5">
            <a:extLst>
              <a:ext uri="{FF2B5EF4-FFF2-40B4-BE49-F238E27FC236}">
                <a16:creationId xmlns:a16="http://schemas.microsoft.com/office/drawing/2014/main" id="{A811A2A1-B027-22B5-534F-8035D2C80B02}"/>
              </a:ext>
            </a:extLst>
          </p:cNvPr>
          <p:cNvSpPr txBox="1"/>
          <p:nvPr/>
        </p:nvSpPr>
        <p:spPr>
          <a:xfrm>
            <a:off x="457200" y="493572"/>
            <a:ext cx="11277600" cy="1938992"/>
          </a:xfrm>
          <a:prstGeom prst="rect">
            <a:avLst/>
          </a:prstGeom>
          <a:noFill/>
        </p:spPr>
        <p:txBody>
          <a:bodyPr wrap="square" rtlCol="0">
            <a:spAutoFit/>
          </a:bodyPr>
          <a:lstStyle/>
          <a:p>
            <a:r>
              <a:rPr lang="en-US" sz="2400" dirty="0">
                <a:latin typeface="Verdana" panose="020B0604030504040204" pitchFamily="34" charset="0"/>
                <a:ea typeface="Verdana" panose="020B0604030504040204" pitchFamily="34" charset="0"/>
              </a:rPr>
              <a:t>Chapter 22</a:t>
            </a:r>
          </a:p>
          <a:p>
            <a:r>
              <a:rPr lang="en-US" sz="2400" dirty="0">
                <a:latin typeface="Verdana" panose="020B0604030504040204" pitchFamily="34" charset="0"/>
                <a:ea typeface="Verdana" panose="020B0604030504040204" pitchFamily="34" charset="0"/>
              </a:rPr>
              <a:t>Verses 1-17:    Property Rights</a:t>
            </a:r>
          </a:p>
          <a:p>
            <a:r>
              <a:rPr lang="en-US" sz="2400" dirty="0">
                <a:latin typeface="Verdana" panose="020B0604030504040204" pitchFamily="34" charset="0"/>
                <a:ea typeface="Verdana" panose="020B0604030504040204" pitchFamily="34" charset="0"/>
              </a:rPr>
              <a:t>Verses 18-20:  Capital Crimes related to Idolatry</a:t>
            </a:r>
          </a:p>
          <a:p>
            <a:r>
              <a:rPr lang="en-US" sz="2400" dirty="0">
                <a:latin typeface="Verdana" panose="020B0604030504040204" pitchFamily="34" charset="0"/>
                <a:ea typeface="Verdana" panose="020B0604030504040204" pitchFamily="34" charset="0"/>
              </a:rPr>
              <a:t>Verses 21-27:  Laws of Compassion</a:t>
            </a:r>
          </a:p>
          <a:p>
            <a:r>
              <a:rPr lang="en-US" sz="2400" dirty="0">
                <a:latin typeface="Verdana" panose="020B0604030504040204" pitchFamily="34" charset="0"/>
                <a:ea typeface="Verdana" panose="020B0604030504040204" pitchFamily="34" charset="0"/>
              </a:rPr>
              <a:t>Verses 28-31:  Laws Honoring God</a:t>
            </a:r>
          </a:p>
        </p:txBody>
      </p:sp>
      <p:sp>
        <p:nvSpPr>
          <p:cNvPr id="7" name="TextBox 6">
            <a:extLst>
              <a:ext uri="{FF2B5EF4-FFF2-40B4-BE49-F238E27FC236}">
                <a16:creationId xmlns:a16="http://schemas.microsoft.com/office/drawing/2014/main" id="{0EA23A6F-719E-6F1C-9889-6D593B87071B}"/>
              </a:ext>
            </a:extLst>
          </p:cNvPr>
          <p:cNvSpPr txBox="1"/>
          <p:nvPr/>
        </p:nvSpPr>
        <p:spPr>
          <a:xfrm>
            <a:off x="457195" y="2682599"/>
            <a:ext cx="11277600" cy="3416320"/>
          </a:xfrm>
          <a:prstGeom prst="rect">
            <a:avLst/>
          </a:prstGeom>
          <a:noFill/>
        </p:spPr>
        <p:txBody>
          <a:bodyPr wrap="square" rtlCol="0">
            <a:spAutoFit/>
          </a:bodyPr>
          <a:lstStyle/>
          <a:p>
            <a:r>
              <a:rPr lang="en-US" sz="2400" dirty="0">
                <a:latin typeface="Verdana" panose="020B0604030504040204" pitchFamily="34" charset="0"/>
                <a:ea typeface="Verdana" panose="020B0604030504040204" pitchFamily="34" charset="0"/>
              </a:rPr>
              <a:t>Chapter 23</a:t>
            </a:r>
          </a:p>
          <a:p>
            <a:r>
              <a:rPr lang="en-US" sz="2400" dirty="0">
                <a:latin typeface="Verdana" panose="020B0604030504040204" pitchFamily="34" charset="0"/>
                <a:ea typeface="Verdana" panose="020B0604030504040204" pitchFamily="34" charset="0"/>
              </a:rPr>
              <a:t>Verses 1-9:      Justice</a:t>
            </a:r>
          </a:p>
          <a:p>
            <a:r>
              <a:rPr lang="en-US" sz="2400" dirty="0">
                <a:latin typeface="Verdana" panose="020B0604030504040204" pitchFamily="34" charset="0"/>
                <a:ea typeface="Verdana" panose="020B0604030504040204" pitchFamily="34" charset="0"/>
              </a:rPr>
              <a:t>Verses 10-13:  The Sabbath</a:t>
            </a:r>
          </a:p>
          <a:p>
            <a:r>
              <a:rPr lang="en-US" sz="2400" dirty="0">
                <a:latin typeface="Verdana" panose="020B0604030504040204" pitchFamily="34" charset="0"/>
                <a:ea typeface="Verdana" panose="020B0604030504040204" pitchFamily="34" charset="0"/>
              </a:rPr>
              <a:t>Verses 14-17:  The Feasts (Leaving Egypt, </a:t>
            </a:r>
            <a:r>
              <a:rPr lang="en-US" sz="2400" dirty="0" err="1">
                <a:latin typeface="Verdana" panose="020B0604030504040204" pitchFamily="34" charset="0"/>
                <a:ea typeface="Verdana" panose="020B0604030504040204" pitchFamily="34" charset="0"/>
              </a:rPr>
              <a:t>Firstfruits</a:t>
            </a:r>
            <a:r>
              <a:rPr lang="en-US" sz="2400" dirty="0">
                <a:latin typeface="Verdana" panose="020B0604030504040204" pitchFamily="34" charset="0"/>
                <a:ea typeface="Verdana" panose="020B0604030504040204" pitchFamily="34" charset="0"/>
              </a:rPr>
              <a:t>, Gathering)</a:t>
            </a:r>
          </a:p>
          <a:p>
            <a:r>
              <a:rPr lang="en-US" sz="2400" dirty="0">
                <a:latin typeface="Verdana" panose="020B0604030504040204" pitchFamily="34" charset="0"/>
                <a:ea typeface="Verdana" panose="020B0604030504040204" pitchFamily="34" charset="0"/>
              </a:rPr>
              <a:t>Verses 18-19:  Sacrifices</a:t>
            </a:r>
          </a:p>
          <a:p>
            <a:r>
              <a:rPr lang="en-US" sz="2400" dirty="0">
                <a:latin typeface="Verdana" panose="020B0604030504040204" pitchFamily="34" charset="0"/>
                <a:ea typeface="Verdana" panose="020B0604030504040204" pitchFamily="34" charset="0"/>
              </a:rPr>
              <a:t>Verses 20-33:  Book of the Covenant Epilogue (Entering the Promised 			     Land)</a:t>
            </a:r>
          </a:p>
          <a:p>
            <a:r>
              <a:rPr lang="en-US" sz="2400" dirty="0">
                <a:latin typeface="Verdana" panose="020B0604030504040204" pitchFamily="34" charset="0"/>
                <a:ea typeface="Verdana" panose="020B0604030504040204" pitchFamily="34" charset="0"/>
              </a:rPr>
              <a:t>Verse 25:        Serve God and be blessed</a:t>
            </a:r>
          </a:p>
          <a:p>
            <a:r>
              <a:rPr lang="en-US" sz="2400" dirty="0">
                <a:latin typeface="Verdana" panose="020B0604030504040204" pitchFamily="34" charset="0"/>
                <a:ea typeface="Verdana" panose="020B0604030504040204" pitchFamily="34" charset="0"/>
              </a:rPr>
              <a:t>Verse 32:        Serve foreign gods and get caught in a snare</a:t>
            </a:r>
          </a:p>
        </p:txBody>
      </p:sp>
    </p:spTree>
    <p:extLst>
      <p:ext uri="{BB962C8B-B14F-4D97-AF65-F5344CB8AC3E}">
        <p14:creationId xmlns:p14="http://schemas.microsoft.com/office/powerpoint/2010/main" val="718991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8" name="TextBox 7">
            <a:extLst>
              <a:ext uri="{FF2B5EF4-FFF2-40B4-BE49-F238E27FC236}">
                <a16:creationId xmlns:a16="http://schemas.microsoft.com/office/drawing/2014/main" id="{FB7781E7-A518-22A0-43C9-E7870F7C2A04}"/>
              </a:ext>
            </a:extLst>
          </p:cNvPr>
          <p:cNvSpPr txBox="1"/>
          <p:nvPr/>
        </p:nvSpPr>
        <p:spPr>
          <a:xfrm>
            <a:off x="457200" y="933269"/>
            <a:ext cx="11277600" cy="2308324"/>
          </a:xfrm>
          <a:prstGeom prst="rect">
            <a:avLst/>
          </a:prstGeom>
          <a:noFill/>
        </p:spPr>
        <p:txBody>
          <a:bodyPr wrap="square" rtlCol="0">
            <a:spAutoFit/>
          </a:bodyPr>
          <a:lstStyle/>
          <a:p>
            <a:pPr algn="ctr"/>
            <a:r>
              <a:rPr lang="en-US" sz="2400" dirty="0">
                <a:latin typeface="Verdana" panose="020B0604030504040204" pitchFamily="34" charset="0"/>
                <a:ea typeface="Verdana" panose="020B0604030504040204" pitchFamily="34" charset="0"/>
              </a:rPr>
              <a:t>Lessons Learned</a:t>
            </a:r>
          </a:p>
          <a:p>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Let our worship be simple and God-Focused.  Remember the 1</a:t>
            </a:r>
            <a:r>
              <a:rPr lang="en-US" sz="2400" baseline="30000" dirty="0">
                <a:latin typeface="Verdana" panose="020B0604030504040204" pitchFamily="34" charset="0"/>
                <a:ea typeface="Verdana" panose="020B0604030504040204" pitchFamily="34" charset="0"/>
              </a:rPr>
              <a:t>st</a:t>
            </a:r>
            <a:r>
              <a:rPr lang="en-US" sz="2400" dirty="0">
                <a:latin typeface="Verdana" panose="020B0604030504040204" pitchFamily="34" charset="0"/>
                <a:ea typeface="Verdana" panose="020B0604030504040204" pitchFamily="34" charset="0"/>
              </a:rPr>
              <a:t> commandment, you shall have no other Gods before me (before MY face).  God wants worship to be directed upward and images and idols divert that upward praise.</a:t>
            </a:r>
          </a:p>
        </p:txBody>
      </p:sp>
      <p:sp>
        <p:nvSpPr>
          <p:cNvPr id="6" name="TextBox 5">
            <a:extLst>
              <a:ext uri="{FF2B5EF4-FFF2-40B4-BE49-F238E27FC236}">
                <a16:creationId xmlns:a16="http://schemas.microsoft.com/office/drawing/2014/main" id="{B003C223-7388-81D1-18D0-404851D3407C}"/>
              </a:ext>
            </a:extLst>
          </p:cNvPr>
          <p:cNvSpPr txBox="1"/>
          <p:nvPr/>
        </p:nvSpPr>
        <p:spPr>
          <a:xfrm>
            <a:off x="457200" y="3916013"/>
            <a:ext cx="11277600" cy="2308324"/>
          </a:xfrm>
          <a:prstGeom prst="rect">
            <a:avLst/>
          </a:prstGeom>
          <a:noFill/>
        </p:spPr>
        <p:txBody>
          <a:bodyPr wrap="square" rtlCol="0">
            <a:spAutoFit/>
          </a:bodyPr>
          <a:lstStyle/>
          <a:p>
            <a:r>
              <a:rPr lang="en-US" sz="2400" dirty="0">
                <a:latin typeface="Verdana" panose="020B0604030504040204" pitchFamily="34" charset="0"/>
                <a:ea typeface="Verdana" panose="020B0604030504040204" pitchFamily="34" charset="0"/>
              </a:rPr>
              <a:t>Pierce my Ear Lord!  Paul describes himself as a bondservant of Christ (Romans 1:1).  We can all be free of the demands of Christ if we so choose, but why?  So that we could be slaves to sin instead? (Romans 6:17) Just like the Hebrew slave loved his master and voluntarily stayed, so do we love our Lord and willingly accept life as His bondservant.</a:t>
            </a:r>
          </a:p>
        </p:txBody>
      </p:sp>
    </p:spTree>
    <p:extLst>
      <p:ext uri="{BB962C8B-B14F-4D97-AF65-F5344CB8AC3E}">
        <p14:creationId xmlns:p14="http://schemas.microsoft.com/office/powerpoint/2010/main" val="1079984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7" name="TextBox 6">
            <a:extLst>
              <a:ext uri="{FF2B5EF4-FFF2-40B4-BE49-F238E27FC236}">
                <a16:creationId xmlns:a16="http://schemas.microsoft.com/office/drawing/2014/main" id="{9E9ECD71-6509-3B6A-9797-50DD6EC7E3ED}"/>
              </a:ext>
            </a:extLst>
          </p:cNvPr>
          <p:cNvSpPr txBox="1"/>
          <p:nvPr/>
        </p:nvSpPr>
        <p:spPr>
          <a:xfrm>
            <a:off x="457200" y="1219343"/>
            <a:ext cx="11277600" cy="4524315"/>
          </a:xfrm>
          <a:prstGeom prst="rect">
            <a:avLst/>
          </a:prstGeom>
          <a:noFill/>
        </p:spPr>
        <p:txBody>
          <a:bodyPr wrap="square" rtlCol="0">
            <a:spAutoFit/>
          </a:bodyPr>
          <a:lstStyle/>
          <a:p>
            <a:pPr algn="ctr"/>
            <a:r>
              <a:rPr lang="en-US" sz="2400" dirty="0">
                <a:latin typeface="Verdana" panose="020B0604030504040204" pitchFamily="34" charset="0"/>
                <a:ea typeface="Verdana" panose="020B0604030504040204" pitchFamily="34" charset="0"/>
              </a:rPr>
              <a:t>Lessons Learned</a:t>
            </a:r>
          </a:p>
          <a:p>
            <a:pPr algn="ctr"/>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Why do we care for those who can’t care for themselves?</a:t>
            </a:r>
          </a:p>
          <a:p>
            <a:r>
              <a:rPr lang="en-US" sz="2400" dirty="0">
                <a:latin typeface="Verdana" panose="020B0604030504040204" pitchFamily="34" charset="0"/>
                <a:ea typeface="Verdana" panose="020B0604030504040204" pitchFamily="34" charset="0"/>
              </a:rPr>
              <a:t>God delivered Israel out of the slavery of sin – He delivers us as well</a:t>
            </a:r>
          </a:p>
          <a:p>
            <a:r>
              <a:rPr lang="en-US" sz="2400" dirty="0">
                <a:latin typeface="Verdana" panose="020B0604030504040204" pitchFamily="34" charset="0"/>
                <a:ea typeface="Verdana" panose="020B0604030504040204" pitchFamily="34" charset="0"/>
              </a:rPr>
              <a:t>God showed compassion to Israel when they acted as fools – He shows us the same</a:t>
            </a:r>
          </a:p>
          <a:p>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God hears the cry of the afflicted, of the widows and the orphaned children – Can we do any less?</a:t>
            </a:r>
          </a:p>
          <a:p>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Galatians 6:10  - Do good to all, especially to those of the household of faith</a:t>
            </a:r>
          </a:p>
        </p:txBody>
      </p:sp>
    </p:spTree>
    <p:extLst>
      <p:ext uri="{BB962C8B-B14F-4D97-AF65-F5344CB8AC3E}">
        <p14:creationId xmlns:p14="http://schemas.microsoft.com/office/powerpoint/2010/main" val="1550187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3" name="TextBox 2">
            <a:extLst>
              <a:ext uri="{FF2B5EF4-FFF2-40B4-BE49-F238E27FC236}">
                <a16:creationId xmlns:a16="http://schemas.microsoft.com/office/drawing/2014/main" id="{08ED6566-3F05-4297-B34F-400A96A782E1}"/>
              </a:ext>
            </a:extLst>
          </p:cNvPr>
          <p:cNvSpPr txBox="1"/>
          <p:nvPr/>
        </p:nvSpPr>
        <p:spPr>
          <a:xfrm>
            <a:off x="10491538" y="6224337"/>
            <a:ext cx="906626" cy="369332"/>
          </a:xfrm>
          <a:prstGeom prst="rect">
            <a:avLst/>
          </a:prstGeom>
          <a:noFill/>
        </p:spPr>
        <p:txBody>
          <a:bodyPr wrap="square" rtlCol="0">
            <a:spAutoFit/>
          </a:bodyPr>
          <a:lstStyle/>
          <a:p>
            <a:r>
              <a:rPr lang="en-US" dirty="0">
                <a:solidFill>
                  <a:schemeClr val="bg1"/>
                </a:solidFill>
              </a:rPr>
              <a:t>22/7,8</a:t>
            </a:r>
          </a:p>
        </p:txBody>
      </p:sp>
      <p:sp>
        <p:nvSpPr>
          <p:cNvPr id="9" name="TextBox 8">
            <a:extLst>
              <a:ext uri="{FF2B5EF4-FFF2-40B4-BE49-F238E27FC236}">
                <a16:creationId xmlns:a16="http://schemas.microsoft.com/office/drawing/2014/main" id="{FAC4792E-2E74-9BD4-E0D6-7ABE811A0C45}"/>
              </a:ext>
            </a:extLst>
          </p:cNvPr>
          <p:cNvSpPr txBox="1"/>
          <p:nvPr/>
        </p:nvSpPr>
        <p:spPr>
          <a:xfrm>
            <a:off x="457200" y="1536174"/>
            <a:ext cx="11277600" cy="3785652"/>
          </a:xfrm>
          <a:prstGeom prst="rect">
            <a:avLst/>
          </a:prstGeom>
          <a:noFill/>
        </p:spPr>
        <p:txBody>
          <a:bodyPr wrap="square" rtlCol="0">
            <a:spAutoFit/>
          </a:bodyPr>
          <a:lstStyle/>
          <a:p>
            <a:r>
              <a:rPr lang="en-US" sz="2400" dirty="0">
                <a:latin typeface="Verdana" panose="020B0604030504040204" pitchFamily="34" charset="0"/>
                <a:ea typeface="Verdana" panose="020B0604030504040204" pitchFamily="34" charset="0"/>
              </a:rPr>
              <a:t>Israel had the responsibility to take the promised land and drive out the godless</a:t>
            </a:r>
          </a:p>
          <a:p>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Israel was to be a light unto the Gentiles (Isaiah 42:6) and we are to be a light unto the world</a:t>
            </a:r>
          </a:p>
          <a:p>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God expected Israel to be “all in”</a:t>
            </a:r>
          </a:p>
          <a:p>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We can’t be a light and compromise truth – we are either all in or all out</a:t>
            </a:r>
          </a:p>
        </p:txBody>
      </p:sp>
    </p:spTree>
    <p:extLst>
      <p:ext uri="{BB962C8B-B14F-4D97-AF65-F5344CB8AC3E}">
        <p14:creationId xmlns:p14="http://schemas.microsoft.com/office/powerpoint/2010/main" val="1205368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2" name="Title 1">
            <a:extLst>
              <a:ext uri="{FF2B5EF4-FFF2-40B4-BE49-F238E27FC236}">
                <a16:creationId xmlns:a16="http://schemas.microsoft.com/office/drawing/2014/main" id="{A41B52EB-5B9C-4F44-89A9-0E29BA877C1B}"/>
              </a:ext>
            </a:extLst>
          </p:cNvPr>
          <p:cNvSpPr>
            <a:spLocks noGrp="1"/>
          </p:cNvSpPr>
          <p:nvPr>
            <p:ph type="ctrTitle"/>
          </p:nvPr>
        </p:nvSpPr>
        <p:spPr>
          <a:xfrm>
            <a:off x="1524000" y="264331"/>
            <a:ext cx="9144000" cy="2900518"/>
          </a:xfrm>
        </p:spPr>
        <p:txBody>
          <a:bodyPr>
            <a:normAutofit/>
          </a:bodyPr>
          <a:lstStyle/>
          <a:p>
            <a:r>
              <a:rPr lang="en-US" dirty="0">
                <a:latin typeface="Verdana Pro" panose="020B0604030504040204" pitchFamily="34" charset="0"/>
              </a:rPr>
              <a:t>A Survey of Exodus and Leviticus</a:t>
            </a:r>
          </a:p>
        </p:txBody>
      </p:sp>
      <p:sp>
        <p:nvSpPr>
          <p:cNvPr id="3" name="TextBox 2">
            <a:extLst>
              <a:ext uri="{FF2B5EF4-FFF2-40B4-BE49-F238E27FC236}">
                <a16:creationId xmlns:a16="http://schemas.microsoft.com/office/drawing/2014/main" id="{08ED6566-3F05-4297-B34F-400A96A782E1}"/>
              </a:ext>
            </a:extLst>
          </p:cNvPr>
          <p:cNvSpPr txBox="1"/>
          <p:nvPr/>
        </p:nvSpPr>
        <p:spPr>
          <a:xfrm>
            <a:off x="10491538" y="6224337"/>
            <a:ext cx="906626" cy="369332"/>
          </a:xfrm>
          <a:prstGeom prst="rect">
            <a:avLst/>
          </a:prstGeom>
          <a:noFill/>
        </p:spPr>
        <p:txBody>
          <a:bodyPr wrap="square" rtlCol="0">
            <a:spAutoFit/>
          </a:bodyPr>
          <a:lstStyle/>
          <a:p>
            <a:r>
              <a:rPr lang="en-US" dirty="0">
                <a:solidFill>
                  <a:schemeClr val="bg1"/>
                </a:solidFill>
              </a:rPr>
              <a:t>22/8</a:t>
            </a:r>
          </a:p>
        </p:txBody>
      </p:sp>
      <p:sp>
        <p:nvSpPr>
          <p:cNvPr id="6" name="TextBox 5">
            <a:extLst>
              <a:ext uri="{FF2B5EF4-FFF2-40B4-BE49-F238E27FC236}">
                <a16:creationId xmlns:a16="http://schemas.microsoft.com/office/drawing/2014/main" id="{826E703A-8237-4A99-A021-71031BC24654}"/>
              </a:ext>
            </a:extLst>
          </p:cNvPr>
          <p:cNvSpPr txBox="1"/>
          <p:nvPr/>
        </p:nvSpPr>
        <p:spPr>
          <a:xfrm>
            <a:off x="3641558" y="3429000"/>
            <a:ext cx="4908884" cy="707886"/>
          </a:xfrm>
          <a:prstGeom prst="rect">
            <a:avLst/>
          </a:prstGeom>
          <a:noFill/>
        </p:spPr>
        <p:txBody>
          <a:bodyPr wrap="square" rtlCol="0">
            <a:spAutoFit/>
          </a:bodyPr>
          <a:lstStyle/>
          <a:p>
            <a:pPr algn="ctr"/>
            <a:r>
              <a:rPr lang="en-US" sz="2000" b="1" dirty="0">
                <a:solidFill>
                  <a:schemeClr val="tx1">
                    <a:lumMod val="95000"/>
                    <a:lumOff val="5000"/>
                  </a:schemeClr>
                </a:solidFill>
              </a:rPr>
              <a:t>EXODUS CHAPTER 21-23, LEVITICUS CHAPTERS 1-7 &amp; 11-15</a:t>
            </a:r>
          </a:p>
        </p:txBody>
      </p:sp>
      <p:sp>
        <p:nvSpPr>
          <p:cNvPr id="7" name="TextBox 6">
            <a:extLst>
              <a:ext uri="{FF2B5EF4-FFF2-40B4-BE49-F238E27FC236}">
                <a16:creationId xmlns:a16="http://schemas.microsoft.com/office/drawing/2014/main" id="{5CC7E030-635B-22D5-48E7-447B88850744}"/>
              </a:ext>
            </a:extLst>
          </p:cNvPr>
          <p:cNvSpPr txBox="1"/>
          <p:nvPr/>
        </p:nvSpPr>
        <p:spPr>
          <a:xfrm>
            <a:off x="1350818" y="4538085"/>
            <a:ext cx="9490364" cy="1508105"/>
          </a:xfrm>
          <a:prstGeom prst="rect">
            <a:avLst/>
          </a:prstGeom>
          <a:noFill/>
        </p:spPr>
        <p:txBody>
          <a:bodyPr wrap="square" rtlCol="0">
            <a:spAutoFit/>
          </a:bodyPr>
          <a:lstStyle/>
          <a:p>
            <a:pPr algn="ctr"/>
            <a:r>
              <a:rPr lang="en-US" sz="2400" b="1" dirty="0">
                <a:solidFill>
                  <a:schemeClr val="tx1">
                    <a:lumMod val="95000"/>
                    <a:lumOff val="5000"/>
                  </a:schemeClr>
                </a:solidFill>
              </a:rPr>
              <a:t>Leviticus 11:45</a:t>
            </a:r>
          </a:p>
          <a:p>
            <a:pPr algn="ctr"/>
            <a:r>
              <a:rPr lang="en-US" sz="2400" b="1" i="0" u="none" strike="noStrike" baseline="0" dirty="0">
                <a:solidFill>
                  <a:srgbClr val="292F33"/>
                </a:solidFill>
              </a:rPr>
              <a:t>For I </a:t>
            </a:r>
            <a:r>
              <a:rPr lang="en-US" sz="2400" b="1" u="none" strike="noStrike" baseline="0" dirty="0"/>
              <a:t>am</a:t>
            </a:r>
            <a:r>
              <a:rPr lang="en-US" sz="2400" b="1" i="0" u="none" strike="noStrike" baseline="0" dirty="0">
                <a:solidFill>
                  <a:srgbClr val="292F33"/>
                </a:solidFill>
              </a:rPr>
              <a:t> the LORD who brings you up out of the land of Egypt, to be your God. You shall therefore be holy, for I </a:t>
            </a:r>
            <a:r>
              <a:rPr lang="en-US" sz="2400" b="1" u="none" strike="noStrike" baseline="0" dirty="0"/>
              <a:t>am</a:t>
            </a:r>
            <a:r>
              <a:rPr lang="en-US" sz="2400" b="1" i="0" u="none" strike="noStrike" baseline="0" dirty="0">
                <a:solidFill>
                  <a:srgbClr val="292F33"/>
                </a:solidFill>
              </a:rPr>
              <a:t> holy. </a:t>
            </a:r>
            <a:endParaRPr lang="en-US" sz="2400" b="1" dirty="0">
              <a:solidFill>
                <a:schemeClr val="tx1">
                  <a:lumMod val="95000"/>
                  <a:lumOff val="5000"/>
                </a:schemeClr>
              </a:solidFill>
            </a:endParaRPr>
          </a:p>
          <a:p>
            <a:pPr algn="ctr"/>
            <a:endParaRPr lang="en-US" sz="2000" b="1" dirty="0">
              <a:solidFill>
                <a:schemeClr val="tx1">
                  <a:lumMod val="95000"/>
                  <a:lumOff val="5000"/>
                </a:schemeClr>
              </a:solidFill>
            </a:endParaRPr>
          </a:p>
        </p:txBody>
      </p:sp>
    </p:spTree>
    <p:extLst>
      <p:ext uri="{BB962C8B-B14F-4D97-AF65-F5344CB8AC3E}">
        <p14:creationId xmlns:p14="http://schemas.microsoft.com/office/powerpoint/2010/main" val="28195139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3" name="TextBox 2">
            <a:extLst>
              <a:ext uri="{FF2B5EF4-FFF2-40B4-BE49-F238E27FC236}">
                <a16:creationId xmlns:a16="http://schemas.microsoft.com/office/drawing/2014/main" id="{08ED6566-3F05-4297-B34F-400A96A782E1}"/>
              </a:ext>
            </a:extLst>
          </p:cNvPr>
          <p:cNvSpPr txBox="1"/>
          <p:nvPr/>
        </p:nvSpPr>
        <p:spPr>
          <a:xfrm>
            <a:off x="10491538" y="6224337"/>
            <a:ext cx="906626" cy="369332"/>
          </a:xfrm>
          <a:prstGeom prst="rect">
            <a:avLst/>
          </a:prstGeom>
          <a:noFill/>
        </p:spPr>
        <p:txBody>
          <a:bodyPr wrap="square" rtlCol="0">
            <a:spAutoFit/>
          </a:bodyPr>
          <a:lstStyle/>
          <a:p>
            <a:r>
              <a:rPr lang="en-US" dirty="0">
                <a:solidFill>
                  <a:schemeClr val="bg1"/>
                </a:solidFill>
              </a:rPr>
              <a:t>22/8</a:t>
            </a:r>
          </a:p>
        </p:txBody>
      </p:sp>
      <p:sp>
        <p:nvSpPr>
          <p:cNvPr id="6" name="TextBox 5">
            <a:extLst>
              <a:ext uri="{FF2B5EF4-FFF2-40B4-BE49-F238E27FC236}">
                <a16:creationId xmlns:a16="http://schemas.microsoft.com/office/drawing/2014/main" id="{826E703A-8237-4A99-A021-71031BC24654}"/>
              </a:ext>
            </a:extLst>
          </p:cNvPr>
          <p:cNvSpPr txBox="1"/>
          <p:nvPr/>
        </p:nvSpPr>
        <p:spPr>
          <a:xfrm>
            <a:off x="1454487" y="671052"/>
            <a:ext cx="9490364" cy="523220"/>
          </a:xfrm>
          <a:prstGeom prst="rect">
            <a:avLst/>
          </a:prstGeom>
          <a:noFill/>
        </p:spPr>
        <p:txBody>
          <a:bodyPr wrap="square" rtlCol="0">
            <a:spAutoFit/>
          </a:bodyPr>
          <a:lstStyle/>
          <a:p>
            <a:pPr algn="ctr"/>
            <a:r>
              <a:rPr lang="en-US" sz="2800" b="1" dirty="0">
                <a:solidFill>
                  <a:schemeClr val="tx1">
                    <a:lumMod val="95000"/>
                    <a:lumOff val="5000"/>
                  </a:schemeClr>
                </a:solidFill>
                <a:latin typeface="Verdana" panose="020B0604030504040204" pitchFamily="34" charset="0"/>
                <a:ea typeface="Verdana" panose="020B0604030504040204" pitchFamily="34" charset="0"/>
              </a:rPr>
              <a:t>It’s all about the BLOOD!</a:t>
            </a:r>
          </a:p>
        </p:txBody>
      </p:sp>
      <p:sp>
        <p:nvSpPr>
          <p:cNvPr id="7" name="TextBox 6">
            <a:extLst>
              <a:ext uri="{FF2B5EF4-FFF2-40B4-BE49-F238E27FC236}">
                <a16:creationId xmlns:a16="http://schemas.microsoft.com/office/drawing/2014/main" id="{5CC7E030-635B-22D5-48E7-447B88850744}"/>
              </a:ext>
            </a:extLst>
          </p:cNvPr>
          <p:cNvSpPr txBox="1"/>
          <p:nvPr/>
        </p:nvSpPr>
        <p:spPr>
          <a:xfrm>
            <a:off x="1454487" y="2214027"/>
            <a:ext cx="9490364" cy="1261884"/>
          </a:xfrm>
          <a:prstGeom prst="rect">
            <a:avLst/>
          </a:prstGeom>
          <a:noFill/>
        </p:spPr>
        <p:txBody>
          <a:bodyPr wrap="square" rtlCol="0">
            <a:spAutoFit/>
          </a:bodyPr>
          <a:lstStyle/>
          <a:p>
            <a:pPr algn="ctr"/>
            <a:r>
              <a:rPr lang="en-US" sz="2800" b="1" dirty="0">
                <a:solidFill>
                  <a:schemeClr val="tx1">
                    <a:lumMod val="95000"/>
                    <a:lumOff val="5000"/>
                  </a:schemeClr>
                </a:solidFill>
                <a:latin typeface="Verdana" panose="020B0604030504040204" pitchFamily="34" charset="0"/>
                <a:ea typeface="Verdana" panose="020B0604030504040204" pitchFamily="34" charset="0"/>
              </a:rPr>
              <a:t>Worship in the OT was vertical and lateral.  In that order of course.</a:t>
            </a:r>
          </a:p>
          <a:p>
            <a:pPr algn="ctr"/>
            <a:endParaRPr lang="en-US" sz="2000" b="1" dirty="0">
              <a:solidFill>
                <a:schemeClr val="tx1">
                  <a:lumMod val="95000"/>
                  <a:lumOff val="5000"/>
                </a:schemeClr>
              </a:solidFill>
            </a:endParaRPr>
          </a:p>
        </p:txBody>
      </p:sp>
      <p:sp>
        <p:nvSpPr>
          <p:cNvPr id="9" name="TextBox 8">
            <a:extLst>
              <a:ext uri="{FF2B5EF4-FFF2-40B4-BE49-F238E27FC236}">
                <a16:creationId xmlns:a16="http://schemas.microsoft.com/office/drawing/2014/main" id="{41F020A9-ABD7-4DF0-F117-766A7975058C}"/>
              </a:ext>
            </a:extLst>
          </p:cNvPr>
          <p:cNvSpPr txBox="1"/>
          <p:nvPr/>
        </p:nvSpPr>
        <p:spPr>
          <a:xfrm>
            <a:off x="1454487" y="4219182"/>
            <a:ext cx="9490364" cy="1261884"/>
          </a:xfrm>
          <a:prstGeom prst="rect">
            <a:avLst/>
          </a:prstGeom>
          <a:noFill/>
        </p:spPr>
        <p:txBody>
          <a:bodyPr wrap="square" rtlCol="0">
            <a:spAutoFit/>
          </a:bodyPr>
          <a:lstStyle/>
          <a:p>
            <a:pPr algn="ctr"/>
            <a:r>
              <a:rPr lang="en-US" sz="2800" b="1" dirty="0">
                <a:solidFill>
                  <a:schemeClr val="tx1">
                    <a:lumMod val="95000"/>
                    <a:lumOff val="5000"/>
                  </a:schemeClr>
                </a:solidFill>
                <a:latin typeface="Verdana" panose="020B0604030504040204" pitchFamily="34" charset="0"/>
                <a:ea typeface="Verdana" panose="020B0604030504040204" pitchFamily="34" charset="0"/>
              </a:rPr>
              <a:t>Forgiveness may be free, but it is not free of obligation.</a:t>
            </a:r>
          </a:p>
          <a:p>
            <a:pPr algn="ctr"/>
            <a:endParaRPr lang="en-US" sz="2000" b="1" dirty="0">
              <a:solidFill>
                <a:schemeClr val="tx1">
                  <a:lumMod val="95000"/>
                  <a:lumOff val="5000"/>
                </a:schemeClr>
              </a:solidFill>
            </a:endParaRPr>
          </a:p>
        </p:txBody>
      </p:sp>
    </p:spTree>
    <p:extLst>
      <p:ext uri="{BB962C8B-B14F-4D97-AF65-F5344CB8AC3E}">
        <p14:creationId xmlns:p14="http://schemas.microsoft.com/office/powerpoint/2010/main" val="275207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6881</TotalTime>
  <Words>6593</Words>
  <Application>Microsoft Office PowerPoint</Application>
  <PresentationFormat>Widescreen</PresentationFormat>
  <Paragraphs>508</Paragraphs>
  <Slides>14</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Verdana</vt:lpstr>
      <vt:lpstr>Verdana Pro</vt:lpstr>
      <vt:lpstr>Office Theme</vt:lpstr>
      <vt:lpstr>A Survey of Exodus and Leviticus</vt:lpstr>
      <vt:lpstr>PowerPoint Presentation</vt:lpstr>
      <vt:lpstr>PowerPoint Presentation</vt:lpstr>
      <vt:lpstr>PowerPoint Presentation</vt:lpstr>
      <vt:lpstr>PowerPoint Presentation</vt:lpstr>
      <vt:lpstr>PowerPoint Presentation</vt:lpstr>
      <vt:lpstr>PowerPoint Presentation</vt:lpstr>
      <vt:lpstr>A Survey of Exodus and Leviticus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Survey of Exodus and Leviticus</dc:title>
  <dc:creator>Richard Watson</dc:creator>
  <cp:lastModifiedBy>Richard Watson</cp:lastModifiedBy>
  <cp:revision>151</cp:revision>
  <cp:lastPrinted>2022-08-08T20:37:17Z</cp:lastPrinted>
  <dcterms:created xsi:type="dcterms:W3CDTF">2021-12-03T01:50:23Z</dcterms:created>
  <dcterms:modified xsi:type="dcterms:W3CDTF">2022-08-09T20:53:37Z</dcterms:modified>
</cp:coreProperties>
</file>