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9" r:id="rId2"/>
    <p:sldId id="292" r:id="rId3"/>
    <p:sldId id="293" r:id="rId4"/>
    <p:sldId id="294" r:id="rId5"/>
    <p:sldId id="283" r:id="rId6"/>
    <p:sldId id="280" r:id="rId7"/>
    <p:sldId id="282" r:id="rId8"/>
    <p:sldId id="281" r:id="rId9"/>
    <p:sldId id="285" r:id="rId10"/>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37889-7A09-4DC9-8A92-1A2E4459CFF9}" v="1" dt="2022-08-02T21:38:40.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47655" autoAdjust="0"/>
  </p:normalViewPr>
  <p:slideViewPr>
    <p:cSldViewPr snapToGrid="0">
      <p:cViewPr varScale="1">
        <p:scale>
          <a:sx n="52" d="100"/>
          <a:sy n="52" d="100"/>
        </p:scale>
        <p:origin x="28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86237889-7A09-4DC9-8A92-1A2E4459CFF9}"/>
    <pc:docChg chg="custSel modSld modNotesMaster">
      <pc:chgData name="Richard Watson" userId="e5e577014c15fc33" providerId="LiveId" clId="{86237889-7A09-4DC9-8A92-1A2E4459CFF9}" dt="2022-08-02T22:33:32.064" v="26" actId="20577"/>
      <pc:docMkLst>
        <pc:docMk/>
      </pc:docMkLst>
      <pc:sldChg chg="delSp modSp mod modNotesTx">
        <pc:chgData name="Richard Watson" userId="e5e577014c15fc33" providerId="LiveId" clId="{86237889-7A09-4DC9-8A92-1A2E4459CFF9}" dt="2022-08-02T21:40:54.080" v="17" actId="478"/>
        <pc:sldMkLst>
          <pc:docMk/>
          <pc:sldMk cId="3374847692" sldId="280"/>
        </pc:sldMkLst>
        <pc:spChg chg="del">
          <ac:chgData name="Richard Watson" userId="e5e577014c15fc33" providerId="LiveId" clId="{86237889-7A09-4DC9-8A92-1A2E4459CFF9}" dt="2022-08-02T21:40:54.080" v="17" actId="478"/>
          <ac:spMkLst>
            <pc:docMk/>
            <pc:sldMk cId="3374847692" sldId="280"/>
            <ac:spMk id="3" creationId="{08ED6566-3F05-4297-B34F-400A96A782E1}"/>
          </ac:spMkLst>
        </pc:spChg>
        <pc:picChg chg="mod">
          <ac:chgData name="Richard Watson" userId="e5e577014c15fc33" providerId="LiveId" clId="{86237889-7A09-4DC9-8A92-1A2E4459CFF9}" dt="2022-08-02T21:40:49.671" v="16" actId="1076"/>
          <ac:picMkLst>
            <pc:docMk/>
            <pc:sldMk cId="3374847692" sldId="280"/>
            <ac:picMk id="5" creationId="{B3A6395D-8615-4F81-9DA4-A7BFF4D0007C}"/>
          </ac:picMkLst>
        </pc:picChg>
      </pc:sldChg>
      <pc:sldChg chg="delSp mod">
        <pc:chgData name="Richard Watson" userId="e5e577014c15fc33" providerId="LiveId" clId="{86237889-7A09-4DC9-8A92-1A2E4459CFF9}" dt="2022-08-02T21:41:12.516" v="19" actId="478"/>
        <pc:sldMkLst>
          <pc:docMk/>
          <pc:sldMk cId="3067616437" sldId="281"/>
        </pc:sldMkLst>
        <pc:spChg chg="del">
          <ac:chgData name="Richard Watson" userId="e5e577014c15fc33" providerId="LiveId" clId="{86237889-7A09-4DC9-8A92-1A2E4459CFF9}" dt="2022-08-02T21:41:12.516" v="19" actId="478"/>
          <ac:spMkLst>
            <pc:docMk/>
            <pc:sldMk cId="3067616437" sldId="281"/>
            <ac:spMk id="3" creationId="{08ED6566-3F05-4297-B34F-400A96A782E1}"/>
          </ac:spMkLst>
        </pc:spChg>
      </pc:sldChg>
      <pc:sldChg chg="delSp mod modNotesTx">
        <pc:chgData name="Richard Watson" userId="e5e577014c15fc33" providerId="LiveId" clId="{86237889-7A09-4DC9-8A92-1A2E4459CFF9}" dt="2022-08-02T22:33:32.064" v="26" actId="20577"/>
        <pc:sldMkLst>
          <pc:docMk/>
          <pc:sldMk cId="2105985221" sldId="282"/>
        </pc:sldMkLst>
        <pc:spChg chg="del">
          <ac:chgData name="Richard Watson" userId="e5e577014c15fc33" providerId="LiveId" clId="{86237889-7A09-4DC9-8A92-1A2E4459CFF9}" dt="2022-08-02T21:41:03.657" v="18" actId="478"/>
          <ac:spMkLst>
            <pc:docMk/>
            <pc:sldMk cId="2105985221" sldId="282"/>
            <ac:spMk id="3" creationId="{08ED6566-3F05-4297-B34F-400A96A782E1}"/>
          </ac:spMkLst>
        </pc:spChg>
      </pc:sldChg>
      <pc:sldChg chg="delSp modSp mod">
        <pc:chgData name="Richard Watson" userId="e5e577014c15fc33" providerId="LiveId" clId="{86237889-7A09-4DC9-8A92-1A2E4459CFF9}" dt="2022-08-02T21:40:43.918" v="15" actId="14100"/>
        <pc:sldMkLst>
          <pc:docMk/>
          <pc:sldMk cId="2053268708" sldId="283"/>
        </pc:sldMkLst>
        <pc:spChg chg="del mod">
          <ac:chgData name="Richard Watson" userId="e5e577014c15fc33" providerId="LiveId" clId="{86237889-7A09-4DC9-8A92-1A2E4459CFF9}" dt="2022-08-02T21:40:37.839" v="14" actId="478"/>
          <ac:spMkLst>
            <pc:docMk/>
            <pc:sldMk cId="2053268708" sldId="283"/>
            <ac:spMk id="3" creationId="{08ED6566-3F05-4297-B34F-400A96A782E1}"/>
          </ac:spMkLst>
        </pc:spChg>
        <pc:spChg chg="mod">
          <ac:chgData name="Richard Watson" userId="e5e577014c15fc33" providerId="LiveId" clId="{86237889-7A09-4DC9-8A92-1A2E4459CFF9}" dt="2022-08-02T21:40:43.918" v="15" actId="14100"/>
          <ac:spMkLst>
            <pc:docMk/>
            <pc:sldMk cId="2053268708" sldId="283"/>
            <ac:spMk id="9" creationId="{F3FB1AA1-ADCA-E1AC-514B-C1C41E5E6260}"/>
          </ac:spMkLst>
        </pc:spChg>
      </pc:sldChg>
      <pc:sldChg chg="delSp modSp mod">
        <pc:chgData name="Richard Watson" userId="e5e577014c15fc33" providerId="LiveId" clId="{86237889-7A09-4DC9-8A92-1A2E4459CFF9}" dt="2022-08-02T21:41:30.585" v="22" actId="20577"/>
        <pc:sldMkLst>
          <pc:docMk/>
          <pc:sldMk cId="103023805" sldId="285"/>
        </pc:sldMkLst>
        <pc:spChg chg="del">
          <ac:chgData name="Richard Watson" userId="e5e577014c15fc33" providerId="LiveId" clId="{86237889-7A09-4DC9-8A92-1A2E4459CFF9}" dt="2022-08-02T21:41:19.027" v="20" actId="478"/>
          <ac:spMkLst>
            <pc:docMk/>
            <pc:sldMk cId="103023805" sldId="285"/>
            <ac:spMk id="3" creationId="{08ED6566-3F05-4297-B34F-400A96A782E1}"/>
          </ac:spMkLst>
        </pc:spChg>
        <pc:spChg chg="mod">
          <ac:chgData name="Richard Watson" userId="e5e577014c15fc33" providerId="LiveId" clId="{86237889-7A09-4DC9-8A92-1A2E4459CFF9}" dt="2022-08-02T21:41:30.585" v="22" actId="20577"/>
          <ac:spMkLst>
            <pc:docMk/>
            <pc:sldMk cId="103023805" sldId="285"/>
            <ac:spMk id="7" creationId="{9E9ECD71-6509-3B6A-9797-50DD6EC7E3ED}"/>
          </ac:spMkLst>
        </pc:spChg>
      </pc:sldChg>
      <pc:sldChg chg="modNotesTx">
        <pc:chgData name="Richard Watson" userId="e5e577014c15fc33" providerId="LiveId" clId="{86237889-7A09-4DC9-8A92-1A2E4459CFF9}" dt="2022-08-02T22:32:05.854" v="23" actId="6549"/>
        <pc:sldMkLst>
          <pc:docMk/>
          <pc:sldMk cId="2128032092" sldId="292"/>
        </pc:sldMkLst>
      </pc:sldChg>
      <pc:sldChg chg="modNotesTx">
        <pc:chgData name="Richard Watson" userId="e5e577014c15fc33" providerId="LiveId" clId="{86237889-7A09-4DC9-8A92-1A2E4459CFF9}" dt="2022-08-02T22:32:33.958" v="24"/>
        <pc:sldMkLst>
          <pc:docMk/>
          <pc:sldMk cId="1291242717"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F86F9342-4DE2-4CAF-96BA-DCDF21E856D5}" type="datetimeFigureOut">
              <a:rPr lang="en-US" smtClean="0"/>
              <a:t>8/2/2022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668B40AE-8348-4544-B4B0-3D5F38A7D4A9}" type="slidenum">
              <a:rPr lang="en-US" smtClean="0"/>
              <a:t>‹#›</a:t>
            </a:fld>
            <a:endParaRPr lang="en-US"/>
          </a:p>
        </p:txBody>
      </p:sp>
    </p:spTree>
    <p:extLst>
      <p:ext uri="{BB962C8B-B14F-4D97-AF65-F5344CB8AC3E}">
        <p14:creationId xmlns:p14="http://schemas.microsoft.com/office/powerpoint/2010/main" val="419458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7929" indent="-237929">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2598798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292F33"/>
                </a:solidFill>
                <a:latin typeface="Verdana" panose="020B0604030504040204" pitchFamily="34" charset="0"/>
                <a:ea typeface="Verdana" panose="020B0604030504040204" pitchFamily="34" charset="0"/>
              </a:rPr>
              <a:t>The question is raised from time to time that if Life is so precious why did God authorize the of it in the OT, especially as the Israelites left Egypt and began to take their inheritance in the land of Canaan.  Furthermore, why would God sanction the killing of women and children in some of these instances and especially children because of their innocence.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Clearly, as Christian we may look to death as a welcome visitor recognizing what is on the other side.  The Bible also makes it clear that children who  have not reached the level of maturity to discern things eternal are in no danger of everlasting hell.  It is easily understood that a child being raised in a perverse, sinful and perhaps abusive home leaves that behind in death and is in an infinitely better place, no longer having to deal with the emotional and physical pain of a bad situation here in the present.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Later on in this class, we will touch on the crimes for which the death penalty was put in place by God.  There are 16 of them.  Some are rather obvious and have to do with pre-meditated murder, human sacrifice and rape.  Others, perhaps not so much, as we typically, in this country at least, don’t execute a child for cursing their parents.  Nor do we consider sacrificing to a false god, or adultery or homosexuality a capital crime – but God did -  as it pertained to his HOLY TREASURE, the Israelites.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And so, we struggle at times with our knowledge of a loving and HOLY GOD ordering death in a deliberate, systematic and gruesome way.  There are a couple of points to keep in mind as Israel goes through the wilderness and later into the promised land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In Exodus 23, God says to Israel – establish no treaties with the inhabitants, drive them out, they must not remain because if they do, they will cause you to sin against me.  When Israel went into Jericho in Joshua chapter 6, they utterly destroyed the city, men and women, young and old, along with ox and sheep and donkey – except of course for Rahab.</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 did not cast out the Canaanites because of who they were but rather because of what they did.  In Leviticus 18:30 they did “abominable things”.  Canaan practiced idolatry, witchcraft, and sorcery.  In Deuteronomy 12:31, the Canaanites are described as people who sacrificed their sons and their daughters in the fire to their gods.  The inhabitants of the land were EVIL.  SO, first and foremost, God’s order of destruction was always in accordance with the elimination of sin and with the protection of his HOLY NATION.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And so, the skeptic says well he didn’t have to act so violently or so completely or so quickly.  As evil as Sodom and Gomorrah were, he would not have destroyed them for the sake of 10 souls.  The Amorites were evil in the day of Abraham but God put up with that for over 400 years until the time of Joshua and enough was enough.   God’s long suffering is not an eternal suffering</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And lastly, God gave specific instructions of when and how to fight battles, who to leave alive or not, what to take or not.  When Israel did too much or too little, when Israel substituted their judgement for God, God punished them.  God created life, only God has the right to end it and even then, HE will not do it without cause.</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#6 – SHALL NOT MURDER </a:t>
            </a:r>
            <a:r>
              <a:rPr lang="en-US" sz="1400" b="1" dirty="0">
                <a:latin typeface="Verdana" panose="020B0604030504040204" pitchFamily="34" charset="0"/>
                <a:ea typeface="Verdana" panose="020B0604030504040204" pitchFamily="34" charset="0"/>
              </a:rPr>
              <a:t>(20:13)</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We shall protect human life.  The Hebrew word rendered here is not “KILL” and some versions, the KJV comes to mind and perhaps others translate this word as such “KILL”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We need to understand that the law did not ban killing in times of war or when capital punishment was appropriate.  A better translation is MURDER. The deliberate and malicious taking of human life.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Human life is precious, and we are to treat it this way – it was derived from God</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Genesis 2:7</a:t>
            </a:r>
          </a:p>
          <a:p>
            <a:r>
              <a:rPr lang="en-US" sz="1400" dirty="0">
                <a:solidFill>
                  <a:srgbClr val="292F33"/>
                </a:solidFill>
                <a:latin typeface="Verdana" panose="020B0604030504040204" pitchFamily="34" charset="0"/>
              </a:rPr>
              <a:t>And the LORD God formed man </a:t>
            </a:r>
            <a:r>
              <a:rPr lang="en-US" sz="1400" i="1" dirty="0">
                <a:solidFill>
                  <a:srgbClr val="808080"/>
                </a:solidFill>
                <a:latin typeface="Verdana" panose="020B0604030504040204" pitchFamily="34" charset="0"/>
              </a:rPr>
              <a:t>of</a:t>
            </a:r>
            <a:r>
              <a:rPr lang="en-US" sz="1400" dirty="0">
                <a:solidFill>
                  <a:srgbClr val="292F33"/>
                </a:solidFill>
                <a:latin typeface="Verdana" panose="020B0604030504040204" pitchFamily="34" charset="0"/>
              </a:rPr>
              <a:t> the dust of the ground and breathed into his nostrils the breath of life; and man became a living being.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see this throughout Mosaic law.  Stealing was not a capital crime; people did not have the absolute right to kill their neighbor that they caught in the act of stealing their possessions – more on that in chapter 22.  We live in a society in which human life is not sacred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#7 – ADULTERY  </a:t>
            </a:r>
            <a:r>
              <a:rPr lang="en-US" sz="1400" b="1" dirty="0">
                <a:solidFill>
                  <a:srgbClr val="292F33"/>
                </a:solidFill>
                <a:latin typeface="Verdana" panose="020B0604030504040204" pitchFamily="34" charset="0"/>
                <a:ea typeface="Verdana" panose="020B0604030504040204" pitchFamily="34" charset="0"/>
              </a:rPr>
              <a:t>(20:14)</a:t>
            </a:r>
          </a:p>
          <a:p>
            <a:r>
              <a:rPr lang="en-US" sz="1400" dirty="0">
                <a:solidFill>
                  <a:srgbClr val="292F33"/>
                </a:solidFill>
                <a:latin typeface="Verdana" panose="020B0604030504040204" pitchFamily="34" charset="0"/>
                <a:ea typeface="Verdana" panose="020B0604030504040204" pitchFamily="34" charset="0"/>
              </a:rPr>
              <a:t>How important is the marriage relationship to God.  Adultery was a capital crime – does that answer the question?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Do you remember how Joseph answered Potiphar’s wife when she tried to seduce him?</a:t>
            </a:r>
          </a:p>
          <a:p>
            <a:r>
              <a:rPr lang="en-US" sz="1400" dirty="0">
                <a:solidFill>
                  <a:srgbClr val="292F33"/>
                </a:solidFill>
                <a:latin typeface="Verdana" panose="020B0604030504040204" pitchFamily="34" charset="0"/>
                <a:ea typeface="Verdana" panose="020B0604030504040204" pitchFamily="34" charset="0"/>
              </a:rPr>
              <a:t>Genesis 39:9</a:t>
            </a:r>
          </a:p>
          <a:p>
            <a:r>
              <a:rPr lang="en-US" sz="1400" dirty="0">
                <a:solidFill>
                  <a:srgbClr val="292F33"/>
                </a:solidFill>
                <a:latin typeface="Verdana" panose="020B0604030504040204" pitchFamily="34" charset="0"/>
              </a:rPr>
              <a:t>How then can I do this great wickedness, and sin against God?"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Since God is the One who joins together a man and a woman, a violat</a:t>
            </a:r>
            <a:r>
              <a:rPr lang="en-US" sz="1400" i="1" dirty="0">
                <a:solidFill>
                  <a:srgbClr val="292F33"/>
                </a:solidFill>
                <a:latin typeface="Verdana" panose="020B0604030504040204" pitchFamily="34" charset="0"/>
                <a:ea typeface="Verdana" panose="020B0604030504040204" pitchFamily="34" charset="0"/>
              </a:rPr>
              <a:t>ion </a:t>
            </a:r>
            <a:r>
              <a:rPr lang="en-US" sz="1400" dirty="0">
                <a:solidFill>
                  <a:srgbClr val="292F33"/>
                </a:solidFill>
                <a:latin typeface="Verdana" panose="020B0604030504040204" pitchFamily="34" charset="0"/>
                <a:ea typeface="Verdana" panose="020B0604030504040204" pitchFamily="34" charset="0"/>
              </a:rPr>
              <a:t>of that covenant relationship is an affront to God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#8 – STEALING </a:t>
            </a:r>
            <a:r>
              <a:rPr lang="en-US" sz="1400" b="1" dirty="0">
                <a:solidFill>
                  <a:srgbClr val="292F33"/>
                </a:solidFill>
                <a:latin typeface="Verdana" panose="020B0604030504040204" pitchFamily="34" charset="0"/>
                <a:ea typeface="Verdana" panose="020B0604030504040204" pitchFamily="34" charset="0"/>
              </a:rPr>
              <a:t>(20:15)</a:t>
            </a:r>
          </a:p>
          <a:p>
            <a:endParaRPr lang="en-US" sz="1400" b="1"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This commandment affirms the right to the individual to own property for themselves – in contrast to any view that claims all property must be shared communally or owned by the state.  If property is a gift from God then to steal from another man or woman is to steal from God.  God considered this a big deal and although not a capital crime it is a serious issue.  We are closer today than at any time in my life to having absolute disregard from the property of others.  We have become a society who believes that our fellow man doesn’t have right to what they have worked for and that it should be taken from them and distributed amongst others.  Are we new at this – no, not at all, Robin Hood id it – right?  And we celebrate him for it – steal from the rich and give to the poor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This is not true – stealing is wrong – period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#9 – FALSE WITNESS </a:t>
            </a:r>
            <a:r>
              <a:rPr lang="en-US" sz="1400" b="1" dirty="0">
                <a:solidFill>
                  <a:srgbClr val="292F33"/>
                </a:solidFill>
                <a:latin typeface="Verdana" panose="020B0604030504040204" pitchFamily="34" charset="0"/>
                <a:ea typeface="Verdana" panose="020B0604030504040204" pitchFamily="34" charset="0"/>
              </a:rPr>
              <a:t>(20:16)</a:t>
            </a:r>
          </a:p>
          <a:p>
            <a:endParaRPr lang="en-US" sz="1400" b="1"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DNA was not the primary evidence in the court of Moses.  Eyewitness testimony was the primary tool of conviction of those who broke the law.  No fingerprint evidence, only the testimony of others.  If you are on trial for something you did not do – how important is it for the truth to be told.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Bottom line is that God cannot lie; Hebrews 6:18 and neither should we</a:t>
            </a:r>
          </a:p>
          <a:p>
            <a:r>
              <a:rPr lang="en-US" sz="1400" dirty="0">
                <a:solidFill>
                  <a:srgbClr val="292F33"/>
                </a:solidFill>
                <a:latin typeface="Verdana" panose="020B0604030504040204" pitchFamily="34" charset="0"/>
                <a:ea typeface="Verdana" panose="020B0604030504040204" pitchFamily="34" charset="0"/>
              </a:rPr>
              <a:t> </a:t>
            </a:r>
          </a:p>
          <a:p>
            <a:r>
              <a:rPr lang="en-US" sz="1400" dirty="0">
                <a:solidFill>
                  <a:srgbClr val="292F33"/>
                </a:solidFill>
                <a:latin typeface="Verdana" panose="020B0604030504040204" pitchFamily="34" charset="0"/>
                <a:ea typeface="Verdana" panose="020B0604030504040204" pitchFamily="34" charset="0"/>
              </a:rPr>
              <a:t>How many instances of false testimony do we see in scripture.  Naboth’s vineyard in 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Kings 21 is an example of such.  We remember that story well, Ahab wanted Naboth’s vineyard and Naboth said no, Ahab pouted and wouldn’t eat so Jezebel sent letters to the city leaders and told them to prepare a feast with Naboth as the guest of honor and then to hire two (2) scoundrels (NKJV) to witness against him for blasphemy against God and the King and then to stone him as a punishment.  Scoundrels!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And the example that probably comes into our minds first is the mockery of justice applied to Jesus as Mark 14:56-57 clearly states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#10 – COVET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Coveting starts in the heart – it is the desire to have something, to desire something that is not your own.  It is GREED, the DESIRE FOR MORE AND MORE, it is A PASSION THAT CAN NEVER BE SATSIFIED.  Covetousness is one of those last but not least commandments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In the previously mentioned story </a:t>
            </a:r>
            <a:r>
              <a:rPr lang="en-US" sz="1400" i="1" dirty="0">
                <a:solidFill>
                  <a:srgbClr val="292F33"/>
                </a:solidFill>
                <a:latin typeface="Verdana" panose="020B0604030504040204" pitchFamily="34" charset="0"/>
                <a:ea typeface="Verdana" panose="020B0604030504040204" pitchFamily="34" charset="0"/>
              </a:rPr>
              <a:t>Ahab</a:t>
            </a:r>
            <a:r>
              <a:rPr lang="en-US" sz="1400" dirty="0">
                <a:solidFill>
                  <a:srgbClr val="292F33"/>
                </a:solidFill>
                <a:latin typeface="Verdana" panose="020B0604030504040204" pitchFamily="34" charset="0"/>
                <a:ea typeface="Verdana" panose="020B0604030504040204" pitchFamily="34" charset="0"/>
              </a:rPr>
              <a:t>  broke commandments 6 and 9 (Murder and False Witness) and if you wanted to just pile up the charges you could add Commandment 8 (Thievery) to the list of offenses  (1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Kings 21)</a:t>
            </a:r>
          </a:p>
          <a:p>
            <a:endParaRPr lang="en-US" sz="14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2604206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r>
              <a:rPr lang="en-US" sz="1400" b="1" dirty="0">
                <a:latin typeface="Lucida Sans" panose="020B0602030504020204" pitchFamily="34" charset="0"/>
              </a:rPr>
              <a:t>The Old Law’s moral requirements are good and everlasting.  We don’t need better new rules or more laws, we need a savior and God delivered that to us through His Holy Nation</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old law promised blessings for obedience and curses for disobedience</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old law protected those who could not protect themselves</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old law required fairness</a:t>
            </a:r>
          </a:p>
          <a:p>
            <a:r>
              <a:rPr lang="en-US" sz="1400" b="1" dirty="0">
                <a:solidFill>
                  <a:schemeClr val="bg1">
                    <a:lumMod val="95000"/>
                    <a:lumOff val="5000"/>
                  </a:schemeClr>
                </a:solidFill>
                <a:latin typeface="Verdana" panose="020B0604030504040204" pitchFamily="34" charset="0"/>
                <a:ea typeface="Verdana" panose="020B0604030504040204" pitchFamily="34" charset="0"/>
              </a:rPr>
              <a:t>The old law could not be perfectly kept because man is fallible</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There was no salvation under the Old Law, only a covering of the sin</a:t>
            </a:r>
          </a:p>
          <a:p>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Our salvation is not based on law-keeping but rather on Jesus’ sacrifice of blood</a:t>
            </a: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4230301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pPr defTabSz="932871">
              <a:defRPr/>
            </a:pPr>
            <a:r>
              <a:rPr lang="en-US" b="1" dirty="0">
                <a:solidFill>
                  <a:schemeClr val="bg1">
                    <a:lumMod val="95000"/>
                    <a:lumOff val="5000"/>
                  </a:schemeClr>
                </a:solidFill>
                <a:latin typeface="Verdana" panose="020B0604030504040204" pitchFamily="34" charset="0"/>
                <a:ea typeface="Verdana" panose="020B0604030504040204" pitchFamily="34" charset="0"/>
              </a:rPr>
              <a:t>Love </a:t>
            </a:r>
            <a:r>
              <a:rPr lang="en-US" sz="1400" b="1" dirty="0">
                <a:solidFill>
                  <a:schemeClr val="bg1">
                    <a:lumMod val="95000"/>
                    <a:lumOff val="5000"/>
                  </a:schemeClr>
                </a:solidFill>
                <a:latin typeface="Verdana" panose="020B0604030504040204" pitchFamily="34" charset="0"/>
                <a:ea typeface="Verdana" panose="020B0604030504040204" pitchFamily="34" charset="0"/>
              </a:rPr>
              <a:t>your</a:t>
            </a:r>
            <a:r>
              <a:rPr lang="en-US" b="1" dirty="0">
                <a:solidFill>
                  <a:schemeClr val="bg1">
                    <a:lumMod val="95000"/>
                    <a:lumOff val="5000"/>
                  </a:schemeClr>
                </a:solidFill>
                <a:latin typeface="Verdana" panose="020B0604030504040204" pitchFamily="34" charset="0"/>
                <a:ea typeface="Verdana" panose="020B0604030504040204" pitchFamily="34" charset="0"/>
              </a:rPr>
              <a:t> God with all your heart ... Love your neighbor as yourself (Matthew 22:37-40)  On these 2 commandments hang ALL (emphasis mine) the Law.  Except for keeping the Sabbath, all of God’s 10 commandments are repeated in the New Testament.  If we love God, we will keep them.</a:t>
            </a: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1209054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400" dirty="0">
                <a:latin typeface="Verdana" panose="020B0604030504040204" pitchFamily="34" charset="0"/>
                <a:ea typeface="Verdana" panose="020B0604030504040204" pitchFamily="34" charset="0"/>
              </a:rPr>
              <a:t>Starting with verse 22 of chapter 20 going through chapter 23 we have what is referred to as the Book of the Covenant.  These are God’s words to Moses that he writes down  and later affirms with the people.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In these chapters we have covered these specifics about the law</a:t>
            </a:r>
          </a:p>
          <a:p>
            <a:endParaRPr lang="en-US" sz="1400" dirty="0">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Fairness and Justice</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Compassion and Mercy</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The value of human life</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The importance of Home and Family</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Individual Responsibility and Rights</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The centrality of worship to GOD</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dirty="0">
                <a:solidFill>
                  <a:srgbClr val="292F33"/>
                </a:solidFill>
                <a:latin typeface="Verdana" panose="020B0604030504040204" pitchFamily="34" charset="0"/>
                <a:ea typeface="Verdana" panose="020B0604030504040204" pitchFamily="34" charset="0"/>
              </a:rPr>
              <a:t>There are specifics here that have to do with the worship of the Israelites and there are a lot of lessons that carry over for us in our relationship with God </a:t>
            </a:r>
          </a:p>
          <a:p>
            <a:pPr algn="l"/>
            <a:endParaRPr lang="en-US" sz="1400" b="1" dirty="0">
              <a:solidFill>
                <a:srgbClr val="292F33"/>
              </a:solidFill>
              <a:latin typeface="Verdana" panose="020B0604030504040204" pitchFamily="34" charset="0"/>
              <a:ea typeface="Verdana" panose="020B0604030504040204" pitchFamily="34" charset="0"/>
            </a:endParaRPr>
          </a:p>
          <a:p>
            <a:pPr algn="l"/>
            <a:endParaRPr lang="en-US" sz="1400" b="1" dirty="0">
              <a:solidFill>
                <a:srgbClr val="292F33"/>
              </a:solidFill>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886155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Verdana" panose="020B0604030504040204" pitchFamily="34" charset="0"/>
                <a:ea typeface="Verdana" panose="020B0604030504040204" pitchFamily="34" charset="0"/>
              </a:rPr>
              <a:t>Moses has come back down the mountain in the last verses of chapter 19.  As chapter 20 starts, God spoke the words that we studied as the 10 commandments, in verse 18 of chapter 20 the people witnessed the majesty of God and in verse 21, the people are described as standing afar off</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But (and we stress all the time the Importance of that 3-letter word) – it transitions us from the people at the bottom of the mountain to Moses who drew near the thick darkness where God was</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Verse 22 of the 20</a:t>
            </a:r>
            <a:r>
              <a:rPr lang="en-US" sz="1400" baseline="30000" dirty="0">
                <a:latin typeface="Verdana" panose="020B0604030504040204" pitchFamily="34" charset="0"/>
                <a:ea typeface="Verdana" panose="020B0604030504040204" pitchFamily="34" charset="0"/>
              </a:rPr>
              <a:t>th</a:t>
            </a:r>
            <a:r>
              <a:rPr lang="en-US" sz="1400" dirty="0">
                <a:latin typeface="Verdana" panose="020B0604030504040204" pitchFamily="34" charset="0"/>
                <a:ea typeface="Verdana" panose="020B0604030504040204" pitchFamily="34" charset="0"/>
              </a:rPr>
              <a:t> chapter – Then the Lord said to Moses “Thus shall you say to the children of Israel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YOU HAVE SEEN THAT I HAVE TALKED WITH YOU FROM HEAVEN</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God is emphasizing the source of all instruction for the Israelites.  PLUS – something else – HE reminds Moses about “no other God’s before me (my face) and he instructs that the altar be made from the earth or if it is made from stone, it can’t be made from hewn stone because if you use a tool on it, you profane it and lastly, there shall be no steps to it so that the attendants to the sacrifice do not project immodesty in their service.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A few short words but very important words because they set the tone for worship.  What God is saying here is that worship is to be focused on GOD and not the implements of the worship.  The altar is not the focus, the sacrifice is the focus.  And if we think about it – no other Gods before me, no graven images, this all fits – yes?  Judaism was complex as we see it, with different types of sacrifice and different feasts but everything within it is always pointed upward.  The worship of the Hebrews was to be exactly as our worship is today – GOD CENTERED</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Exodus 21 though 23, Leviticus and a large part of Deuteronomy support the law given by God that we know as the 10 commandments.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In that respect it is a case study to help us in our understanding of the law.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God provided clarification and intent for the 10 commandments through Exodus 21 through 23, in Leviticus and Deuteronomy.  </a:t>
            </a:r>
          </a:p>
          <a:p>
            <a:r>
              <a:rPr lang="en-US" sz="1400" dirty="0">
                <a:latin typeface="Verdana" panose="020B0604030504040204" pitchFamily="34" charset="0"/>
                <a:ea typeface="Verdana" panose="020B0604030504040204" pitchFamily="34" charset="0"/>
              </a:rPr>
              <a:t>And so as we study the remainder of Exodus and most of Leviticus, let’s not lose sight of the scriptural support for the rule, in this case the 10 commandments.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Let’s look at these instructions as we start chapter 21.  we will not deal with them in great detail but rather summary form only.</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CHAPTER 21</a:t>
            </a:r>
          </a:p>
          <a:p>
            <a:endParaRPr lang="en-US" sz="1400"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Slavery Chapter 21:1-11</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There was no such thing as permanent involuntary servitude for a Hebrew slave although the slave could bond himself/herself to the master for life.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The general rule is that slaves acquired by purchase served 6 years and in the 7</a:t>
            </a:r>
            <a:r>
              <a:rPr lang="en-US" sz="1400" baseline="30000" dirty="0">
                <a:latin typeface="Verdana" panose="020B0604030504040204" pitchFamily="34" charset="0"/>
                <a:ea typeface="Verdana" panose="020B0604030504040204" pitchFamily="34" charset="0"/>
              </a:rPr>
              <a:t>th</a:t>
            </a:r>
            <a:r>
              <a:rPr lang="en-US" sz="1400" dirty="0">
                <a:latin typeface="Verdana" panose="020B0604030504040204" pitchFamily="34" charset="0"/>
                <a:ea typeface="Verdana" panose="020B0604030504040204" pitchFamily="34" charset="0"/>
              </a:rPr>
              <a:t> year were set free, without owing any money or without having to be redeemed.  The slave owner was not to send away the slave empty handed but was to provide for him liberally from the flock and the field  (</a:t>
            </a:r>
            <a:r>
              <a:rPr lang="en-US" sz="1400" dirty="0" err="1">
                <a:latin typeface="Verdana" panose="020B0604030504040204" pitchFamily="34" charset="0"/>
                <a:ea typeface="Verdana" panose="020B0604030504040204" pitchFamily="34" charset="0"/>
              </a:rPr>
              <a:t>Deut</a:t>
            </a:r>
            <a:r>
              <a:rPr lang="en-US" sz="1400" dirty="0">
                <a:latin typeface="Verdana" panose="020B0604030504040204" pitchFamily="34" charset="0"/>
                <a:ea typeface="Verdana" panose="020B0604030504040204" pitchFamily="34" charset="0"/>
              </a:rPr>
              <a:t> 15:13-14)</a:t>
            </a:r>
          </a:p>
          <a:p>
            <a:endParaRPr lang="en-US" sz="1400" dirty="0">
              <a:latin typeface="Verdana" panose="020B0604030504040204" pitchFamily="34" charset="0"/>
              <a:ea typeface="Verdana" panose="020B0604030504040204" pitchFamily="34" charset="0"/>
            </a:endParaRPr>
          </a:p>
          <a:p>
            <a:r>
              <a:rPr lang="en-US" sz="1400" dirty="0" err="1">
                <a:solidFill>
                  <a:srgbClr val="218282"/>
                </a:solidFill>
                <a:latin typeface="Verdana" panose="020B0604030504040204" pitchFamily="34" charset="0"/>
                <a:ea typeface="Verdana" panose="020B0604030504040204" pitchFamily="34" charset="0"/>
              </a:rPr>
              <a:t>Deu</a:t>
            </a:r>
            <a:r>
              <a:rPr lang="en-US" sz="1400" dirty="0">
                <a:solidFill>
                  <a:srgbClr val="218282"/>
                </a:solidFill>
                <a:latin typeface="Verdana" panose="020B0604030504040204" pitchFamily="34" charset="0"/>
                <a:ea typeface="Verdana" panose="020B0604030504040204" pitchFamily="34" charset="0"/>
              </a:rPr>
              <a:t> 15:12</a:t>
            </a:r>
            <a:r>
              <a:rPr lang="en-US" sz="1400" dirty="0">
                <a:solidFill>
                  <a:srgbClr val="292F33"/>
                </a:solidFill>
                <a:latin typeface="Verdana" panose="020B0604030504040204" pitchFamily="34" charset="0"/>
                <a:ea typeface="Verdana" panose="020B0604030504040204" pitchFamily="34" charset="0"/>
              </a:rPr>
              <a:t>  "If your brother, a Hebrew man, or a Hebrew woman, is sold to you and serves you six years, then in the seventh year you shall let him go free from you. </a:t>
            </a:r>
          </a:p>
          <a:p>
            <a:r>
              <a:rPr lang="en-US" sz="1400" dirty="0" err="1">
                <a:solidFill>
                  <a:srgbClr val="218282"/>
                </a:solidFill>
                <a:latin typeface="Verdana" panose="020B0604030504040204" pitchFamily="34" charset="0"/>
                <a:ea typeface="Verdana" panose="020B0604030504040204" pitchFamily="34" charset="0"/>
              </a:rPr>
              <a:t>Deu</a:t>
            </a:r>
            <a:r>
              <a:rPr lang="en-US" sz="1400" dirty="0">
                <a:solidFill>
                  <a:srgbClr val="218282"/>
                </a:solidFill>
                <a:latin typeface="Verdana" panose="020B0604030504040204" pitchFamily="34" charset="0"/>
                <a:ea typeface="Verdana" panose="020B0604030504040204" pitchFamily="34" charset="0"/>
              </a:rPr>
              <a:t> 15:13</a:t>
            </a:r>
            <a:r>
              <a:rPr lang="en-US" sz="1400" dirty="0">
                <a:solidFill>
                  <a:srgbClr val="292F33"/>
                </a:solidFill>
                <a:latin typeface="Verdana" panose="020B0604030504040204" pitchFamily="34" charset="0"/>
                <a:ea typeface="Verdana" panose="020B0604030504040204" pitchFamily="34" charset="0"/>
              </a:rPr>
              <a:t>  And when you send him away free from you, you shall not let him go away empty-handed; </a:t>
            </a:r>
          </a:p>
          <a:p>
            <a:r>
              <a:rPr lang="en-US" sz="1400" dirty="0" err="1">
                <a:solidFill>
                  <a:srgbClr val="218282"/>
                </a:solidFill>
                <a:latin typeface="Verdana" panose="020B0604030504040204" pitchFamily="34" charset="0"/>
                <a:ea typeface="Verdana" panose="020B0604030504040204" pitchFamily="34" charset="0"/>
              </a:rPr>
              <a:t>Deu</a:t>
            </a:r>
            <a:r>
              <a:rPr lang="en-US" sz="1400" dirty="0">
                <a:solidFill>
                  <a:srgbClr val="218282"/>
                </a:solidFill>
                <a:latin typeface="Verdana" panose="020B0604030504040204" pitchFamily="34" charset="0"/>
                <a:ea typeface="Verdana" panose="020B0604030504040204" pitchFamily="34" charset="0"/>
              </a:rPr>
              <a:t> 15:14</a:t>
            </a:r>
            <a:r>
              <a:rPr lang="en-US" sz="1400" dirty="0">
                <a:solidFill>
                  <a:srgbClr val="292F33"/>
                </a:solidFill>
                <a:latin typeface="Verdana" panose="020B0604030504040204" pitchFamily="34" charset="0"/>
                <a:ea typeface="Verdana" panose="020B0604030504040204" pitchFamily="34" charset="0"/>
              </a:rPr>
              <a:t>  you shall supply him liberally from your flock, from your threshing floor, and from your winepress. </a:t>
            </a:r>
            <a:r>
              <a:rPr lang="en-US" sz="1400" i="1" dirty="0">
                <a:solidFill>
                  <a:srgbClr val="808080"/>
                </a:solidFill>
                <a:latin typeface="Verdana" panose="020B0604030504040204" pitchFamily="34" charset="0"/>
                <a:ea typeface="Verdana" panose="020B0604030504040204" pitchFamily="34" charset="0"/>
              </a:rPr>
              <a:t>From what</a:t>
            </a:r>
            <a:r>
              <a:rPr lang="en-US" sz="1400" dirty="0">
                <a:solidFill>
                  <a:srgbClr val="292F33"/>
                </a:solidFill>
                <a:latin typeface="Verdana" panose="020B0604030504040204" pitchFamily="34" charset="0"/>
                <a:ea typeface="Verdana" panose="020B0604030504040204" pitchFamily="34" charset="0"/>
              </a:rPr>
              <a:t> the LORD has blessed you with, you shall give to him. </a:t>
            </a:r>
          </a:p>
          <a:p>
            <a:r>
              <a:rPr lang="en-US" sz="1400" dirty="0" err="1">
                <a:solidFill>
                  <a:srgbClr val="218282"/>
                </a:solidFill>
                <a:latin typeface="Verdana" panose="020B0604030504040204" pitchFamily="34" charset="0"/>
                <a:ea typeface="Verdana" panose="020B0604030504040204" pitchFamily="34" charset="0"/>
              </a:rPr>
              <a:t>Deu</a:t>
            </a:r>
            <a:r>
              <a:rPr lang="en-US" sz="1400" dirty="0">
                <a:solidFill>
                  <a:srgbClr val="218282"/>
                </a:solidFill>
                <a:latin typeface="Verdana" panose="020B0604030504040204" pitchFamily="34" charset="0"/>
                <a:ea typeface="Verdana" panose="020B0604030504040204" pitchFamily="34" charset="0"/>
              </a:rPr>
              <a:t> 15:15</a:t>
            </a:r>
            <a:r>
              <a:rPr lang="en-US" sz="1400" dirty="0">
                <a:solidFill>
                  <a:srgbClr val="292F33"/>
                </a:solidFill>
                <a:latin typeface="Verdana" panose="020B0604030504040204" pitchFamily="34" charset="0"/>
                <a:ea typeface="Verdana" panose="020B0604030504040204" pitchFamily="34" charset="0"/>
              </a:rPr>
              <a:t>  You shall remember that you were a slave in the land of Egypt, and the LORD your God redeemed you; therefore I command you this thing today. </a:t>
            </a:r>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The servant could permanently  bond himself to his master VOLUNTARILY, verse 5 has a procedure for that</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Slavery brings up bad vibes here in America because of the history of our country, we need to see that the relationship in the OT was not one that was ordered or originated through or by God.  What is being regulated here within these verse of chapter 21 pertains to those who were obtained through purchase and this purchase was the method of paying off debts.  The Law of Moses did not outlaw it but it did put into place rules that benefitted both the owner and the slave.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The rules made it clear that GOD was the owner of both the master and the slave!</a:t>
            </a:r>
          </a:p>
          <a:p>
            <a:endParaRPr lang="en-US" sz="1400"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Personal Injuries 21:12-27</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Crimes carry consequences, sometimes capital consequences that we are too enlightened for in our times.  We see circumstances today where in our desire to be all things to all people we go too far and flip-flop the role of criminal and victim, such is not the case in </a:t>
            </a:r>
            <a:r>
              <a:rPr lang="en-US" sz="1400" dirty="0" err="1">
                <a:latin typeface="Verdana" panose="020B0604030504040204" pitchFamily="34" charset="0"/>
                <a:ea typeface="Verdana" panose="020B0604030504040204" pitchFamily="34" charset="0"/>
              </a:rPr>
              <a:t>Mosaical</a:t>
            </a:r>
            <a:r>
              <a:rPr lang="en-US" sz="1400" dirty="0">
                <a:latin typeface="Verdana" panose="020B0604030504040204" pitchFamily="34" charset="0"/>
                <a:ea typeface="Verdana" panose="020B0604030504040204" pitchFamily="34" charset="0"/>
              </a:rPr>
              <a:t> law  I want to focus on the statutes regarding how we treat our parents.  Verses 15 and 17</a:t>
            </a:r>
          </a:p>
          <a:p>
            <a:endParaRPr lang="en-US" sz="1400" dirty="0">
              <a:latin typeface="Verdana" panose="020B0604030504040204" pitchFamily="34" charset="0"/>
              <a:ea typeface="Verdana" panose="020B0604030504040204" pitchFamily="34" charset="0"/>
            </a:endParaRPr>
          </a:p>
          <a:p>
            <a:r>
              <a:rPr lang="en-US" sz="1400" dirty="0">
                <a:solidFill>
                  <a:srgbClr val="218282"/>
                </a:solidFill>
                <a:latin typeface="Verdana" panose="020B0604030504040204" pitchFamily="34" charset="0"/>
                <a:ea typeface="Verdana" panose="020B0604030504040204" pitchFamily="34" charset="0"/>
              </a:rPr>
              <a:t>Exo 21:15</a:t>
            </a:r>
            <a:r>
              <a:rPr lang="en-US" sz="1400" dirty="0">
                <a:solidFill>
                  <a:srgbClr val="292F33"/>
                </a:solidFill>
                <a:latin typeface="Verdana" panose="020B0604030504040204" pitchFamily="34" charset="0"/>
                <a:ea typeface="Verdana" panose="020B0604030504040204" pitchFamily="34" charset="0"/>
              </a:rPr>
              <a:t>  "And he who strikes his father or his mother shall surely be put to death. </a:t>
            </a:r>
          </a:p>
          <a:p>
            <a:r>
              <a:rPr lang="en-US" sz="1400" b="1" dirty="0">
                <a:solidFill>
                  <a:srgbClr val="8D7221"/>
                </a:solidFill>
                <a:latin typeface="Verdana" panose="020B0604030504040204" pitchFamily="34" charset="0"/>
                <a:ea typeface="Verdana" panose="020B0604030504040204" pitchFamily="34" charset="0"/>
              </a:rPr>
              <a:t>Exo 21:17</a:t>
            </a:r>
            <a:r>
              <a:rPr lang="en-US" sz="1400" dirty="0">
                <a:solidFill>
                  <a:srgbClr val="292F33"/>
                </a:solidFill>
                <a:latin typeface="Verdana" panose="020B0604030504040204" pitchFamily="34" charset="0"/>
                <a:ea typeface="Verdana" panose="020B0604030504040204" pitchFamily="34" charset="0"/>
              </a:rPr>
              <a:t>  "And he who curses his father or his mother shall surely be put to death.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live in a society today that largely ignores the family responsibility of taking care of parents.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God’s 5</a:t>
            </a:r>
            <a:r>
              <a:rPr lang="en-US" sz="1400" baseline="30000" dirty="0">
                <a:solidFill>
                  <a:srgbClr val="292F33"/>
                </a:solidFill>
                <a:latin typeface="Verdana" panose="020B0604030504040204" pitchFamily="34" charset="0"/>
                <a:ea typeface="Verdana" panose="020B0604030504040204" pitchFamily="34" charset="0"/>
              </a:rPr>
              <a:t>th</a:t>
            </a:r>
            <a:r>
              <a:rPr lang="en-US" sz="1400" dirty="0">
                <a:solidFill>
                  <a:srgbClr val="292F33"/>
                </a:solidFill>
                <a:latin typeface="Verdana" panose="020B0604030504040204" pitchFamily="34" charset="0"/>
                <a:ea typeface="Verdana" panose="020B0604030504040204" pitchFamily="34" charset="0"/>
              </a:rPr>
              <a:t> commandment – Honor your Father and Mother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word curse in verse 17  is not just the language we might use to wrongly speak to our parents but an ongoing act of contempt.  And although we think of cursing our parents to be an act of abusive language it is much deeper than that.  God is speaking of an ongoing action of detriment.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AND THIS IS A CAPITAL OFFENSE!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Why – Perhaps it is because the authority of parents mirrors God’s authority over his children and to strike out against our parents is to strike out against God.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Loss of the family dynamic, loss of respect for our parents in the home translates into chaos everywhere else.  God was serious about our relationship with our parents and we should be too.</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Something to remember – Chapter 21 uses a word picture that some civilizations have taken literally and for which the Bible gets the credit for commanding something that rarely taken literally in scripture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Hand of hand, eye for eye, tooth for tooth. Etc.  Chapter 21, after discussing the issues relating to harming an unborn child during a fight verse 23 says that if any harm follows you shall give life for life and then goes into the hand for hand. Foot for foot and so forth.</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In addition to recognizing the child within the womb as a child, NOT A FETUS, there is a capital element to this crime.  But evidence of actual dismemberment as a punishment is very limited.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TEACHER NOTES ONLY.  There is an instance in </a:t>
            </a:r>
            <a:r>
              <a:rPr lang="en-US" sz="1400" dirty="0" err="1">
                <a:solidFill>
                  <a:srgbClr val="292F33"/>
                </a:solidFill>
                <a:latin typeface="Verdana" panose="020B0604030504040204" pitchFamily="34" charset="0"/>
                <a:ea typeface="Verdana" panose="020B0604030504040204" pitchFamily="34" charset="0"/>
              </a:rPr>
              <a:t>Deut</a:t>
            </a:r>
            <a:r>
              <a:rPr lang="en-US" sz="1400" dirty="0">
                <a:solidFill>
                  <a:srgbClr val="292F33"/>
                </a:solidFill>
                <a:latin typeface="Verdana" panose="020B0604030504040204" pitchFamily="34" charset="0"/>
                <a:ea typeface="Verdana" panose="020B0604030504040204" pitchFamily="34" charset="0"/>
              </a:rPr>
              <a:t> 25 in which the loss of a hand is authorized but other than that most instances of limbs or eyes being taken were in times of war and were not in judgement of a criminal offense.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TEACHER NOTES </a:t>
            </a:r>
            <a:r>
              <a:rPr lang="en-US" sz="1400" dirty="0" err="1">
                <a:solidFill>
                  <a:srgbClr val="292F33"/>
                </a:solidFill>
                <a:latin typeface="Verdana" panose="020B0604030504040204" pitchFamily="34" charset="0"/>
                <a:ea typeface="Verdana" panose="020B0604030504040204" pitchFamily="34" charset="0"/>
              </a:rPr>
              <a:t>ONLYIn</a:t>
            </a:r>
            <a:r>
              <a:rPr lang="en-US" sz="1400" dirty="0">
                <a:solidFill>
                  <a:srgbClr val="292F33"/>
                </a:solidFill>
                <a:latin typeface="Verdana" panose="020B0604030504040204" pitchFamily="34" charset="0"/>
                <a:ea typeface="Verdana" panose="020B0604030504040204" pitchFamily="34" charset="0"/>
              </a:rPr>
              <a:t> Judges 1:6-7, there is a case of a Canaanite King who was pursued by the Israelites and when caught had his big toes and thumbs cut off.  Of course, we know of Samson who had his eyes put out and there are a few instances of things like these that don’t have anything to do with adjudication of a criminal; or civil matter but the limb for limb punishment is just not prevalent through scripture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As a matter of fact, if you look in Chapter 21 verses 26 and 27, you will see that the literal eye for eye punishment is not applied.  If a master strikes his servant and the servant loses an eye or a tooth, doing the same to the master is NOT the judgement  - the servant goes FREE.  If you were a servant, which would you rather have, your freedom or to poke your master in the eye with a sharp stick – careful – think about the answer there.  Emotion might favor the stick, but logic certainly doesn’t.</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292F33"/>
                </a:solidFill>
                <a:latin typeface="Verdana" panose="020B0604030504040204" pitchFamily="34" charset="0"/>
                <a:ea typeface="Verdana" panose="020B0604030504040204" pitchFamily="34" charset="0"/>
              </a:rPr>
              <a:t>Laws regarding Oxen 21:28-36</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It may seem funny to have 8 verses pertaining to a large, expensive and dangerous animal and although we don’t view the ox as the smartest of animals, the point is bigger, and I think well suited to our time.  We live in a society that cares more for animals than babies when it comes to the practice of abortion.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It is clear from these verses that human life is more valuable than animal life – take into consideration the ox, incapable of making a decision to kill a human or not to kill a human.  If the ox gores a human to death, the ox dies as a result.  If the owner knew the ox was a rogue ox, subject to meanness and does not take steps to pen the ox, not only does the ox die but also the owner dies.  Generally speaking, an animal owner is not held responsible for the behavior of his farm animals</a:t>
            </a:r>
          </a:p>
          <a:p>
            <a:endParaRPr lang="en-US" sz="14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2572021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rPr>
              <a:t>Crimes against Property  22:1-17</a:t>
            </a:r>
          </a:p>
          <a:p>
            <a:endParaRPr lang="en-US" sz="1400" dirty="0">
              <a:solidFill>
                <a:srgbClr val="292F33"/>
              </a:solidFill>
              <a:latin typeface="Verdana" panose="020B0604030504040204" pitchFamily="34" charset="0"/>
            </a:endParaRP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And so now we get into chapter 22 which concerns crimes against property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Let’s understand also that crimes of the </a:t>
            </a:r>
            <a:r>
              <a:rPr lang="en-US" sz="1400" dirty="0" err="1">
                <a:solidFill>
                  <a:srgbClr val="292F33"/>
                </a:solidFill>
                <a:latin typeface="Verdana" panose="020B0604030504040204" pitchFamily="34" charset="0"/>
              </a:rPr>
              <a:t>Mosaical</a:t>
            </a:r>
            <a:r>
              <a:rPr lang="en-US" sz="1400" dirty="0">
                <a:solidFill>
                  <a:srgbClr val="292F33"/>
                </a:solidFill>
                <a:latin typeface="Verdana" panose="020B0604030504040204" pitchFamily="34" charset="0"/>
              </a:rPr>
              <a:t> age did not include jail because there were none.  Crimes were settled through restitution or death.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the first 3 verses, we see the castle doctrine.  If someone broke in at night and you killed them (probably unintentionally btw) then you are not guilty of murder.  IF the thief breaks in during the daytime, slow down, there is more at stake.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During daytime, the homeowner could see the thief and was required to make a judgement, did he fear for his life or only his property.  God’s law here is clear, if the homeowner sees no intent of the thief to kill him (the homeowner) then capital punishment is not an appropriate adjudication.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Also, look at verse 3b – if the bad guy has no money for restitution, he can be sold but remember the previous discussion – his term is limited to 6 years</a:t>
            </a:r>
          </a:p>
          <a:p>
            <a:endParaRPr lang="en-US" sz="1400" dirty="0">
              <a:solidFill>
                <a:srgbClr val="292F33"/>
              </a:solidFill>
              <a:latin typeface="Verdana" panose="020B0604030504040204" pitchFamily="34" charset="0"/>
            </a:endParaRP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Crimes of Idolatry  22:18-20  (Capital Offenses)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3 short verses but to the heart of the 1</a:t>
            </a:r>
            <a:r>
              <a:rPr lang="en-US" sz="1400" baseline="30000" dirty="0">
                <a:solidFill>
                  <a:srgbClr val="292F33"/>
                </a:solidFill>
                <a:latin typeface="Verdana" panose="020B0604030504040204" pitchFamily="34" charset="0"/>
              </a:rPr>
              <a:t>st</a:t>
            </a:r>
            <a:r>
              <a:rPr lang="en-US" sz="1400" dirty="0">
                <a:solidFill>
                  <a:srgbClr val="292F33"/>
                </a:solidFill>
                <a:latin typeface="Verdana" panose="020B0604030504040204" pitchFamily="34" charset="0"/>
              </a:rPr>
              <a:t> 2 commandments.  Why so strict?  Capital crimes all of them.  God is serious about where our allegiance is.  We are either with God or we are not.  The female tense is used for the word sorcerer, perhaps this was more of a female dominated business. We can see why  the witch of Endor’s concern when Saul asked her to bring up Samuel.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Note especially though the sentence in verse 20 for offering a sacrifice to any God other than the one true God.  The verb here is different than the verb for being put to death – this is properly translated “utterly destroyed” – Death but also the total annihilation and destruction of the criminal’s property is implied .  If ever we think that God is not as serious about where we put our faith, let this sink in.  This is our God talking to us.  Pick your idol. Pick your object of affection, if it is not God, it carries with it the death penalty.</a:t>
            </a:r>
          </a:p>
          <a:p>
            <a:endParaRPr lang="en-US" sz="1400" dirty="0">
              <a:solidFill>
                <a:srgbClr val="292F33"/>
              </a:solidFill>
              <a:latin typeface="Verdana" panose="020B0604030504040204" pitchFamily="34" charset="0"/>
            </a:endParaRP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Laws requiring compassion  22:21-27</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 little different in approach, these laws are not “if/then” laws but are “shall/shall not” laws.  These laws show compassion for those who could not care for themselves.  Israel was once a stranger in Egypt and should be motivated to be kind to strangers.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think of Galatians 6:10, do good unto all men but especially to the household of faith.</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You shall not afflict any widow or orphan – God’s wrath will become hot – While this verse does not specifically mention the child in the womb can any child be more helpless than that. God hates it when we take advantage of the helpless</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Laws honoring God  22:28-31</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2 issues here – cursing God and cursing a civil ruler – both are capital crimes.  Cursing God and cursing the ruler that God put in place.   I watch a lot of people in public, on social media, in movies and entertainment who seem to take joy in blaspheming God.  There will come a day when it will not go well for those people.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And to close out the chapter the concept of “first fruits”  3 short verses but a powerful </a:t>
            </a:r>
            <a:r>
              <a:rPr lang="en-US" sz="1400" dirty="0" err="1">
                <a:solidFill>
                  <a:srgbClr val="292F33"/>
                </a:solidFill>
                <a:latin typeface="Verdana" panose="020B0604030504040204" pitchFamily="34" charset="0"/>
              </a:rPr>
              <a:t>powerful</a:t>
            </a:r>
            <a:r>
              <a:rPr lang="en-US" sz="1400" dirty="0">
                <a:solidFill>
                  <a:srgbClr val="292F33"/>
                </a:solidFill>
                <a:latin typeface="Verdana" panose="020B0604030504040204" pitchFamily="34" charset="0"/>
              </a:rPr>
              <a:t> lesson.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It is not ours, God gave it to us, God deserves the best, not second best</a:t>
            </a:r>
          </a:p>
          <a:p>
            <a:endParaRPr lang="en-US" sz="1400" dirty="0">
              <a:solidFill>
                <a:srgbClr val="292F33"/>
              </a:solidFill>
              <a:latin typeface="Verdana" panose="020B0604030504040204" pitchFamily="34" charset="0"/>
            </a:endParaRPr>
          </a:p>
          <a:p>
            <a:endParaRPr lang="en-US" sz="1400" b="1"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Chapter 23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With the last 3 verses of chapter 22, the shift is to what is toward God.  As we look at this last chapter of what we refer to as the book of the covenant we will also segue into Leviticus very briefly.  Exodus provides us a wonderful story of God’s people coming into their own and becoming a functioning society.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Leviticus serves to teach the Israelites how to be a “HOLY NATION”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We will not spend a lot of time going through detail, we will not try to dissect the feasts, the Holy Days, the sacrifices as to what each required.  We will take a look at this from 40,000 feet to understand God’s expectations of his people.  There is much we can learn from this even though we are not Jews.  God spoke to Israel in the time of Moses, but he speaks to us with these very same words today in terms of principle.</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Justice For All  23:1-9</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Honesty, integrity ... They mean something to God</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What happens when we follow the crowd, we will be popular with them but not with God.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like the imagery of Verses 4 and 5  and is says it all – whether the ox or the donkey belongs to a friend or an enemy, do the right thing!  If the ox is in the ditch, help get the ox out!</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This can be thought of as the golden rule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It is always right to do right, it is always wrong to do wrong, it is never right to do wrong, it is never wrong to do right</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The Sabbath 23:10-13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Not just the sabbath day -  but understand God’s concept about the 7</a:t>
            </a:r>
            <a:r>
              <a:rPr lang="en-US" sz="1400" baseline="30000" dirty="0">
                <a:solidFill>
                  <a:srgbClr val="292F33"/>
                </a:solidFill>
                <a:latin typeface="Verdana" panose="020B0604030504040204" pitchFamily="34" charset="0"/>
              </a:rPr>
              <a:t>th</a:t>
            </a:r>
            <a:r>
              <a:rPr lang="en-US" sz="1400" dirty="0">
                <a:solidFill>
                  <a:srgbClr val="292F33"/>
                </a:solidFill>
                <a:latin typeface="Verdana" panose="020B0604030504040204" pitchFamily="34" charset="0"/>
              </a:rPr>
              <a:t>  year, the sabbatical year.  The word means rest, it is not a worship day.  Worship took place every day of the week.  God placed a period of rest of all creation.  Man needs to rest, the farm animals needed to rest, and the land needs to rest.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like the way that one commentator put it when he said Sabbath Keeping was a humanitarian practice.  Israel was to have compassion on the land and the animals and faith that god would provide.  The day was Holy because it was a day of rest and God wanted reflection upon where the good things came from</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Annual Feasts  23:14-17</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Leaving Egypt (Feast of Unleavened Bread)</a:t>
            </a:r>
          </a:p>
          <a:p>
            <a:r>
              <a:rPr lang="en-US" sz="1400" dirty="0" err="1">
                <a:solidFill>
                  <a:srgbClr val="292F33"/>
                </a:solidFill>
                <a:latin typeface="Verdana" panose="020B0604030504040204" pitchFamily="34" charset="0"/>
              </a:rPr>
              <a:t>Firstfruits</a:t>
            </a:r>
            <a:r>
              <a:rPr lang="en-US" sz="1400" dirty="0">
                <a:solidFill>
                  <a:srgbClr val="292F33"/>
                </a:solidFill>
                <a:latin typeface="Verdana" panose="020B0604030504040204" pitchFamily="34" charset="0"/>
              </a:rPr>
              <a:t> (Feast of the Harvest) (Wheat harvest)</a:t>
            </a:r>
          </a:p>
          <a:p>
            <a:r>
              <a:rPr lang="en-US" sz="1400" dirty="0">
                <a:solidFill>
                  <a:srgbClr val="292F33"/>
                </a:solidFill>
                <a:latin typeface="Verdana" panose="020B0604030504040204" pitchFamily="34" charset="0"/>
              </a:rPr>
              <a:t>End of Growing season (Feast of the Ingathering) (Vineyards and Orchards)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Leaving Egypt and the fruits of the harvest – Focus everything around these 3 events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other words – what God has provided you</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Sacrifices  23:18-19</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Regarding the issue of the leaven, we refer back to the leaving Egypt in a hurry with not even time for the bread to rise – so don’t use leaven and verse 19 which seems to be an odd command regarding boiling a young goat in its mother’s milk.  The best explanation  that I have come across is that it was a Canaanite custom to do exactly that and if Israel did it, there would be an appearance of adopting a religion of the Canaanite people.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Certainly, we do understand that appearances are important, we are in the world but not of the world (John 17:14-15)</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Epilogue:  entering Canaan 23:20-33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Skipping to the end - Verse 32:  you shall make no covenant with them nor their gods.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Israel did not do this and it cost them dearly and in so many different ways.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20 refers to an Angel who will guide them.  They are warned to beware of the angel because he will not pardon their transgressions but if they are obedient, he will be their advocate.  Commentary ink in railroad car quantity try to explain who the angel is and beyond the scope of this class is the discussion relative thereto.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What is the bottom line – OBEY GOD and be blessed , the promised land is theirs for the taking, God makes it clear that they must be ALL IN!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22 – God says that HE will be an enemy to your enemies, that he would deliver the enemy to them   BUT</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God expected and demanded obedience; God expected a buy in on the part of the Jews.  They had to take the land; it wasn’t an unconditional gift .  Remember the people said they would obey.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Israel was intended to be a light to the nations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Isaiah 42:6</a:t>
            </a:r>
          </a:p>
          <a:p>
            <a:r>
              <a:rPr lang="en-US" sz="1400" b="1" dirty="0">
                <a:solidFill>
                  <a:srgbClr val="8D7221"/>
                </a:solidFill>
                <a:latin typeface="Verdana" panose="020B0604030504040204" pitchFamily="34" charset="0"/>
              </a:rPr>
              <a:t>Isa 42:6</a:t>
            </a:r>
            <a:r>
              <a:rPr lang="en-US" sz="1400" dirty="0">
                <a:solidFill>
                  <a:srgbClr val="292F33"/>
                </a:solidFill>
                <a:latin typeface="Verdana" panose="020B0604030504040204" pitchFamily="34" charset="0"/>
              </a:rPr>
              <a:t>  "I, the LORD, have called You in righteousness, And will hold Your hand; I will keep You and give You as a covenant to the people, As a light to the Gentiles, </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Verse 33</a:t>
            </a:r>
          </a:p>
          <a:p>
            <a:r>
              <a:rPr lang="en-US" sz="1400" b="1" dirty="0">
                <a:solidFill>
                  <a:srgbClr val="292F33"/>
                </a:solidFill>
                <a:latin typeface="Verdana" panose="020B0604030504040204" pitchFamily="34" charset="0"/>
              </a:rPr>
              <a:t>They shall not dwell in your (YOUR) land, lest they make you sin against me.  For if you serve their gods, it will surely be a snare to you.</a:t>
            </a:r>
          </a:p>
          <a:p>
            <a:endParaRPr lang="en-US" sz="1400" b="1"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God was correct to be worried about the spirituality of his people wasn’t he?</a:t>
            </a:r>
          </a:p>
          <a:p>
            <a:pPr marL="237929" indent="-237929">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112646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a:t>Lessons Learned</a:t>
            </a:r>
          </a:p>
          <a:p>
            <a:endParaRPr lang="en-US" sz="1400" dirty="0">
              <a:latin typeface="Verdana" panose="020B0604030504040204" pitchFamily="34" charset="0"/>
              <a:ea typeface="Verdana" panose="020B0604030504040204" pitchFamily="34" charset="0"/>
            </a:endParaRPr>
          </a:p>
          <a:p>
            <a:pPr defTabSz="932871">
              <a:defRPr/>
            </a:pPr>
            <a:r>
              <a:rPr lang="en-US" sz="1400" dirty="0">
                <a:latin typeface="Verdana" panose="020B0604030504040204" pitchFamily="34" charset="0"/>
                <a:ea typeface="Verdana" panose="020B0604030504040204" pitchFamily="34" charset="0"/>
              </a:rPr>
              <a:t>Let our worship be simple and God-Focused.  Remember the 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commandment, you shall have no other Gods before me (before MY face).  God want worship to be directed upward and images and idols divert that upward praise</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pPr defTabSz="932871">
              <a:defRPr/>
            </a:pPr>
            <a:r>
              <a:rPr lang="en-US" sz="1400" dirty="0">
                <a:latin typeface="Verdana" panose="020B0604030504040204" pitchFamily="34" charset="0"/>
                <a:ea typeface="Verdana" panose="020B0604030504040204" pitchFamily="34" charset="0"/>
              </a:rPr>
              <a:t>Pierce my Ear Lord!  Paul describes himself as a bondservant of Christ (Romans 1:1).  We can all be free of the demands of Christ if we so choose, but why?  So that we could be slaves to sin instead (Romans 6:17?  Just like the Hebrew slave loved his master and voluntarily stayed, so do we love our Lord and willingly accept life as His bondservant.</a:t>
            </a:r>
          </a:p>
          <a:p>
            <a:pPr defTabSz="932871">
              <a:defRPr/>
            </a:pPr>
            <a:endParaRPr lang="en-US" sz="1400" dirty="0">
              <a:latin typeface="Verdana" panose="020B0604030504040204" pitchFamily="34" charset="0"/>
              <a:ea typeface="Verdana" panose="020B0604030504040204" pitchFamily="34" charset="0"/>
            </a:endParaRPr>
          </a:p>
          <a:p>
            <a:pPr defTabSz="932871">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251924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a:t>Lessons Learned</a:t>
            </a:r>
          </a:p>
          <a:p>
            <a:endParaRPr lang="en-US" dirty="0"/>
          </a:p>
          <a:p>
            <a:pPr defTabSz="932871">
              <a:defRPr/>
            </a:pPr>
            <a:endParaRPr lang="en-US" dirty="0"/>
          </a:p>
          <a:p>
            <a:r>
              <a:rPr lang="en-US" sz="1400" dirty="0">
                <a:latin typeface="Verdana" panose="020B0604030504040204" pitchFamily="34" charset="0"/>
                <a:ea typeface="Verdana" panose="020B0604030504040204" pitchFamily="34" charset="0"/>
              </a:rPr>
              <a:t>Why do we care for those who can’t care for themselves?</a:t>
            </a:r>
          </a:p>
          <a:p>
            <a:r>
              <a:rPr lang="en-US" sz="1400" dirty="0">
                <a:latin typeface="Verdana" panose="020B0604030504040204" pitchFamily="34" charset="0"/>
                <a:ea typeface="Verdana" panose="020B0604030504040204" pitchFamily="34" charset="0"/>
              </a:rPr>
              <a:t>God delivered Israel out of the slavery of sin – He delivers us as well</a:t>
            </a:r>
          </a:p>
          <a:p>
            <a:r>
              <a:rPr lang="en-US" sz="1400" dirty="0">
                <a:latin typeface="Verdana" panose="020B0604030504040204" pitchFamily="34" charset="0"/>
                <a:ea typeface="Verdana" panose="020B0604030504040204" pitchFamily="34" charset="0"/>
              </a:rPr>
              <a:t>God showed compassion to Israel when they acted as fools – He shows us the same</a:t>
            </a:r>
          </a:p>
          <a:p>
            <a:r>
              <a:rPr lang="en-US" sz="1400" dirty="0">
                <a:latin typeface="Verdana" panose="020B0604030504040204" pitchFamily="34" charset="0"/>
                <a:ea typeface="Verdana" panose="020B0604030504040204" pitchFamily="34" charset="0"/>
              </a:rPr>
              <a:t>God hears the cry of the afflicted, of the widows and the orphaned children – Can we do any less?</a:t>
            </a:r>
          </a:p>
          <a:p>
            <a:r>
              <a:rPr lang="en-US" sz="1400" dirty="0">
                <a:latin typeface="Verdana" panose="020B0604030504040204" pitchFamily="34" charset="0"/>
                <a:ea typeface="Verdana" panose="020B0604030504040204" pitchFamily="34" charset="0"/>
              </a:rPr>
              <a:t>Galatians 6:10  - Do good to all, especially to those of the household of faith</a:t>
            </a:r>
          </a:p>
          <a:p>
            <a:pPr defTabSz="932871">
              <a:defRPr/>
            </a:pPr>
            <a:endParaRPr lang="en-US" sz="1400" dirty="0">
              <a:latin typeface="Verdana" panose="020B0604030504040204" pitchFamily="34" charset="0"/>
              <a:ea typeface="Verdana" panose="020B0604030504040204" pitchFamily="34" charset="0"/>
            </a:endParaRPr>
          </a:p>
          <a:p>
            <a:pPr defTabSz="932871">
              <a:defRPr/>
            </a:pPr>
            <a:endParaRPr lang="en-US" dirty="0"/>
          </a:p>
          <a:p>
            <a:pPr defTabSz="932871">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9</a:t>
            </a:fld>
            <a:endParaRPr lang="en-US"/>
          </a:p>
        </p:txBody>
      </p:sp>
    </p:spTree>
    <p:extLst>
      <p:ext uri="{BB962C8B-B14F-4D97-AF65-F5344CB8AC3E}">
        <p14:creationId xmlns:p14="http://schemas.microsoft.com/office/powerpoint/2010/main" val="117738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15320-EACE-B814-E433-E1C33FA5B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137E07-CB39-8868-F5F4-558FA1F8A0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D539EB-4B62-BF3B-812B-EC94DD181D87}"/>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661FBE70-86FA-ED60-C593-979E7C2002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FD4061-5ED7-7D11-B47A-0B3C47A76880}"/>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2120955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29C1-6A6A-7735-68A2-01A8144C2B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2B823-F054-789F-B944-77391278C0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E843D-2930-D81F-8761-DE8DF3F00280}"/>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971AB050-55D1-54A1-7E40-7C3AB59771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00819-73FA-F890-488C-12A329D948F7}"/>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224562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006843-DF2A-EB79-4CD1-EEB220D709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40E53E-2D8D-7286-9C1B-64F357E396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24DC3-F510-F807-1048-4C711B7B92CE}"/>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D7F7F785-1F6F-6293-2652-1FC9202C7C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04677-0742-629B-4B15-EE40BC32CE9A}"/>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1578169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A9B9-4685-BD1C-D7A0-339187D2D6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99186-36E4-B92F-BA64-D6404E7293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D04B7-AD05-91DC-673C-4FBFB4D7B251}"/>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F6AD66BE-DCC2-1314-75B5-84026C7EE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85021-6DFC-F9EC-4CF3-30EAF64BB0EB}"/>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2175272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209F7-B3FC-2723-0C18-67E4FE74A6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5D5B20-2164-AA0C-C7DE-5F2251A02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58C9CD-6228-84F6-AE8E-B6C8E2F68E20}"/>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2E847EC4-2DA8-2AC5-5A47-E9571277B3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6D016A-5400-30E6-4A59-70045C14A636}"/>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196010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0BA2E-E10C-FDEC-841C-AD125CFD5B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062D33-6952-3B9E-152E-7F34DC7C81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2D673A-4764-93BC-E0BD-A79DCBAA4C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2E9CA5-23EE-D96F-0DD5-F7F9BEA08B7E}"/>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6" name="Footer Placeholder 5">
            <a:extLst>
              <a:ext uri="{FF2B5EF4-FFF2-40B4-BE49-F238E27FC236}">
                <a16:creationId xmlns:a16="http://schemas.microsoft.com/office/drawing/2014/main" id="{EA0944C7-4107-3606-F92A-37869EF48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C78ED-5965-0971-1017-3B1FC29BE61F}"/>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30934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08554-0D0D-5625-E201-2B6CD92660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736624-F66C-3C9A-F7D8-957D5ABADA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8E9163-26B0-BFBF-B524-C7903839BC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542DC1-2EBD-9F6E-7C54-A766AEF0D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C0626-1B4F-3D6C-0F1E-B3E20B3F39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198B3-92C3-1980-DC78-05454D990438}"/>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8" name="Footer Placeholder 7">
            <a:extLst>
              <a:ext uri="{FF2B5EF4-FFF2-40B4-BE49-F238E27FC236}">
                <a16:creationId xmlns:a16="http://schemas.microsoft.com/office/drawing/2014/main" id="{6739118A-D750-6127-ED4C-7CF956B49A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8C2F1D-BD6D-5E02-E424-67A90B06857C}"/>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404016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6FFB1-2EF2-EB22-63F4-D07FF46B2F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3A5927-0C03-DA66-F997-745D25A1CEBD}"/>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4" name="Footer Placeholder 3">
            <a:extLst>
              <a:ext uri="{FF2B5EF4-FFF2-40B4-BE49-F238E27FC236}">
                <a16:creationId xmlns:a16="http://schemas.microsoft.com/office/drawing/2014/main" id="{1AE8447F-B7A1-9026-746B-4D0D44127A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B3903-CFD5-972E-55C8-14F5FC709D5A}"/>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61519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6B05AD-393C-5677-C086-33968E9A2012}"/>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3" name="Footer Placeholder 2">
            <a:extLst>
              <a:ext uri="{FF2B5EF4-FFF2-40B4-BE49-F238E27FC236}">
                <a16:creationId xmlns:a16="http://schemas.microsoft.com/office/drawing/2014/main" id="{4347B5D9-5090-C349-030B-E696759CB4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198843-CC45-52F3-E549-1A87E6A101E4}"/>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409925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59164-8DFB-6BBF-56F5-093F518BBD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ACDC3E-23DF-774A-F775-31097049D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F7304B-F852-57F0-086E-5A137BFB4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5109F-71C5-9EE5-44F6-F5436ABA3F1A}"/>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6" name="Footer Placeholder 5">
            <a:extLst>
              <a:ext uri="{FF2B5EF4-FFF2-40B4-BE49-F238E27FC236}">
                <a16:creationId xmlns:a16="http://schemas.microsoft.com/office/drawing/2014/main" id="{943B844B-EC55-AA39-B1AD-61C957ED8B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4F9931-0C67-8399-69BB-B9AF9450CF4A}"/>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198232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3AF7-3296-7BB4-AC03-67351E22B1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D94B24-551E-BB4F-E03D-317D9539C0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3E257C-7C6B-9BFA-B7A0-7C7D90684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9E460C-C416-520C-18B5-D100C433B231}"/>
              </a:ext>
            </a:extLst>
          </p:cNvPr>
          <p:cNvSpPr>
            <a:spLocks noGrp="1"/>
          </p:cNvSpPr>
          <p:nvPr>
            <p:ph type="dt" sz="half" idx="10"/>
          </p:nvPr>
        </p:nvSpPr>
        <p:spPr/>
        <p:txBody>
          <a:bodyPr/>
          <a:lstStyle/>
          <a:p>
            <a:fld id="{D70BE3B6-2CE9-4BDF-B177-1934460672E3}" type="datetimeFigureOut">
              <a:rPr lang="en-US" smtClean="0"/>
              <a:t>8/2/2022</a:t>
            </a:fld>
            <a:endParaRPr lang="en-US"/>
          </a:p>
        </p:txBody>
      </p:sp>
      <p:sp>
        <p:nvSpPr>
          <p:cNvPr id="6" name="Footer Placeholder 5">
            <a:extLst>
              <a:ext uri="{FF2B5EF4-FFF2-40B4-BE49-F238E27FC236}">
                <a16:creationId xmlns:a16="http://schemas.microsoft.com/office/drawing/2014/main" id="{6C15E190-A3FC-801B-15F5-2594849CB1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30AC2-9D92-A465-80EF-A42A025461E3}"/>
              </a:ext>
            </a:extLst>
          </p:cNvPr>
          <p:cNvSpPr>
            <a:spLocks noGrp="1"/>
          </p:cNvSpPr>
          <p:nvPr>
            <p:ph type="sldNum" sz="quarter" idx="12"/>
          </p:nvPr>
        </p:nvSpPr>
        <p:spPr/>
        <p:txBody>
          <a:bodyPr/>
          <a:lstStyle/>
          <a:p>
            <a:fld id="{157AA64C-167A-4791-B867-8E485A5BCEB9}" type="slidenum">
              <a:rPr lang="en-US" smtClean="0"/>
              <a:t>‹#›</a:t>
            </a:fld>
            <a:endParaRPr lang="en-US"/>
          </a:p>
        </p:txBody>
      </p:sp>
    </p:spTree>
    <p:extLst>
      <p:ext uri="{BB962C8B-B14F-4D97-AF65-F5344CB8AC3E}">
        <p14:creationId xmlns:p14="http://schemas.microsoft.com/office/powerpoint/2010/main" val="409538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3A0FF8-9118-EFEC-1D10-A46CD373A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CE1B5C-0646-A6E9-4DDA-D3C65DCCC8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885C1-BDE8-1292-728A-1D93ECD901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BE3B6-2CE9-4BDF-B177-1934460672E3}" type="datetimeFigureOut">
              <a:rPr lang="en-US" smtClean="0"/>
              <a:t>8/2/2022</a:t>
            </a:fld>
            <a:endParaRPr lang="en-US"/>
          </a:p>
        </p:txBody>
      </p:sp>
      <p:sp>
        <p:nvSpPr>
          <p:cNvPr id="5" name="Footer Placeholder 4">
            <a:extLst>
              <a:ext uri="{FF2B5EF4-FFF2-40B4-BE49-F238E27FC236}">
                <a16:creationId xmlns:a16="http://schemas.microsoft.com/office/drawing/2014/main" id="{69DABEDC-F6D2-16B0-7104-5A60FD704E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1BEFD7-455D-E321-A1EA-6E7C34ED4F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AA64C-167A-4791-B867-8E485A5BCEB9}" type="slidenum">
              <a:rPr lang="en-US" smtClean="0"/>
              <a:t>‹#›</a:t>
            </a:fld>
            <a:endParaRPr lang="en-US"/>
          </a:p>
        </p:txBody>
      </p:sp>
    </p:spTree>
    <p:extLst>
      <p:ext uri="{BB962C8B-B14F-4D97-AF65-F5344CB8AC3E}">
        <p14:creationId xmlns:p14="http://schemas.microsoft.com/office/powerpoint/2010/main" val="1166639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4459705"/>
            <a:ext cx="4908884" cy="707886"/>
          </a:xfrm>
          <a:prstGeom prst="rect">
            <a:avLst/>
          </a:prstGeom>
          <a:noFill/>
        </p:spPr>
        <p:txBody>
          <a:bodyPr wrap="square" rtlCol="0">
            <a:spAutoFit/>
          </a:bodyPr>
          <a:lstStyle/>
          <a:p>
            <a:pPr algn="ctr"/>
            <a:r>
              <a:rPr lang="en-US" sz="2000" b="1" dirty="0">
                <a:solidFill>
                  <a:schemeClr val="tx1">
                    <a:lumMod val="95000"/>
                    <a:lumOff val="5000"/>
                  </a:schemeClr>
                </a:solidFill>
              </a:rPr>
              <a:t>EXODUS CHAPTER 21-23, LEVITICUS CHAPTERS 1-7 &amp; 11-15</a:t>
            </a:r>
          </a:p>
        </p:txBody>
      </p:sp>
    </p:spTree>
    <p:extLst>
      <p:ext uri="{BB962C8B-B14F-4D97-AF65-F5344CB8AC3E}">
        <p14:creationId xmlns:p14="http://schemas.microsoft.com/office/powerpoint/2010/main" val="244778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384527" y="428177"/>
            <a:ext cx="11534273" cy="6001643"/>
          </a:xfrm>
          <a:prstGeom prst="rect">
            <a:avLst/>
          </a:prstGeom>
          <a:noFill/>
        </p:spPr>
        <p:txBody>
          <a:bodyPr wrap="square" rtlCol="0">
            <a:spAutoFit/>
          </a:bodyPr>
          <a:lstStyle/>
          <a:p>
            <a:pPr algn="ctr"/>
            <a:r>
              <a:rPr lang="en-US" sz="2800" b="1" dirty="0">
                <a:latin typeface="Lucida Sans" panose="020B0602030504020204" pitchFamily="34" charset="0"/>
              </a:rPr>
              <a:t>Our horizontal relationship with each other</a:t>
            </a:r>
          </a:p>
          <a:p>
            <a:endParaRPr lang="en-US" sz="2800" b="1" dirty="0">
              <a:latin typeface="Lucida Sans" panose="020B0602030504020204" pitchFamily="34" charset="0"/>
            </a:endParaRPr>
          </a:p>
          <a:p>
            <a:r>
              <a:rPr lang="en-US" sz="2800" b="1" dirty="0">
                <a:latin typeface="Lucida Sans" panose="020B0602030504020204" pitchFamily="34" charset="0"/>
              </a:rPr>
              <a:t>5</a:t>
            </a:r>
            <a:r>
              <a:rPr lang="en-US" sz="2800" b="1" baseline="30000" dirty="0">
                <a:latin typeface="Lucida Sans" panose="020B0602030504020204" pitchFamily="34" charset="0"/>
              </a:rPr>
              <a:t>th</a:t>
            </a:r>
            <a:r>
              <a:rPr lang="en-US" sz="2800" b="1" dirty="0">
                <a:latin typeface="Lucida Sans" panose="020B0602030504020204" pitchFamily="34" charset="0"/>
              </a:rPr>
              <a:t> Commandment – Honor Parents (Exodus 20:12) </a:t>
            </a:r>
          </a:p>
          <a:p>
            <a:endParaRPr lang="en-US" sz="2800" b="1" dirty="0">
              <a:latin typeface="Lucida Sans" panose="020B0602030504020204" pitchFamily="34" charset="0"/>
            </a:endParaRPr>
          </a:p>
          <a:p>
            <a:r>
              <a:rPr lang="en-US" sz="2800" b="1" dirty="0">
                <a:latin typeface="Lucida Sans" panose="020B0602030504020204" pitchFamily="34" charset="0"/>
              </a:rPr>
              <a:t>6</a:t>
            </a:r>
            <a:r>
              <a:rPr lang="en-US" sz="2800" b="1" baseline="30000" dirty="0">
                <a:latin typeface="Lucida Sans" panose="020B0602030504020204" pitchFamily="34" charset="0"/>
              </a:rPr>
              <a:t>th</a:t>
            </a:r>
            <a:r>
              <a:rPr lang="en-US" sz="2800" b="1" dirty="0">
                <a:latin typeface="Lucida Sans" panose="020B0602030504020204" pitchFamily="34" charset="0"/>
              </a:rPr>
              <a:t> Commandment -  Murder (Exodus 20:13)</a:t>
            </a:r>
          </a:p>
          <a:p>
            <a:endParaRPr lang="en-US" sz="2800" b="1" dirty="0">
              <a:latin typeface="Lucida Sans" panose="020B0602030504020204" pitchFamily="34" charset="0"/>
            </a:endParaRPr>
          </a:p>
          <a:p>
            <a:r>
              <a:rPr lang="en-US" sz="2800" b="1" dirty="0">
                <a:latin typeface="Lucida Sans" panose="020B0602030504020204" pitchFamily="34" charset="0"/>
              </a:rPr>
              <a:t>7</a:t>
            </a:r>
            <a:r>
              <a:rPr lang="en-US" sz="2800" b="1" baseline="30000" dirty="0">
                <a:latin typeface="Lucida Sans" panose="020B0602030504020204" pitchFamily="34" charset="0"/>
              </a:rPr>
              <a:t>th</a:t>
            </a:r>
            <a:r>
              <a:rPr lang="en-US" sz="2800" b="1" dirty="0">
                <a:latin typeface="Lucida Sans" panose="020B0602030504020204" pitchFamily="34" charset="0"/>
              </a:rPr>
              <a:t> Commandment -  Adultery  (Exodus 20:14)</a:t>
            </a:r>
          </a:p>
          <a:p>
            <a:endParaRPr lang="en-US" sz="2800" b="1" dirty="0">
              <a:latin typeface="Lucida Sans" panose="020B0602030504020204" pitchFamily="34" charset="0"/>
            </a:endParaRPr>
          </a:p>
          <a:p>
            <a:r>
              <a:rPr lang="en-US" sz="2800" b="1" dirty="0">
                <a:latin typeface="Lucida Sans" panose="020B0602030504020204" pitchFamily="34" charset="0"/>
              </a:rPr>
              <a:t>8</a:t>
            </a:r>
            <a:r>
              <a:rPr lang="en-US" sz="2800" b="1" baseline="30000" dirty="0">
                <a:latin typeface="Lucida Sans" panose="020B0602030504020204" pitchFamily="34" charset="0"/>
              </a:rPr>
              <a:t>th</a:t>
            </a:r>
            <a:r>
              <a:rPr lang="en-US" sz="2800" b="1" dirty="0">
                <a:latin typeface="Lucida Sans" panose="020B0602030504020204" pitchFamily="34" charset="0"/>
              </a:rPr>
              <a:t> Commandment -  Thievery  (Exodus 20:15)</a:t>
            </a:r>
          </a:p>
          <a:p>
            <a:endParaRPr lang="en-US" sz="2800" b="1" dirty="0">
              <a:latin typeface="Lucida Sans" panose="020B0602030504020204" pitchFamily="34" charset="0"/>
            </a:endParaRPr>
          </a:p>
          <a:p>
            <a:r>
              <a:rPr lang="en-US" sz="2800" b="1" dirty="0">
                <a:latin typeface="Lucida Sans" panose="020B0602030504020204" pitchFamily="34" charset="0"/>
              </a:rPr>
              <a:t>9</a:t>
            </a:r>
            <a:r>
              <a:rPr lang="en-US" sz="2800" b="1" baseline="30000" dirty="0">
                <a:latin typeface="Lucida Sans" panose="020B0602030504020204" pitchFamily="34" charset="0"/>
              </a:rPr>
              <a:t>th</a:t>
            </a:r>
            <a:r>
              <a:rPr lang="en-US" sz="2800" b="1" dirty="0">
                <a:latin typeface="Lucida Sans" panose="020B0602030504020204" pitchFamily="34" charset="0"/>
              </a:rPr>
              <a:t> Commandment -  False Witness  (Exodus 20:16)</a:t>
            </a:r>
          </a:p>
          <a:p>
            <a:endParaRPr lang="en-US" sz="2800" b="1" dirty="0">
              <a:latin typeface="Lucida Sans" panose="020B0602030504020204" pitchFamily="34" charset="0"/>
            </a:endParaRPr>
          </a:p>
          <a:p>
            <a:r>
              <a:rPr lang="en-US" sz="2800" b="1" dirty="0">
                <a:latin typeface="Lucida Sans" panose="020B0602030504020204" pitchFamily="34" charset="0"/>
              </a:rPr>
              <a:t>10</a:t>
            </a:r>
            <a:r>
              <a:rPr lang="en-US" sz="2800" b="1" baseline="30000" dirty="0">
                <a:latin typeface="Lucida Sans" panose="020B0602030504020204" pitchFamily="34" charset="0"/>
              </a:rPr>
              <a:t>th</a:t>
            </a:r>
            <a:r>
              <a:rPr lang="en-US" sz="2800" b="1" dirty="0">
                <a:latin typeface="Lucida Sans" panose="020B0602030504020204" pitchFamily="34" charset="0"/>
              </a:rPr>
              <a:t> Commandment -  Coveting  (Exodus 20:17)</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212803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602046" y="459254"/>
            <a:ext cx="11534273" cy="1938992"/>
          </a:xfrm>
          <a:prstGeom prst="rect">
            <a:avLst/>
          </a:prstGeom>
          <a:noFill/>
        </p:spPr>
        <p:txBody>
          <a:bodyPr wrap="square" rtlCol="0">
            <a:spAutoFit/>
          </a:bodyPr>
          <a:lstStyle/>
          <a:p>
            <a:pPr algn="ctr"/>
            <a:r>
              <a:rPr lang="en-US" sz="2400" b="1" dirty="0">
                <a:latin typeface="Lucida Sans" panose="020B0602030504020204" pitchFamily="34" charset="0"/>
              </a:rPr>
              <a:t>Lessons Learned</a:t>
            </a:r>
          </a:p>
          <a:p>
            <a:endParaRPr lang="en-US" sz="2400" b="1" dirty="0">
              <a:latin typeface="Lucida Sans" panose="020B0602030504020204" pitchFamily="34" charset="0"/>
            </a:endParaRPr>
          </a:p>
          <a:p>
            <a:r>
              <a:rPr lang="en-US" sz="2400" b="1" dirty="0">
                <a:latin typeface="Lucida Sans" panose="020B0602030504020204" pitchFamily="34" charset="0"/>
              </a:rPr>
              <a:t>The Old Law’s moral requirements are good and everlasting.  We don’t need better new rules or more laws, we need a savior and God delivered that to us through His Holy Nation</a:t>
            </a:r>
          </a:p>
        </p:txBody>
      </p:sp>
      <p:sp>
        <p:nvSpPr>
          <p:cNvPr id="6" name="TextBox 5">
            <a:extLst>
              <a:ext uri="{FF2B5EF4-FFF2-40B4-BE49-F238E27FC236}">
                <a16:creationId xmlns:a16="http://schemas.microsoft.com/office/drawing/2014/main" id="{B93B6B0D-F251-731E-8FFD-7F47C1D844A3}"/>
              </a:ext>
            </a:extLst>
          </p:cNvPr>
          <p:cNvSpPr txBox="1"/>
          <p:nvPr/>
        </p:nvSpPr>
        <p:spPr>
          <a:xfrm>
            <a:off x="602045" y="2857499"/>
            <a:ext cx="11534273" cy="3046988"/>
          </a:xfrm>
          <a:prstGeom prst="rect">
            <a:avLst/>
          </a:prstGeom>
          <a:noFill/>
        </p:spPr>
        <p:txBody>
          <a:bodyPr wrap="square" rtlCol="0">
            <a:spAutoFit/>
          </a:bodyPr>
          <a:lstStyle/>
          <a:p>
            <a:r>
              <a:rPr lang="en-US" sz="2400" b="1" dirty="0">
                <a:latin typeface="Lucida Sans" panose="020B0602030504020204" pitchFamily="34" charset="0"/>
              </a:rPr>
              <a:t>The old law promised blessings for obedience and curses for disobedience</a:t>
            </a:r>
          </a:p>
          <a:p>
            <a:r>
              <a:rPr lang="en-US" sz="2400" b="1" dirty="0">
                <a:latin typeface="Lucida Sans" panose="020B0602030504020204" pitchFamily="34" charset="0"/>
              </a:rPr>
              <a:t>The old law protected those who could not protect themselves</a:t>
            </a:r>
          </a:p>
          <a:p>
            <a:r>
              <a:rPr lang="en-US" sz="2400" b="1" dirty="0">
                <a:latin typeface="Lucida Sans" panose="020B0602030504020204" pitchFamily="34" charset="0"/>
              </a:rPr>
              <a:t>The old law required fairness</a:t>
            </a:r>
          </a:p>
          <a:p>
            <a:r>
              <a:rPr lang="en-US" sz="2400" b="1" dirty="0">
                <a:latin typeface="Lucida Sans" panose="020B0602030504020204" pitchFamily="34" charset="0"/>
              </a:rPr>
              <a:t>The old law could not be perfectly kept because man is fallible</a:t>
            </a:r>
          </a:p>
          <a:p>
            <a:r>
              <a:rPr lang="en-US" sz="2400" b="1" dirty="0">
                <a:latin typeface="Lucida Sans" panose="020B0602030504020204" pitchFamily="34" charset="0"/>
              </a:rPr>
              <a:t>There was no salvation under the Old Law, only a covering of the sin</a:t>
            </a:r>
          </a:p>
          <a:p>
            <a:r>
              <a:rPr lang="en-US" sz="2400" b="1" dirty="0">
                <a:latin typeface="Lucida Sans" panose="020B0602030504020204" pitchFamily="34" charset="0"/>
              </a:rPr>
              <a:t>Our salvation is not based on law-keeping but rather on Jesus’ sacrifice of blood and God’s mercy</a:t>
            </a:r>
          </a:p>
        </p:txBody>
      </p:sp>
    </p:spTree>
    <p:extLst>
      <p:ext uri="{BB962C8B-B14F-4D97-AF65-F5344CB8AC3E}">
        <p14:creationId xmlns:p14="http://schemas.microsoft.com/office/powerpoint/2010/main" val="129124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384527" y="1303487"/>
            <a:ext cx="11534273" cy="2677656"/>
          </a:xfrm>
          <a:prstGeom prst="rect">
            <a:avLst/>
          </a:prstGeom>
          <a:noFill/>
        </p:spPr>
        <p:txBody>
          <a:bodyPr wrap="square" rtlCol="0">
            <a:spAutoFit/>
          </a:bodyPr>
          <a:lstStyle/>
          <a:p>
            <a:pPr algn="ctr"/>
            <a:r>
              <a:rPr lang="en-US" sz="2400" b="1" dirty="0">
                <a:latin typeface="Lucida Sans" panose="020B0602030504020204" pitchFamily="34" charset="0"/>
              </a:rPr>
              <a:t>Lessons Learned</a:t>
            </a:r>
          </a:p>
          <a:p>
            <a:endParaRPr lang="en-US" sz="2400" b="1" dirty="0">
              <a:latin typeface="Lucida Sans" panose="020B0602030504020204" pitchFamily="34" charset="0"/>
            </a:endParaRPr>
          </a:p>
          <a:p>
            <a:r>
              <a:rPr lang="en-US" sz="2400" b="1" dirty="0">
                <a:latin typeface="Lucida Sans" panose="020B0602030504020204" pitchFamily="34" charset="0"/>
              </a:rPr>
              <a:t>Love your God with all your heart ... Love your neighbor as yourself (Matthew 22:37-40)  On these 2 commandments hang ALL (emphasis mine) the Law.  Except for keeping the Sabbath, all of God’s 10 commandments are repeated in the New Testament.  If we love God, we will keep them.</a:t>
            </a:r>
          </a:p>
        </p:txBody>
      </p:sp>
    </p:spTree>
    <p:extLst>
      <p:ext uri="{BB962C8B-B14F-4D97-AF65-F5344CB8AC3E}">
        <p14:creationId xmlns:p14="http://schemas.microsoft.com/office/powerpoint/2010/main" val="78626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F3FB1AA1-ADCA-E1AC-514B-C1C41E5E6260}"/>
              </a:ext>
            </a:extLst>
          </p:cNvPr>
          <p:cNvSpPr txBox="1"/>
          <p:nvPr/>
        </p:nvSpPr>
        <p:spPr>
          <a:xfrm>
            <a:off x="793836" y="264331"/>
            <a:ext cx="10426614" cy="6401753"/>
          </a:xfrm>
          <a:prstGeom prst="rect">
            <a:avLst/>
          </a:prstGeom>
          <a:noFill/>
        </p:spPr>
        <p:txBody>
          <a:bodyPr wrap="square" rtlCol="0">
            <a:spAutoFit/>
          </a:bodyPr>
          <a:lstStyle/>
          <a:p>
            <a:pPr algn="ctr"/>
            <a:r>
              <a:rPr lang="en-US" sz="2800" b="1" dirty="0">
                <a:solidFill>
                  <a:srgbClr val="292F33"/>
                </a:solidFill>
                <a:latin typeface="Verdana" panose="020B0604030504040204" pitchFamily="34" charset="0"/>
                <a:ea typeface="Verdana" panose="020B0604030504040204" pitchFamily="34" charset="0"/>
              </a:rPr>
              <a:t>Exodus, Chapter 20:22 – 23:33 </a:t>
            </a:r>
          </a:p>
          <a:p>
            <a:endParaRPr lang="en-US" sz="2800" b="1" dirty="0">
              <a:solidFill>
                <a:srgbClr val="292F33"/>
              </a:solidFill>
              <a:latin typeface="Verdana" panose="020B0604030504040204" pitchFamily="34" charset="0"/>
              <a:ea typeface="Verdana" panose="020B0604030504040204" pitchFamily="34" charset="0"/>
            </a:endParaRPr>
          </a:p>
          <a:p>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Fairness and Justice</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Compassion and Mercy</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value of human life</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importance of Home and Family</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Individual Responsibility and Rights</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centrality of worship to GOD</a:t>
            </a:r>
          </a:p>
          <a:p>
            <a:endParaRPr lang="en-US" dirty="0"/>
          </a:p>
        </p:txBody>
      </p:sp>
    </p:spTree>
    <p:extLst>
      <p:ext uri="{BB962C8B-B14F-4D97-AF65-F5344CB8AC3E}">
        <p14:creationId xmlns:p14="http://schemas.microsoft.com/office/powerpoint/2010/main" val="205326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0"/>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8" name="TextBox 7">
            <a:extLst>
              <a:ext uri="{FF2B5EF4-FFF2-40B4-BE49-F238E27FC236}">
                <a16:creationId xmlns:a16="http://schemas.microsoft.com/office/drawing/2014/main" id="{FB7781E7-A518-22A0-43C9-E7870F7C2A04}"/>
              </a:ext>
            </a:extLst>
          </p:cNvPr>
          <p:cNvSpPr txBox="1"/>
          <p:nvPr/>
        </p:nvSpPr>
        <p:spPr>
          <a:xfrm>
            <a:off x="443345" y="662179"/>
            <a:ext cx="11277600" cy="1938992"/>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20</a:t>
            </a:r>
          </a:p>
          <a:p>
            <a:r>
              <a:rPr lang="en-US" sz="2400" dirty="0">
                <a:latin typeface="Verdana" panose="020B0604030504040204" pitchFamily="34" charset="0"/>
                <a:ea typeface="Verdana" panose="020B0604030504040204" pitchFamily="34" charset="0"/>
              </a:rPr>
              <a:t>Verse 22:  The Lord talks to Moses on the mountain and reminds him who is in charge</a:t>
            </a:r>
          </a:p>
          <a:p>
            <a:r>
              <a:rPr lang="en-US" sz="2400" dirty="0">
                <a:latin typeface="Verdana" panose="020B0604030504040204" pitchFamily="34" charset="0"/>
                <a:ea typeface="Verdana" panose="020B0604030504040204" pitchFamily="34" charset="0"/>
              </a:rPr>
              <a:t>Verse 23-26:  Sets a tone for worship in the wilderness – simple and focused on God</a:t>
            </a:r>
          </a:p>
        </p:txBody>
      </p:sp>
      <p:sp>
        <p:nvSpPr>
          <p:cNvPr id="9" name="TextBox 8">
            <a:extLst>
              <a:ext uri="{FF2B5EF4-FFF2-40B4-BE49-F238E27FC236}">
                <a16:creationId xmlns:a16="http://schemas.microsoft.com/office/drawing/2014/main" id="{BDF3E9BC-8373-269F-A223-BE037F27099B}"/>
              </a:ext>
            </a:extLst>
          </p:cNvPr>
          <p:cNvSpPr txBox="1"/>
          <p:nvPr/>
        </p:nvSpPr>
        <p:spPr>
          <a:xfrm>
            <a:off x="443345" y="3263349"/>
            <a:ext cx="11277600" cy="230832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21</a:t>
            </a:r>
          </a:p>
          <a:p>
            <a:r>
              <a:rPr lang="en-US" sz="2400" dirty="0">
                <a:latin typeface="Verdana" panose="020B0604030504040204" pitchFamily="34" charset="0"/>
                <a:ea typeface="Verdana" panose="020B0604030504040204" pitchFamily="34" charset="0"/>
              </a:rPr>
              <a:t>Verses 1-11:  The Law Concerning Servants  (See also Deuteronomy 			   15:12-15)</a:t>
            </a:r>
          </a:p>
          <a:p>
            <a:r>
              <a:rPr lang="en-US" sz="2400" dirty="0">
                <a:latin typeface="Verdana" panose="020B0604030504040204" pitchFamily="34" charset="0"/>
                <a:ea typeface="Verdana" panose="020B0604030504040204" pitchFamily="34" charset="0"/>
              </a:rPr>
              <a:t>Verses 12-27:  Personal Injuries </a:t>
            </a:r>
          </a:p>
          <a:p>
            <a:r>
              <a:rPr lang="en-US" sz="2400" dirty="0">
                <a:latin typeface="Verdana" panose="020B0604030504040204" pitchFamily="34" charset="0"/>
                <a:ea typeface="Verdana" panose="020B0604030504040204" pitchFamily="34" charset="0"/>
              </a:rPr>
              <a:t>Verses 24-25:  Eye for an Eye</a:t>
            </a:r>
          </a:p>
          <a:p>
            <a:r>
              <a:rPr lang="en-US" sz="2400" dirty="0">
                <a:latin typeface="Verdana" panose="020B0604030504040204" pitchFamily="34" charset="0"/>
                <a:ea typeface="Verdana" panose="020B0604030504040204" pitchFamily="34" charset="0"/>
              </a:rPr>
              <a:t>Verses 28-36:  Laws Regarding Oxen</a:t>
            </a:r>
          </a:p>
        </p:txBody>
      </p:sp>
    </p:spTree>
    <p:extLst>
      <p:ext uri="{BB962C8B-B14F-4D97-AF65-F5344CB8AC3E}">
        <p14:creationId xmlns:p14="http://schemas.microsoft.com/office/powerpoint/2010/main" val="3374847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A811A2A1-B027-22B5-534F-8035D2C80B02}"/>
              </a:ext>
            </a:extLst>
          </p:cNvPr>
          <p:cNvSpPr txBox="1"/>
          <p:nvPr/>
        </p:nvSpPr>
        <p:spPr>
          <a:xfrm>
            <a:off x="457200" y="493572"/>
            <a:ext cx="11277600" cy="1938992"/>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22</a:t>
            </a:r>
          </a:p>
          <a:p>
            <a:r>
              <a:rPr lang="en-US" sz="2400" dirty="0">
                <a:latin typeface="Verdana" panose="020B0604030504040204" pitchFamily="34" charset="0"/>
                <a:ea typeface="Verdana" panose="020B0604030504040204" pitchFamily="34" charset="0"/>
              </a:rPr>
              <a:t>Verses 1-17:  Property Rights</a:t>
            </a:r>
          </a:p>
          <a:p>
            <a:r>
              <a:rPr lang="en-US" sz="2400" dirty="0">
                <a:latin typeface="Verdana" panose="020B0604030504040204" pitchFamily="34" charset="0"/>
                <a:ea typeface="Verdana" panose="020B0604030504040204" pitchFamily="34" charset="0"/>
              </a:rPr>
              <a:t>Verses 18-20:  Capital Crimes related to Idolatry</a:t>
            </a:r>
          </a:p>
          <a:p>
            <a:r>
              <a:rPr lang="en-US" sz="2400" dirty="0">
                <a:latin typeface="Verdana" panose="020B0604030504040204" pitchFamily="34" charset="0"/>
                <a:ea typeface="Verdana" panose="020B0604030504040204" pitchFamily="34" charset="0"/>
              </a:rPr>
              <a:t>Verses 21-27:  Laws of Compassion</a:t>
            </a:r>
          </a:p>
          <a:p>
            <a:r>
              <a:rPr lang="en-US" sz="2400" dirty="0">
                <a:latin typeface="Verdana" panose="020B0604030504040204" pitchFamily="34" charset="0"/>
                <a:ea typeface="Verdana" panose="020B0604030504040204" pitchFamily="34" charset="0"/>
              </a:rPr>
              <a:t>Verses 28-31:  Laws Honoring God</a:t>
            </a:r>
          </a:p>
        </p:txBody>
      </p:sp>
      <p:sp>
        <p:nvSpPr>
          <p:cNvPr id="7" name="TextBox 6">
            <a:extLst>
              <a:ext uri="{FF2B5EF4-FFF2-40B4-BE49-F238E27FC236}">
                <a16:creationId xmlns:a16="http://schemas.microsoft.com/office/drawing/2014/main" id="{0EA23A6F-719E-6F1C-9889-6D593B87071B}"/>
              </a:ext>
            </a:extLst>
          </p:cNvPr>
          <p:cNvSpPr txBox="1"/>
          <p:nvPr/>
        </p:nvSpPr>
        <p:spPr>
          <a:xfrm>
            <a:off x="457195" y="2682599"/>
            <a:ext cx="11277600" cy="3416320"/>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23</a:t>
            </a:r>
          </a:p>
          <a:p>
            <a:r>
              <a:rPr lang="en-US" sz="2400" dirty="0">
                <a:latin typeface="Verdana" panose="020B0604030504040204" pitchFamily="34" charset="0"/>
                <a:ea typeface="Verdana" panose="020B0604030504040204" pitchFamily="34" charset="0"/>
              </a:rPr>
              <a:t>Verses 1-9:  Justice</a:t>
            </a:r>
          </a:p>
          <a:p>
            <a:r>
              <a:rPr lang="en-US" sz="2400" dirty="0">
                <a:latin typeface="Verdana" panose="020B0604030504040204" pitchFamily="34" charset="0"/>
                <a:ea typeface="Verdana" panose="020B0604030504040204" pitchFamily="34" charset="0"/>
              </a:rPr>
              <a:t>Verses 10-13:  The Sabbath</a:t>
            </a:r>
          </a:p>
          <a:p>
            <a:r>
              <a:rPr lang="en-US" sz="2400" dirty="0">
                <a:latin typeface="Verdana" panose="020B0604030504040204" pitchFamily="34" charset="0"/>
                <a:ea typeface="Verdana" panose="020B0604030504040204" pitchFamily="34" charset="0"/>
              </a:rPr>
              <a:t>Verses 14-17:  The Feasts (Leaving Egypt, </a:t>
            </a:r>
            <a:r>
              <a:rPr lang="en-US" sz="2400" dirty="0" err="1">
                <a:latin typeface="Verdana" panose="020B0604030504040204" pitchFamily="34" charset="0"/>
                <a:ea typeface="Verdana" panose="020B0604030504040204" pitchFamily="34" charset="0"/>
              </a:rPr>
              <a:t>Firstfruits</a:t>
            </a:r>
            <a:r>
              <a:rPr lang="en-US" sz="2400" dirty="0">
                <a:latin typeface="Verdana" panose="020B0604030504040204" pitchFamily="34" charset="0"/>
                <a:ea typeface="Verdana" panose="020B0604030504040204" pitchFamily="34" charset="0"/>
              </a:rPr>
              <a:t>, Gathering)</a:t>
            </a:r>
          </a:p>
          <a:p>
            <a:r>
              <a:rPr lang="en-US" sz="2400" dirty="0">
                <a:latin typeface="Verdana" panose="020B0604030504040204" pitchFamily="34" charset="0"/>
                <a:ea typeface="Verdana" panose="020B0604030504040204" pitchFamily="34" charset="0"/>
              </a:rPr>
              <a:t>Verses 18-19:  Sacrifices</a:t>
            </a:r>
          </a:p>
          <a:p>
            <a:r>
              <a:rPr lang="en-US" sz="2400" dirty="0">
                <a:latin typeface="Verdana" panose="020B0604030504040204" pitchFamily="34" charset="0"/>
                <a:ea typeface="Verdana" panose="020B0604030504040204" pitchFamily="34" charset="0"/>
              </a:rPr>
              <a:t>Verses 20-33:  Book of the Covenant Epilogue (Entering the Promised 			    Land)</a:t>
            </a:r>
          </a:p>
          <a:p>
            <a:r>
              <a:rPr lang="en-US" sz="2400" dirty="0">
                <a:latin typeface="Verdana" panose="020B0604030504040204" pitchFamily="34" charset="0"/>
                <a:ea typeface="Verdana" panose="020B0604030504040204" pitchFamily="34" charset="0"/>
              </a:rPr>
              <a:t>Verse 25:  Serve God and be blessed</a:t>
            </a:r>
          </a:p>
          <a:p>
            <a:r>
              <a:rPr lang="en-US" sz="2400" dirty="0">
                <a:latin typeface="Verdana" panose="020B0604030504040204" pitchFamily="34" charset="0"/>
                <a:ea typeface="Verdana" panose="020B0604030504040204" pitchFamily="34" charset="0"/>
              </a:rPr>
              <a:t>Verse 32:  Serve foreign gods and get caught in a snare</a:t>
            </a:r>
          </a:p>
        </p:txBody>
      </p:sp>
    </p:spTree>
    <p:extLst>
      <p:ext uri="{BB962C8B-B14F-4D97-AF65-F5344CB8AC3E}">
        <p14:creationId xmlns:p14="http://schemas.microsoft.com/office/powerpoint/2010/main" val="2105985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8" name="TextBox 7">
            <a:extLst>
              <a:ext uri="{FF2B5EF4-FFF2-40B4-BE49-F238E27FC236}">
                <a16:creationId xmlns:a16="http://schemas.microsoft.com/office/drawing/2014/main" id="{FB7781E7-A518-22A0-43C9-E7870F7C2A04}"/>
              </a:ext>
            </a:extLst>
          </p:cNvPr>
          <p:cNvSpPr txBox="1"/>
          <p:nvPr/>
        </p:nvSpPr>
        <p:spPr>
          <a:xfrm>
            <a:off x="457200" y="933269"/>
            <a:ext cx="11277600" cy="2308324"/>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Let our worship be simple and God-Focused.  Remember the 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commandment, you shall have no other Gods before me (before MY face).  God want worship to be directed upward and images and idols divert that upward praise.</a:t>
            </a:r>
          </a:p>
        </p:txBody>
      </p:sp>
      <p:sp>
        <p:nvSpPr>
          <p:cNvPr id="6" name="TextBox 5">
            <a:extLst>
              <a:ext uri="{FF2B5EF4-FFF2-40B4-BE49-F238E27FC236}">
                <a16:creationId xmlns:a16="http://schemas.microsoft.com/office/drawing/2014/main" id="{B003C223-7388-81D1-18D0-404851D3407C}"/>
              </a:ext>
            </a:extLst>
          </p:cNvPr>
          <p:cNvSpPr txBox="1"/>
          <p:nvPr/>
        </p:nvSpPr>
        <p:spPr>
          <a:xfrm>
            <a:off x="457200" y="3916013"/>
            <a:ext cx="11277600" cy="230832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Pierce my Ear Lord!  Paul describes himself as a bondservant of Christ (Romans 1:1).  We can all be free of the demands of Christ if we so choose, but why?  So that we could be slaves to sin instead (Romans 6:17?  Just like the Hebrew slave loved his master and voluntarily stayed, so do we love our Lord and willingly accept life as His bondservant.</a:t>
            </a:r>
          </a:p>
        </p:txBody>
      </p:sp>
    </p:spTree>
    <p:extLst>
      <p:ext uri="{BB962C8B-B14F-4D97-AF65-F5344CB8AC3E}">
        <p14:creationId xmlns:p14="http://schemas.microsoft.com/office/powerpoint/2010/main" val="306761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9E9ECD71-6509-3B6A-9797-50DD6EC7E3ED}"/>
              </a:ext>
            </a:extLst>
          </p:cNvPr>
          <p:cNvSpPr txBox="1"/>
          <p:nvPr/>
        </p:nvSpPr>
        <p:spPr>
          <a:xfrm>
            <a:off x="457200" y="1219343"/>
            <a:ext cx="11277600" cy="452431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a:p>
            <a:pPr algn="ct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Why do we care for those who can’t care for themselves?</a:t>
            </a:r>
          </a:p>
          <a:p>
            <a:r>
              <a:rPr lang="en-US" sz="2400" dirty="0">
                <a:latin typeface="Verdana" panose="020B0604030504040204" pitchFamily="34" charset="0"/>
                <a:ea typeface="Verdana" panose="020B0604030504040204" pitchFamily="34" charset="0"/>
              </a:rPr>
              <a:t>God delivered Israel out of the slavery of sin – He delivers us as well</a:t>
            </a:r>
          </a:p>
          <a:p>
            <a:r>
              <a:rPr lang="en-US" sz="2400" dirty="0">
                <a:latin typeface="Verdana" panose="020B0604030504040204" pitchFamily="34" charset="0"/>
                <a:ea typeface="Verdana" panose="020B0604030504040204" pitchFamily="34" charset="0"/>
              </a:rPr>
              <a:t>God showed compassion to Israel when they acted as fools – He shows us the same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God hears the cry of the afflicted, of the widows and the orphaned children – Can we do any less?</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Galatians 6:10  - Do good to all, especially to those of the household of faith</a:t>
            </a:r>
          </a:p>
        </p:txBody>
      </p:sp>
    </p:spTree>
    <p:extLst>
      <p:ext uri="{BB962C8B-B14F-4D97-AF65-F5344CB8AC3E}">
        <p14:creationId xmlns:p14="http://schemas.microsoft.com/office/powerpoint/2010/main" val="103023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5694</Words>
  <Application>Microsoft Office PowerPoint</Application>
  <PresentationFormat>Widescreen</PresentationFormat>
  <Paragraphs>374</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cp:revision>
  <cp:lastPrinted>2022-08-02T21:38:44Z</cp:lastPrinted>
  <dcterms:created xsi:type="dcterms:W3CDTF">2022-08-02T13:12:12Z</dcterms:created>
  <dcterms:modified xsi:type="dcterms:W3CDTF">2022-08-02T22:33:35Z</dcterms:modified>
</cp:coreProperties>
</file>