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79" r:id="rId3"/>
    <p:sldId id="278" r:id="rId4"/>
    <p:sldId id="277" r:id="rId5"/>
    <p:sldId id="281" r:id="rId6"/>
    <p:sldId id="280" r:id="rId7"/>
    <p:sldId id="282" r:id="rId8"/>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E2F44-FE78-435E-BC4C-DDDA2E230B93}" v="99" dt="2022-07-26T18:22:22.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94" autoAdjust="0"/>
    <p:restoredTop sz="60870" autoAdjust="0"/>
  </p:normalViewPr>
  <p:slideViewPr>
    <p:cSldViewPr snapToGrid="0">
      <p:cViewPr varScale="1">
        <p:scale>
          <a:sx n="67" d="100"/>
          <a:sy n="67" d="100"/>
        </p:scale>
        <p:origin x="1608" y="2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245E2F44-FE78-435E-BC4C-DDDA2E230B93}"/>
    <pc:docChg chg="undo custSel addSld delSld modSld sldOrd">
      <pc:chgData name="Richard Watson" userId="e5e577014c15fc33" providerId="LiveId" clId="{245E2F44-FE78-435E-BC4C-DDDA2E230B93}" dt="2022-07-26T18:22:35.354" v="15469" actId="20577"/>
      <pc:docMkLst>
        <pc:docMk/>
      </pc:docMkLst>
      <pc:sldChg chg="modNotesTx">
        <pc:chgData name="Richard Watson" userId="e5e577014c15fc33" providerId="LiveId" clId="{245E2F44-FE78-435E-BC4C-DDDA2E230B93}" dt="2022-07-24T19:44:02.538" v="13466" actId="6549"/>
        <pc:sldMkLst>
          <pc:docMk/>
          <pc:sldMk cId="3646660397" sldId="276"/>
        </pc:sldMkLst>
      </pc:sldChg>
      <pc:sldChg chg="modSp mod modNotesTx">
        <pc:chgData name="Richard Watson" userId="e5e577014c15fc33" providerId="LiveId" clId="{245E2F44-FE78-435E-BC4C-DDDA2E230B93}" dt="2022-07-26T18:22:35.354" v="15469" actId="20577"/>
        <pc:sldMkLst>
          <pc:docMk/>
          <pc:sldMk cId="1337983190" sldId="277"/>
        </pc:sldMkLst>
        <pc:spChg chg="mod">
          <ac:chgData name="Richard Watson" userId="e5e577014c15fc33" providerId="LiveId" clId="{245E2F44-FE78-435E-BC4C-DDDA2E230B93}" dt="2022-05-28T16:21:32.864" v="9015" actId="20577"/>
          <ac:spMkLst>
            <pc:docMk/>
            <pc:sldMk cId="1337983190" sldId="277"/>
            <ac:spMk id="2" creationId="{E5CF1264-27F8-408F-B169-8D65C0E42B11}"/>
          </ac:spMkLst>
        </pc:spChg>
        <pc:spChg chg="mod">
          <ac:chgData name="Richard Watson" userId="e5e577014c15fc33" providerId="LiveId" clId="{245E2F44-FE78-435E-BC4C-DDDA2E230B93}" dt="2022-07-26T18:22:35.354" v="15469" actId="20577"/>
          <ac:spMkLst>
            <pc:docMk/>
            <pc:sldMk cId="1337983190" sldId="277"/>
            <ac:spMk id="6" creationId="{4358882F-D04D-4968-876D-21CE5751D147}"/>
          </ac:spMkLst>
        </pc:spChg>
        <pc:spChg chg="mod">
          <ac:chgData name="Richard Watson" userId="e5e577014c15fc33" providerId="LiveId" clId="{245E2F44-FE78-435E-BC4C-DDDA2E230B93}" dt="2022-05-27T01:30:18.706" v="8593" actId="1076"/>
          <ac:spMkLst>
            <pc:docMk/>
            <pc:sldMk cId="1337983190" sldId="277"/>
            <ac:spMk id="7" creationId="{E922B958-3D59-49CA-AB6B-EDC130E9D3C2}"/>
          </ac:spMkLst>
        </pc:spChg>
      </pc:sldChg>
      <pc:sldChg chg="addSp delSp modSp mod ord modNotesTx">
        <pc:chgData name="Richard Watson" userId="e5e577014c15fc33" providerId="LiveId" clId="{245E2F44-FE78-435E-BC4C-DDDA2E230B93}" dt="2022-07-26T17:18:30.251" v="13980" actId="20577"/>
        <pc:sldMkLst>
          <pc:docMk/>
          <pc:sldMk cId="4071156171" sldId="278"/>
        </pc:sldMkLst>
        <pc:spChg chg="del">
          <ac:chgData name="Richard Watson" userId="e5e577014c15fc33" providerId="LiveId" clId="{245E2F44-FE78-435E-BC4C-DDDA2E230B93}" dt="2022-05-27T01:14:08.453" v="7584" actId="478"/>
          <ac:spMkLst>
            <pc:docMk/>
            <pc:sldMk cId="4071156171" sldId="278"/>
            <ac:spMk id="2" creationId="{5F94C4E6-40A9-4F5D-8764-A222D54FB2BF}"/>
          </ac:spMkLst>
        </pc:spChg>
        <pc:spChg chg="add mod">
          <ac:chgData name="Richard Watson" userId="e5e577014c15fc33" providerId="LiveId" clId="{245E2F44-FE78-435E-BC4C-DDDA2E230B93}" dt="2022-05-27T01:24:20.444" v="8202" actId="20577"/>
          <ac:spMkLst>
            <pc:docMk/>
            <pc:sldMk cId="4071156171" sldId="278"/>
            <ac:spMk id="3" creationId="{44884264-798C-D229-64E4-E9229EEC71EC}"/>
          </ac:spMkLst>
        </pc:spChg>
        <pc:spChg chg="del">
          <ac:chgData name="Richard Watson" userId="e5e577014c15fc33" providerId="LiveId" clId="{245E2F44-FE78-435E-BC4C-DDDA2E230B93}" dt="2022-05-27T01:14:10.793" v="7585" actId="478"/>
          <ac:spMkLst>
            <pc:docMk/>
            <pc:sldMk cId="4071156171" sldId="278"/>
            <ac:spMk id="7" creationId="{E922B958-3D59-49CA-AB6B-EDC130E9D3C2}"/>
          </ac:spMkLst>
        </pc:spChg>
        <pc:picChg chg="mod">
          <ac:chgData name="Richard Watson" userId="e5e577014c15fc33" providerId="LiveId" clId="{245E2F44-FE78-435E-BC4C-DDDA2E230B93}" dt="2022-05-27T01:16:05.072" v="7623" actId="1076"/>
          <ac:picMkLst>
            <pc:docMk/>
            <pc:sldMk cId="4071156171" sldId="278"/>
            <ac:picMk id="5" creationId="{B3A6395D-8615-4F81-9DA4-A7BFF4D0007C}"/>
          </ac:picMkLst>
        </pc:picChg>
      </pc:sldChg>
      <pc:sldChg chg="delSp modSp add mod setBg delDesignElem modNotesTx">
        <pc:chgData name="Richard Watson" userId="e5e577014c15fc33" providerId="LiveId" clId="{245E2F44-FE78-435E-BC4C-DDDA2E230B93}" dt="2022-07-26T17:16:49.303" v="13896" actId="313"/>
        <pc:sldMkLst>
          <pc:docMk/>
          <pc:sldMk cId="2379105257" sldId="279"/>
        </pc:sldMkLst>
        <pc:spChg chg="mod">
          <ac:chgData name="Richard Watson" userId="e5e577014c15fc33" providerId="LiveId" clId="{245E2F44-FE78-435E-BC4C-DDDA2E230B93}" dt="2022-05-26T08:14:44.011" v="861" actId="20577"/>
          <ac:spMkLst>
            <pc:docMk/>
            <pc:sldMk cId="2379105257" sldId="279"/>
            <ac:spMk id="6" creationId="{4358882F-D04D-4968-876D-21CE5751D147}"/>
          </ac:spMkLst>
        </pc:spChg>
        <pc:spChg chg="del">
          <ac:chgData name="Richard Watson" userId="e5e577014c15fc33" providerId="LiveId" clId="{245E2F44-FE78-435E-BC4C-DDDA2E230B93}" dt="2022-05-26T08:11:59.705" v="830"/>
          <ac:spMkLst>
            <pc:docMk/>
            <pc:sldMk cId="2379105257" sldId="279"/>
            <ac:spMk id="10" creationId="{71B2258F-86CA-4D4D-8270-BC05FCDEBFB3}"/>
          </ac:spMkLst>
        </pc:spChg>
      </pc:sldChg>
      <pc:sldChg chg="del">
        <pc:chgData name="Richard Watson" userId="e5e577014c15fc33" providerId="LiveId" clId="{245E2F44-FE78-435E-BC4C-DDDA2E230B93}" dt="2022-05-26T08:09:40.129" v="722" actId="2696"/>
        <pc:sldMkLst>
          <pc:docMk/>
          <pc:sldMk cId="2447783569" sldId="279"/>
        </pc:sldMkLst>
      </pc:sldChg>
      <pc:sldChg chg="addSp delSp modSp add mod modAnim modNotesTx">
        <pc:chgData name="Richard Watson" userId="e5e577014c15fc33" providerId="LiveId" clId="{245E2F44-FE78-435E-BC4C-DDDA2E230B93}" dt="2022-07-26T18:22:22.633" v="15467" actId="6549"/>
        <pc:sldMkLst>
          <pc:docMk/>
          <pc:sldMk cId="3741339781" sldId="280"/>
        </pc:sldMkLst>
        <pc:spChg chg="del mod">
          <ac:chgData name="Richard Watson" userId="e5e577014c15fc33" providerId="LiveId" clId="{245E2F44-FE78-435E-BC4C-DDDA2E230B93}" dt="2022-05-26T22:59:22.147" v="6885" actId="478"/>
          <ac:spMkLst>
            <pc:docMk/>
            <pc:sldMk cId="3741339781" sldId="280"/>
            <ac:spMk id="2" creationId="{5F94C4E6-40A9-4F5D-8764-A222D54FB2BF}"/>
          </ac:spMkLst>
        </pc:spChg>
        <pc:spChg chg="add mod">
          <ac:chgData name="Richard Watson" userId="e5e577014c15fc33" providerId="LiveId" clId="{245E2F44-FE78-435E-BC4C-DDDA2E230B93}" dt="2022-07-26T18:22:22.633" v="15467" actId="6549"/>
          <ac:spMkLst>
            <pc:docMk/>
            <pc:sldMk cId="3741339781" sldId="280"/>
            <ac:spMk id="6" creationId="{B93B6B0D-F251-731E-8FFD-7F47C1D844A3}"/>
          </ac:spMkLst>
        </pc:spChg>
        <pc:spChg chg="mod">
          <ac:chgData name="Richard Watson" userId="e5e577014c15fc33" providerId="LiveId" clId="{245E2F44-FE78-435E-BC4C-DDDA2E230B93}" dt="2022-07-26T18:21:47.128" v="15390" actId="1076"/>
          <ac:spMkLst>
            <pc:docMk/>
            <pc:sldMk cId="3741339781" sldId="280"/>
            <ac:spMk id="7" creationId="{E922B958-3D59-49CA-AB6B-EDC130E9D3C2}"/>
          </ac:spMkLst>
        </pc:spChg>
        <pc:spChg chg="add del mod">
          <ac:chgData name="Richard Watson" userId="e5e577014c15fc33" providerId="LiveId" clId="{245E2F44-FE78-435E-BC4C-DDDA2E230B93}" dt="2022-05-27T01:32:26.948" v="8610" actId="478"/>
          <ac:spMkLst>
            <pc:docMk/>
            <pc:sldMk cId="3741339781" sldId="280"/>
            <ac:spMk id="8" creationId="{DF4DD209-0546-6CCF-3726-FFB7B3128FBC}"/>
          </ac:spMkLst>
        </pc:spChg>
      </pc:sldChg>
      <pc:sldChg chg="delSp modSp add mod modNotesTx">
        <pc:chgData name="Richard Watson" userId="e5e577014c15fc33" providerId="LiveId" clId="{245E2F44-FE78-435E-BC4C-DDDA2E230B93}" dt="2022-07-26T17:30:55.754" v="15305" actId="20577"/>
        <pc:sldMkLst>
          <pc:docMk/>
          <pc:sldMk cId="3717370421" sldId="281"/>
        </pc:sldMkLst>
        <pc:spChg chg="del">
          <ac:chgData name="Richard Watson" userId="e5e577014c15fc33" providerId="LiveId" clId="{245E2F44-FE78-435E-BC4C-DDDA2E230B93}" dt="2022-05-28T16:25:09.437" v="9251" actId="478"/>
          <ac:spMkLst>
            <pc:docMk/>
            <pc:sldMk cId="3717370421" sldId="281"/>
            <ac:spMk id="2" creationId="{5F94C4E6-40A9-4F5D-8764-A222D54FB2BF}"/>
          </ac:spMkLst>
        </pc:spChg>
        <pc:spChg chg="mod">
          <ac:chgData name="Richard Watson" userId="e5e577014c15fc33" providerId="LiveId" clId="{245E2F44-FE78-435E-BC4C-DDDA2E230B93}" dt="2022-05-28T16:26:31.248" v="9352" actId="1076"/>
          <ac:spMkLst>
            <pc:docMk/>
            <pc:sldMk cId="3717370421" sldId="281"/>
            <ac:spMk id="7" creationId="{E922B958-3D59-49CA-AB6B-EDC130E9D3C2}"/>
          </ac:spMkLst>
        </pc:spChg>
      </pc:sldChg>
      <pc:sldChg chg="delSp modSp add mod modAnim modNotesTx">
        <pc:chgData name="Richard Watson" userId="e5e577014c15fc33" providerId="LiveId" clId="{245E2F44-FE78-435E-BC4C-DDDA2E230B93}" dt="2022-07-25T14:48:29.870" v="13479" actId="255"/>
        <pc:sldMkLst>
          <pc:docMk/>
          <pc:sldMk cId="1420907394" sldId="282"/>
        </pc:sldMkLst>
        <pc:spChg chg="del">
          <ac:chgData name="Richard Watson" userId="e5e577014c15fc33" providerId="LiveId" clId="{245E2F44-FE78-435E-BC4C-DDDA2E230B93}" dt="2022-05-27T01:32:06.823" v="8606" actId="478"/>
          <ac:spMkLst>
            <pc:docMk/>
            <pc:sldMk cId="1420907394" sldId="282"/>
            <ac:spMk id="6" creationId="{B93B6B0D-F251-731E-8FFD-7F47C1D844A3}"/>
          </ac:spMkLst>
        </pc:spChg>
        <pc:spChg chg="mod">
          <ac:chgData name="Richard Watson" userId="e5e577014c15fc33" providerId="LiveId" clId="{245E2F44-FE78-435E-BC4C-DDDA2E230B93}" dt="2022-05-27T01:32:18.127" v="8609" actId="1076"/>
          <ac:spMkLst>
            <pc:docMk/>
            <pc:sldMk cId="1420907394" sldId="282"/>
            <ac:spMk id="7" creationId="{E922B958-3D59-49CA-AB6B-EDC130E9D3C2}"/>
          </ac:spMkLst>
        </pc:spChg>
        <pc:spChg chg="del mod">
          <ac:chgData name="Richard Watson" userId="e5e577014c15fc33" providerId="LiveId" clId="{245E2F44-FE78-435E-BC4C-DDDA2E230B93}" dt="2022-05-27T01:32:06.823" v="8608"/>
          <ac:spMkLst>
            <pc:docMk/>
            <pc:sldMk cId="1420907394" sldId="282"/>
            <ac:spMk id="8" creationId="{DF4DD209-0546-6CCF-3726-FFB7B3128F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7/26/2022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963234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Verdana" panose="020B0604030504040204" pitchFamily="34" charset="0"/>
                <a:ea typeface="Verdana" panose="020B0604030504040204" pitchFamily="34" charset="0"/>
                <a:cs typeface="Arial" panose="020B0604020202020204" pitchFamily="34" charset="0"/>
              </a:rPr>
              <a:t>In chapter 19, God proposes a covenant, a contract with the Israelites, that they accept.  </a:t>
            </a:r>
          </a:p>
          <a:p>
            <a:endParaRPr lang="en-US" sz="1200" dirty="0">
              <a:latin typeface="Verdana" panose="020B0604030504040204" pitchFamily="34" charset="0"/>
              <a:ea typeface="Verdana" panose="020B0604030504040204" pitchFamily="34" charset="0"/>
              <a:cs typeface="Arial" panose="020B0604020202020204" pitchFamily="34" charset="0"/>
            </a:endParaRPr>
          </a:p>
          <a:p>
            <a:r>
              <a:rPr lang="en-US" sz="1200" dirty="0">
                <a:latin typeface="Verdana" panose="020B0604030504040204" pitchFamily="34" charset="0"/>
                <a:ea typeface="Verdana" panose="020B0604030504040204" pitchFamily="34" charset="0"/>
                <a:cs typeface="Arial" panose="020B0604020202020204" pitchFamily="34" charset="0"/>
              </a:rPr>
              <a:t>A contract requires an offer, an acceptance and consideration given.  God has made the offer of a covenant and called Israel “his treasure”, the people have accepted God’s offer (19:8).  Their consideration given will be their obedience as God provides for them and ultimately for us with a Savior through the lineage of David, from the tribe of Judah.</a:t>
            </a:r>
          </a:p>
          <a:p>
            <a:endParaRPr lang="en-US" sz="1200" dirty="0">
              <a:latin typeface="Verdana" panose="020B0604030504040204" pitchFamily="34" charset="0"/>
              <a:ea typeface="Verdana" panose="020B0604030504040204" pitchFamily="34" charset="0"/>
              <a:cs typeface="Arial" panose="020B0604020202020204" pitchFamily="34" charset="0"/>
            </a:endParaRPr>
          </a:p>
          <a:p>
            <a:r>
              <a:rPr lang="en-US" sz="1200" dirty="0">
                <a:latin typeface="Verdana" panose="020B0604030504040204" pitchFamily="34" charset="0"/>
                <a:ea typeface="Verdana" panose="020B0604030504040204" pitchFamily="34" charset="0"/>
                <a:cs typeface="Arial" panose="020B0604020202020204" pitchFamily="34" charset="0"/>
              </a:rPr>
              <a:t>In today’s text God gives the Israelites the specific terms of the covenant.</a:t>
            </a:r>
          </a:p>
          <a:p>
            <a:endParaRPr lang="en-US" sz="1200" dirty="0">
              <a:latin typeface="Verdana" panose="020B0604030504040204" pitchFamily="34" charset="0"/>
              <a:ea typeface="Verdana" panose="020B0604030504040204" pitchFamily="34" charset="0"/>
              <a:cs typeface="Arial" panose="020B0604020202020204" pitchFamily="34" charset="0"/>
            </a:endParaRPr>
          </a:p>
          <a:p>
            <a:r>
              <a:rPr lang="en-US" sz="1200" dirty="0">
                <a:latin typeface="Verdana" panose="020B0604030504040204" pitchFamily="34" charset="0"/>
                <a:ea typeface="Verdana" panose="020B0604030504040204" pitchFamily="34" charset="0"/>
                <a:cs typeface="Arial" panose="020B0604020202020204" pitchFamily="34" charset="0"/>
              </a:rPr>
              <a:t>Moses has made 3 trips up the mountain and had prepared Israel to hear from God himself.  Israel sees and hears God, </a:t>
            </a:r>
          </a:p>
          <a:p>
            <a:endParaRPr lang="en-US" sz="1200" dirty="0">
              <a:latin typeface="Verdana" panose="020B0604030504040204" pitchFamily="34" charset="0"/>
              <a:ea typeface="Verdana" panose="020B0604030504040204" pitchFamily="34" charset="0"/>
              <a:cs typeface="Arial" panose="020B0604020202020204" pitchFamily="34" charset="0"/>
            </a:endParaRPr>
          </a:p>
          <a:p>
            <a:r>
              <a:rPr lang="en-US" sz="1200" dirty="0">
                <a:solidFill>
                  <a:srgbClr val="292F33"/>
                </a:solidFill>
                <a:latin typeface="Verdana" panose="020B0604030504040204" pitchFamily="34" charset="0"/>
                <a:ea typeface="Verdana" panose="020B0604030504040204" pitchFamily="34" charset="0"/>
                <a:cs typeface="Arial" panose="020B0604020202020204" pitchFamily="34" charset="0"/>
              </a:rPr>
              <a:t>Where we left off last week</a:t>
            </a:r>
          </a:p>
          <a:p>
            <a:endParaRPr lang="en-US" sz="120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r>
              <a:rPr lang="en-US" sz="1200" dirty="0">
                <a:solidFill>
                  <a:srgbClr val="292F33"/>
                </a:solidFill>
                <a:latin typeface="Verdana" panose="020B0604030504040204" pitchFamily="34" charset="0"/>
                <a:ea typeface="Verdana" panose="020B0604030504040204" pitchFamily="34" charset="0"/>
                <a:cs typeface="Arial" panose="020B0604020202020204" pitchFamily="34" charset="0"/>
              </a:rPr>
              <a:t>I want to start class this week by reading some verses from chapters 19 and 20 of Exodus.  Please turn in your Bibles with me to Exodus 19:16</a:t>
            </a:r>
          </a:p>
          <a:p>
            <a:endParaRPr lang="en-US" sz="1200" dirty="0">
              <a:latin typeface="Verdana" panose="020B0604030504040204" pitchFamily="34" charset="0"/>
              <a:ea typeface="Verdana" panose="020B0604030504040204" pitchFamily="34" charset="0"/>
              <a:cs typeface="Arial" panose="020B0604020202020204" pitchFamily="34" charset="0"/>
            </a:endParaRPr>
          </a:p>
          <a:p>
            <a:endParaRPr lang="en-US" sz="1200" dirty="0">
              <a:latin typeface="Verdana" panose="020B0604030504040204" pitchFamily="34" charset="0"/>
              <a:ea typeface="Verdana" panose="020B0604030504040204" pitchFamily="34" charset="0"/>
              <a:cs typeface="Arial" panose="020B0604020202020204" pitchFamily="34" charset="0"/>
            </a:endParaRPr>
          </a:p>
          <a:p>
            <a:endParaRPr lang="en-US" sz="1200" dirty="0">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19:16</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Then it came to pass on the third day, in the morning, that there were </a:t>
            </a:r>
            <a:r>
              <a:rPr lang="en-US" sz="1200" b="0" i="0" u="none" strike="noStrike" baseline="0" dirty="0" err="1">
                <a:solidFill>
                  <a:srgbClr val="292F33"/>
                </a:solidFill>
                <a:latin typeface="Verdana" panose="020B0604030504040204" pitchFamily="34" charset="0"/>
                <a:ea typeface="Verdana" panose="020B0604030504040204" pitchFamily="34" charset="0"/>
                <a:cs typeface="Arial" panose="020B0604020202020204" pitchFamily="34" charset="0"/>
              </a:rPr>
              <a:t>thunderings</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and lightnings, and a thick cloud on the mountain; and the sound of the trumpet was very loud, so that all the people who </a:t>
            </a:r>
            <a:r>
              <a:rPr lang="en-US" sz="1200" b="0" i="1" u="none" strike="noStrike" baseline="0" dirty="0">
                <a:solidFill>
                  <a:srgbClr val="808080"/>
                </a:solidFill>
                <a:latin typeface="Verdana" panose="020B0604030504040204" pitchFamily="34" charset="0"/>
                <a:ea typeface="Verdana" panose="020B0604030504040204" pitchFamily="34" charset="0"/>
                <a:cs typeface="Arial" panose="020B0604020202020204" pitchFamily="34" charset="0"/>
              </a:rPr>
              <a:t>were</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in the camp trembled.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19:17</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And Moses brought the people out of the camp to meet with God, and they stood at the foot of the mountain.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19:18</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Now Mount Sinai </a:t>
            </a:r>
            <a:r>
              <a:rPr lang="en-US" sz="1200" b="0" i="1" u="none" strike="noStrike" baseline="0" dirty="0">
                <a:solidFill>
                  <a:srgbClr val="808080"/>
                </a:solidFill>
                <a:latin typeface="Verdana" panose="020B0604030504040204" pitchFamily="34" charset="0"/>
                <a:ea typeface="Verdana" panose="020B0604030504040204" pitchFamily="34" charset="0"/>
                <a:cs typeface="Arial" panose="020B0604020202020204" pitchFamily="34" charset="0"/>
              </a:rPr>
              <a:t>was</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completely in smoke, because the LORD descended upon it in fire. Its smoke ascended like the smoke of a furnace, and the whole mountain quaked greatly.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19:19</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And when the blast of the trumpet sounded long and became louder and louder, Moses spoke, and God answered him by voice.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19:20</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Then the LORD came down upon Mount Sinai,</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At this point, God calls Moses up just for the purpose of sending him back down to make sure the people are ready and understand the importance  of this occasion.</a:t>
            </a: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Moses, after what is probably a brief moment of exasperation goes back down and does what God asks him to do.</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Why is God taking all these precautions</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400" b="1"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How important is this meeting?   </a:t>
            </a:r>
          </a:p>
          <a:p>
            <a:pPr marR="0" algn="l" rtl="0"/>
            <a:r>
              <a:rPr lang="en-US" sz="1400" b="1"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How important is this decision that Israel is about to make?  </a:t>
            </a:r>
          </a:p>
          <a:p>
            <a:pPr marR="0" algn="l" rtl="0"/>
            <a:r>
              <a:rPr lang="en-US" sz="1400" b="1"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What is at stake?  </a:t>
            </a:r>
          </a:p>
          <a:p>
            <a:pPr marR="0" algn="l" rtl="0"/>
            <a:r>
              <a:rPr lang="en-US" sz="1400" b="1"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How much does God want his plan for salvation of mankind to be in place?</a:t>
            </a:r>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Exodus 20:1 – And God spoke all these words, saying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We will come back to the actual commandments in just a second for now, go to verse 18 to see the people’s reaction</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E</a:t>
            </a:r>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xo 20:18</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Now all the people witnessed the </a:t>
            </a:r>
            <a:r>
              <a:rPr lang="en-US" sz="1200" b="0" i="0" u="none" strike="noStrike" baseline="0" dirty="0" err="1">
                <a:solidFill>
                  <a:srgbClr val="292F33"/>
                </a:solidFill>
                <a:latin typeface="Verdana" panose="020B0604030504040204" pitchFamily="34" charset="0"/>
                <a:ea typeface="Verdana" panose="020B0604030504040204" pitchFamily="34" charset="0"/>
                <a:cs typeface="Arial" panose="020B0604020202020204" pitchFamily="34" charset="0"/>
              </a:rPr>
              <a:t>thunderings</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the lightning flashes, the sound of the trumpet, and the mountain smoking; and when the people saw </a:t>
            </a:r>
            <a:r>
              <a:rPr lang="en-US" sz="1200" b="0" i="1" u="none" strike="noStrike" baseline="0" dirty="0">
                <a:solidFill>
                  <a:srgbClr val="808080"/>
                </a:solidFill>
                <a:latin typeface="Verdana" panose="020B0604030504040204" pitchFamily="34" charset="0"/>
                <a:ea typeface="Verdana" panose="020B0604030504040204" pitchFamily="34" charset="0"/>
                <a:cs typeface="Arial" panose="020B0604020202020204" pitchFamily="34" charset="0"/>
              </a:rPr>
              <a:t>it,</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they trembled and stood afar off.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20:19</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Then they said to Moses, "You speak with us, and we will hear; but let not God speak with us, lest we die."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20:20</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And Moses said to the people, "Do not fear; for God has come to test you, and that His fear may be before you, so that you may not sin."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cs typeface="Arial" panose="020B0604020202020204" pitchFamily="34" charset="0"/>
              </a:rPr>
              <a:t>Exo 20:21</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So the people stood afar off, but Moses drew near the thick darkness where God </a:t>
            </a:r>
            <a:r>
              <a:rPr lang="en-US" sz="1200" b="0" i="1" u="none" strike="noStrike" baseline="0" dirty="0">
                <a:solidFill>
                  <a:srgbClr val="808080"/>
                </a:solidFill>
                <a:latin typeface="Verdana" panose="020B0604030504040204" pitchFamily="34" charset="0"/>
                <a:ea typeface="Verdana" panose="020B0604030504040204" pitchFamily="34" charset="0"/>
                <a:cs typeface="Arial" panose="020B0604020202020204" pitchFamily="34" charset="0"/>
              </a:rPr>
              <a:t>was.</a:t>
            </a:r>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Later in Chapter 24 – Moses repeated everything to the Israelites and the people affirmed it.</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24:3 – the people answered – “all the words the Lord has said – we will do”</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	24:7 – and they said, “all that the Lord has said we will do and be obedient”</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Israel is in AWE of God!</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rPr>
              <a:t>They witnessed the majesty of God.</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cs typeface="Arial" panose="020B0604020202020204" pitchFamily="34" charset="0"/>
            </a:endParaRPr>
          </a:p>
          <a:p>
            <a:pPr marR="0" algn="l" rtl="0"/>
            <a:endParaRPr lang="en-US" sz="1200" dirty="0">
              <a:latin typeface="Verdana" panose="020B0604030504040204" pitchFamily="34" charset="0"/>
              <a:ea typeface="Verdana" panose="020B0604030504040204" pitchFamily="34" charset="0"/>
              <a:cs typeface="Arial" panose="020B0604020202020204" pitchFamily="34" charset="0"/>
            </a:endParaRPr>
          </a:p>
          <a:p>
            <a:endParaRPr lang="en-US"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1816759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292F33"/>
                </a:solidFill>
                <a:latin typeface="Verdana" panose="020B0604030504040204" pitchFamily="34" charset="0"/>
                <a:ea typeface="Verdana" panose="020B0604030504040204" pitchFamily="34" charset="0"/>
              </a:rPr>
              <a:t>During some additional research and study, I read Josephus’ description of this event – Obviously Josephus’ account is </a:t>
            </a:r>
            <a:r>
              <a:rPr lang="en-US" sz="1200" dirty="0" err="1">
                <a:solidFill>
                  <a:srgbClr val="292F33"/>
                </a:solidFill>
                <a:latin typeface="Verdana" panose="020B0604030504040204" pitchFamily="34" charset="0"/>
                <a:ea typeface="Verdana" panose="020B0604030504040204" pitchFamily="34" charset="0"/>
              </a:rPr>
              <a:t>heresay</a:t>
            </a:r>
            <a:r>
              <a:rPr lang="en-US" sz="1200" dirty="0">
                <a:solidFill>
                  <a:srgbClr val="292F33"/>
                </a:solidFill>
                <a:latin typeface="Verdana" panose="020B0604030504040204" pitchFamily="34" charset="0"/>
                <a:ea typeface="Verdana" panose="020B0604030504040204" pitchFamily="34" charset="0"/>
              </a:rPr>
              <a:t>, he wasn’t there and his writings are not inspired but I found it interesting how he writers this for the benefit of the 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century Jew</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b="1" dirty="0">
                <a:solidFill>
                  <a:schemeClr val="bg1"/>
                </a:solidFill>
                <a:latin typeface="Verdana" panose="020B0604030504040204" pitchFamily="34" charset="0"/>
                <a:ea typeface="Verdana" panose="020B0604030504040204" pitchFamily="34" charset="0"/>
              </a:rPr>
              <a:t>Now, as to these matters ... I am under a necessity of relating this history as it is described in the sacred books.  This sight, and the amazing sound that came to their ears, disturbed the Hebrews ... how God frequented that mountain greatly astonished their minds, so that they sorrowfully contained themselves within in their tents, as both supposing Moses to be destroyed by the divine wrath, and expecting the like destruction for themselves.</a:t>
            </a:r>
          </a:p>
          <a:p>
            <a:endParaRPr lang="en-US" sz="1200" b="1" dirty="0">
              <a:solidFill>
                <a:schemeClr val="bg1"/>
              </a:solidFill>
              <a:latin typeface="Verdana" panose="020B0604030504040204" pitchFamily="34" charset="0"/>
              <a:ea typeface="Verdana" panose="020B0604030504040204" pitchFamily="34" charset="0"/>
            </a:endParaRPr>
          </a:p>
          <a:p>
            <a:r>
              <a:rPr lang="en-US" sz="1200" b="1" dirty="0">
                <a:solidFill>
                  <a:schemeClr val="bg1"/>
                </a:solidFill>
                <a:latin typeface="Verdana" panose="020B0604030504040204" pitchFamily="34" charset="0"/>
                <a:ea typeface="Verdana" panose="020B0604030504040204" pitchFamily="34" charset="0"/>
              </a:rPr>
              <a:t>						Josephus</a:t>
            </a:r>
          </a:p>
          <a:p>
            <a:r>
              <a:rPr lang="en-US" sz="1200" b="1" dirty="0">
                <a:solidFill>
                  <a:schemeClr val="bg1"/>
                </a:solidFill>
                <a:latin typeface="Verdana" panose="020B0604030504040204" pitchFamily="34" charset="0"/>
                <a:ea typeface="Verdana" panose="020B0604030504040204" pitchFamily="34" charset="0"/>
              </a:rPr>
              <a:t>						Antiquities of the Jews</a:t>
            </a:r>
          </a:p>
          <a:p>
            <a:r>
              <a:rPr lang="en-US" sz="1200" b="1" dirty="0">
                <a:solidFill>
                  <a:schemeClr val="bg1"/>
                </a:solidFill>
                <a:latin typeface="Verdana" panose="020B0604030504040204" pitchFamily="34" charset="0"/>
                <a:ea typeface="Verdana" panose="020B0604030504040204" pitchFamily="34" charset="0"/>
              </a:rPr>
              <a:t>						Book 3, Chapter 5, verse 2</a:t>
            </a:r>
          </a:p>
          <a:p>
            <a:endParaRPr lang="en-US" sz="1200" dirty="0">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This reads as if Josephus is making excuses for them – the Golden Calf incident wasn’t their fault, they feared Moses wasn’t coming back – and in fact chapter 32 does read that way when the Israelites went to Aaron  - they said we know not what has become of him – O ye of little faith!</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was testing their faith, their obedience, their respect, their willingness to accept boundaries.  There are many metaphors in scripture about being refined by fire and they were certainly seeing that as a part of the physical display on the mountain.  But the bottom line is that God had never given them a reason to doubt and yet – they do – there is a powerful lesson here – GOD CANNOT LIE  Titus 1:2. Hebrews 6:18 - TRUST GOD</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So Let’s look at the 10 commandments</a:t>
            </a: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2152735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Commandments 1 through 4 – Our vertical relationship with God, Commandments 5 through 10 govern our horizontal relationship with each other.  8 of the 10 commandments are presented in the negative – YOU SHALL NOT and 2 are positive – “REMEMBER” and “HONOR”</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It is important for God to set the stage upon the deliverance of these commands.  He uses the pronoun “YOU” in its singular form throughout to emphasize that everyone had an individual responsibility to keep the commandments.  Do you think the Israelites cringe every time they hear the Lord say “YOU”?</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God reminds them that He has the right to command obedience and brings it to the front and center of that day by referencing the deliverance from Egypt.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recognize the 10 commandments as moral absolutes and that in itself puts  us at odds with most of the world today.  Sadly, not every church building that has “church of Christ” above the door believes in moral absolutes.  We have become desensitized by moral relativism and the core of moral relativism is a refusal to accept God’s word as authoritative.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God starts with a preamble – I am the LORD your GOD!  I brought you out of Egypt</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#1 – NO OTHER GOD”S BEFORE ME  </a:t>
            </a:r>
            <a:r>
              <a:rPr lang="en-US" sz="1200" b="1" dirty="0">
                <a:latin typeface="Verdana" panose="020B0604030504040204" pitchFamily="34" charset="0"/>
                <a:ea typeface="Verdana" panose="020B0604030504040204" pitchFamily="34" charset="0"/>
              </a:rPr>
              <a:t>(20:3)</a:t>
            </a:r>
          </a:p>
          <a:p>
            <a:r>
              <a:rPr lang="en-US" sz="1200" dirty="0">
                <a:latin typeface="Verdana" panose="020B0604030504040204" pitchFamily="34" charset="0"/>
                <a:ea typeface="Verdana" panose="020B0604030504040204" pitchFamily="34" charset="0"/>
              </a:rPr>
              <a:t>Why is this the first?  And clearly this means 1 God ONLY, not as some would have it mean, multiple Gods OK as long as GOD </a:t>
            </a:r>
            <a:r>
              <a:rPr lang="en-US" sz="1200" dirty="0" err="1">
                <a:latin typeface="Verdana" panose="020B0604030504040204" pitchFamily="34" charset="0"/>
                <a:ea typeface="Verdana" panose="020B0604030504040204" pitchFamily="34" charset="0"/>
              </a:rPr>
              <a:t>GOD</a:t>
            </a:r>
            <a:r>
              <a:rPr lang="en-US" sz="1200" dirty="0">
                <a:latin typeface="Verdana" panose="020B0604030504040204" pitchFamily="34" charset="0"/>
                <a:ea typeface="Verdana" panose="020B0604030504040204" pitchFamily="34" charset="0"/>
              </a:rPr>
              <a:t> is the first god.  The cultures that were around them geographically believed in the existence of other Gods.  Israel was to worship God and ONLY God.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Egypt was poly-theistic but had one of their little G gods who was considered the most powerful god, the #1 god – Ra</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Would it have been OK for Israel (or fur us) to have multiple gods as long as we always deferred to the Main God – our GOD </a:t>
            </a:r>
            <a:r>
              <a:rPr lang="en-US" sz="1200" dirty="0" err="1">
                <a:latin typeface="Verdana" panose="020B0604030504040204" pitchFamily="34" charset="0"/>
                <a:ea typeface="Verdana" panose="020B0604030504040204" pitchFamily="34" charset="0"/>
              </a:rPr>
              <a:t>GOD</a:t>
            </a:r>
            <a:r>
              <a:rPr lang="en-US" sz="1200" dirty="0">
                <a:latin typeface="Verdana" panose="020B0604030504040204" pitchFamily="34" charset="0"/>
                <a:ea typeface="Verdana" panose="020B0604030504040204" pitchFamily="34" charset="0"/>
              </a:rPr>
              <a:t>!</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BEFORE ME is literally translated “BEFORE MY FACE” – it is first because it is the most basic of all commands.  Think through the imagery , if something is in your face – what else can you see.  Have you ever had someone get too up close and personal with you and you had to tell them to get out of your grill?  When that happens, what else can we see?  Not much because that person or things </a:t>
            </a:r>
            <a:r>
              <a:rPr lang="en-US" sz="1200" dirty="0" err="1">
                <a:latin typeface="Verdana" panose="020B0604030504040204" pitchFamily="34" charset="0"/>
                <a:ea typeface="Verdana" panose="020B0604030504040204" pitchFamily="34" charset="0"/>
              </a:rPr>
              <a:t>tgakes</a:t>
            </a:r>
            <a:r>
              <a:rPr lang="en-US" sz="1200" dirty="0">
                <a:latin typeface="Verdana" panose="020B0604030504040204" pitchFamily="34" charset="0"/>
                <a:ea typeface="Verdana" panose="020B0604030504040204" pitchFamily="34" charset="0"/>
              </a:rPr>
              <a:t> up our entire field of view.  That’s what this word means.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Our attitude towards nature, towards other humans, and towards ourself depends on what we think about God.  Occasionally, someone will argue that “before me” references that other gods are OK as long as those gods start in 2</a:t>
            </a:r>
            <a:r>
              <a:rPr lang="en-US" sz="1200" baseline="30000" dirty="0">
                <a:latin typeface="Verdana" panose="020B0604030504040204" pitchFamily="34" charset="0"/>
                <a:ea typeface="Verdana" panose="020B0604030504040204" pitchFamily="34" charset="0"/>
              </a:rPr>
              <a:t>nd</a:t>
            </a:r>
            <a:r>
              <a:rPr lang="en-US" sz="1200" dirty="0">
                <a:latin typeface="Verdana" panose="020B0604030504040204" pitchFamily="34" charset="0"/>
                <a:ea typeface="Verdana" panose="020B0604030504040204" pitchFamily="34" charset="0"/>
              </a:rPr>
              <a:t> place and that is absolutely false.  The Hebrew does not support this line of reasoning.</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In  Romans 1:18-32, Paul accuses the Gentiles hideous sins – they quit worshipping God and started worshipping created things.</a:t>
            </a:r>
          </a:p>
          <a:p>
            <a:endParaRPr lang="en-US" sz="1200" dirty="0">
              <a:latin typeface="Verdana" panose="020B0604030504040204" pitchFamily="34" charset="0"/>
              <a:ea typeface="Verdana" panose="020B0604030504040204" pitchFamily="34" charset="0"/>
            </a:endParaRP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rPr>
              <a:t>Rom 1:20</a:t>
            </a:r>
            <a:r>
              <a:rPr lang="en-US" sz="1200" b="0" i="0" u="none" strike="noStrike" baseline="0" dirty="0">
                <a:solidFill>
                  <a:srgbClr val="292F33"/>
                </a:solidFill>
                <a:latin typeface="Verdana" panose="020B0604030504040204" pitchFamily="34" charset="0"/>
                <a:ea typeface="Verdana" panose="020B0604030504040204" pitchFamily="34" charset="0"/>
              </a:rPr>
              <a:t>  For since the creation of the world His invisible </a:t>
            </a:r>
            <a:r>
              <a:rPr lang="en-US" sz="1200" b="0" i="1" u="none" strike="noStrike" baseline="0" dirty="0">
                <a:solidFill>
                  <a:srgbClr val="808080"/>
                </a:solidFill>
                <a:latin typeface="Verdana" panose="020B0604030504040204" pitchFamily="34" charset="0"/>
                <a:ea typeface="Verdana" panose="020B0604030504040204" pitchFamily="34" charset="0"/>
              </a:rPr>
              <a:t>attributes</a:t>
            </a:r>
            <a:r>
              <a:rPr lang="en-US" sz="1200" b="0" i="0" u="none" strike="noStrike" baseline="0" dirty="0">
                <a:solidFill>
                  <a:srgbClr val="292F33"/>
                </a:solidFill>
                <a:latin typeface="Verdana" panose="020B0604030504040204" pitchFamily="34" charset="0"/>
                <a:ea typeface="Verdana" panose="020B0604030504040204" pitchFamily="34" charset="0"/>
              </a:rPr>
              <a:t> are clearly seen, being understood by the things that are made, </a:t>
            </a:r>
            <a:r>
              <a:rPr lang="en-US" sz="1200" b="0" i="1" u="none" strike="noStrike" baseline="0" dirty="0">
                <a:solidFill>
                  <a:srgbClr val="808080"/>
                </a:solidFill>
                <a:latin typeface="Verdana" panose="020B0604030504040204" pitchFamily="34" charset="0"/>
                <a:ea typeface="Verdana" panose="020B0604030504040204" pitchFamily="34" charset="0"/>
              </a:rPr>
              <a:t>even</a:t>
            </a:r>
            <a:r>
              <a:rPr lang="en-US" sz="1200" b="0" i="0" u="none" strike="noStrike" baseline="0" dirty="0">
                <a:solidFill>
                  <a:srgbClr val="292F33"/>
                </a:solidFill>
                <a:latin typeface="Verdana" panose="020B0604030504040204" pitchFamily="34" charset="0"/>
                <a:ea typeface="Verdana" panose="020B0604030504040204" pitchFamily="34" charset="0"/>
              </a:rPr>
              <a:t> His eternal power and Godhead, so that they are without excuse, </a:t>
            </a:r>
          </a:p>
          <a:p>
            <a:pPr marR="0" algn="l" rtl="0"/>
            <a:r>
              <a:rPr lang="en-US" sz="1200" b="1" i="0" u="none" strike="noStrike" baseline="0" dirty="0">
                <a:solidFill>
                  <a:srgbClr val="8D7221"/>
                </a:solidFill>
                <a:latin typeface="Verdana" panose="020B0604030504040204" pitchFamily="34" charset="0"/>
                <a:ea typeface="Verdana" panose="020B0604030504040204" pitchFamily="34" charset="0"/>
              </a:rPr>
              <a:t>Rom 1:21</a:t>
            </a:r>
            <a:r>
              <a:rPr lang="en-US" sz="1200" b="0" i="0" u="none" strike="noStrike" baseline="0" dirty="0">
                <a:solidFill>
                  <a:srgbClr val="292F33"/>
                </a:solidFill>
                <a:latin typeface="Verdana" panose="020B0604030504040204" pitchFamily="34" charset="0"/>
                <a:ea typeface="Verdana" panose="020B0604030504040204" pitchFamily="34" charset="0"/>
              </a:rPr>
              <a:t>  because, although they knew God, they did not glorify </a:t>
            </a:r>
            <a:r>
              <a:rPr lang="en-US" sz="1200" b="0" i="1" u="none" strike="noStrike" baseline="0" dirty="0">
                <a:solidFill>
                  <a:srgbClr val="808080"/>
                </a:solidFill>
                <a:latin typeface="Verdana" panose="020B0604030504040204" pitchFamily="34" charset="0"/>
                <a:ea typeface="Verdana" panose="020B0604030504040204" pitchFamily="34" charset="0"/>
              </a:rPr>
              <a:t>Him</a:t>
            </a:r>
            <a:r>
              <a:rPr lang="en-US" sz="1200" b="0" i="0" u="none" strike="noStrike" baseline="0" dirty="0">
                <a:solidFill>
                  <a:srgbClr val="292F33"/>
                </a:solidFill>
                <a:latin typeface="Verdana" panose="020B0604030504040204" pitchFamily="34" charset="0"/>
                <a:ea typeface="Verdana" panose="020B0604030504040204" pitchFamily="34" charset="0"/>
              </a:rPr>
              <a:t> as God, nor were thankful, but became futile in their thoughts, and their foolish hearts were darkened.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rPr>
              <a:t>Rom 1:22</a:t>
            </a:r>
            <a:r>
              <a:rPr lang="en-US" sz="1200" b="0" i="0" u="none" strike="noStrike" baseline="0" dirty="0">
                <a:solidFill>
                  <a:srgbClr val="292F33"/>
                </a:solidFill>
                <a:latin typeface="Verdana" panose="020B0604030504040204" pitchFamily="34" charset="0"/>
                <a:ea typeface="Verdana" panose="020B0604030504040204" pitchFamily="34" charset="0"/>
              </a:rPr>
              <a:t>  Professing to be wise, they became fools,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rPr>
              <a:t>Rom 1:23</a:t>
            </a:r>
            <a:r>
              <a:rPr lang="en-US" sz="1200" b="0" i="0" u="none" strike="noStrike" baseline="0" dirty="0">
                <a:solidFill>
                  <a:srgbClr val="292F33"/>
                </a:solidFill>
                <a:latin typeface="Verdana" panose="020B0604030504040204" pitchFamily="34" charset="0"/>
                <a:ea typeface="Verdana" panose="020B0604030504040204" pitchFamily="34" charset="0"/>
              </a:rPr>
              <a:t>  and changed the glory of the incorruptible God into an image made like corruptible man—and birds and four-footed animals and creeping things. </a:t>
            </a:r>
          </a:p>
          <a:p>
            <a:pPr marR="0" algn="l" rtl="0"/>
            <a:r>
              <a:rPr lang="en-US" sz="1200" b="0" i="0" u="none" strike="noStrike" baseline="0" dirty="0">
                <a:solidFill>
                  <a:srgbClr val="218282"/>
                </a:solidFill>
                <a:latin typeface="Verdana" panose="020B0604030504040204" pitchFamily="34" charset="0"/>
                <a:ea typeface="Verdana" panose="020B0604030504040204" pitchFamily="34" charset="0"/>
              </a:rPr>
              <a:t>Rom 1:24</a:t>
            </a:r>
            <a:r>
              <a:rPr lang="en-US" sz="1200" b="0" i="0" u="none" strike="noStrike" baseline="0" dirty="0">
                <a:solidFill>
                  <a:srgbClr val="292F33"/>
                </a:solidFill>
                <a:latin typeface="Verdana" panose="020B0604030504040204" pitchFamily="34" charset="0"/>
                <a:ea typeface="Verdana" panose="020B0604030504040204" pitchFamily="34" charset="0"/>
              </a:rPr>
              <a:t>  Therefore God also gave them up to uncleanness, in the lusts of their hearts, to dishonor their bodies among themselves, </a:t>
            </a:r>
          </a:p>
          <a:p>
            <a:pPr marR="0" algn="l" rtl="0"/>
            <a:r>
              <a:rPr lang="en-US" sz="1200" b="0" i="0" u="sng" strike="noStrike" baseline="0" dirty="0">
                <a:solidFill>
                  <a:srgbClr val="218282"/>
                </a:solidFill>
                <a:latin typeface="Verdana" panose="020B0604030504040204" pitchFamily="34" charset="0"/>
                <a:ea typeface="Verdana" panose="020B0604030504040204" pitchFamily="34" charset="0"/>
              </a:rPr>
              <a:t>Rom 1:25</a:t>
            </a:r>
            <a:r>
              <a:rPr lang="en-US" sz="1200" b="0" i="0" u="sng" strike="noStrike" baseline="0" dirty="0">
                <a:solidFill>
                  <a:srgbClr val="292F33"/>
                </a:solidFill>
                <a:latin typeface="Verdana" panose="020B0604030504040204" pitchFamily="34" charset="0"/>
                <a:ea typeface="Verdana" panose="020B0604030504040204" pitchFamily="34" charset="0"/>
              </a:rPr>
              <a:t>  who </a:t>
            </a:r>
            <a:r>
              <a:rPr lang="en-US" sz="1200" b="1" i="0" u="sng" strike="noStrike" baseline="0" dirty="0">
                <a:solidFill>
                  <a:srgbClr val="292F33"/>
                </a:solidFill>
                <a:latin typeface="Verdana" panose="020B0604030504040204" pitchFamily="34" charset="0"/>
                <a:ea typeface="Verdana" panose="020B0604030504040204" pitchFamily="34" charset="0"/>
              </a:rPr>
              <a:t>(GENTILES) </a:t>
            </a:r>
            <a:r>
              <a:rPr lang="en-US" sz="1200" b="0" i="0" u="sng" strike="noStrike" baseline="0" dirty="0">
                <a:solidFill>
                  <a:srgbClr val="292F33"/>
                </a:solidFill>
                <a:latin typeface="Verdana" panose="020B0604030504040204" pitchFamily="34" charset="0"/>
                <a:ea typeface="Verdana" panose="020B0604030504040204" pitchFamily="34" charset="0"/>
              </a:rPr>
              <a:t>exchanged the truth of God for the lie and worshiped and served the creature rather than the Creator, who is blessed forever. Amen. </a:t>
            </a:r>
          </a:p>
          <a:p>
            <a:pPr marR="0" algn="l" rtl="0"/>
            <a:r>
              <a:rPr lang="en-US" sz="1200" b="0" i="0" u="sng" strike="noStrike" baseline="0" dirty="0">
                <a:solidFill>
                  <a:srgbClr val="218282"/>
                </a:solidFill>
                <a:latin typeface="Verdana" panose="020B0604030504040204" pitchFamily="34" charset="0"/>
                <a:ea typeface="Verdana" panose="020B0604030504040204" pitchFamily="34" charset="0"/>
              </a:rPr>
              <a:t>Rom 1:26</a:t>
            </a:r>
            <a:r>
              <a:rPr lang="en-US" sz="1200" b="0" i="0" u="sng" strike="noStrike" baseline="0" dirty="0">
                <a:solidFill>
                  <a:srgbClr val="292F33"/>
                </a:solidFill>
                <a:latin typeface="Verdana" panose="020B0604030504040204" pitchFamily="34" charset="0"/>
                <a:ea typeface="Verdana" panose="020B0604030504040204" pitchFamily="34" charset="0"/>
              </a:rPr>
              <a:t>  For this reason God gave them up to vile passions</a:t>
            </a:r>
            <a:r>
              <a:rPr lang="en-US" sz="1200" b="0" i="0" u="none" strike="noStrike" baseline="0" dirty="0">
                <a:solidFill>
                  <a:srgbClr val="292F33"/>
                </a:solidFill>
                <a:latin typeface="Verdana" panose="020B0604030504040204" pitchFamily="34" charset="0"/>
                <a:ea typeface="Verdana" panose="020B0604030504040204" pitchFamily="34" charset="0"/>
              </a:rPr>
              <a:t>.</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can only be #1, he does not share top billing, we cannot serve two masters</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And this segues nicely into #2</a:t>
            </a:r>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#2 – MAKING AND WORSHIPPING IDOLS  </a:t>
            </a:r>
            <a:r>
              <a:rPr lang="en-US" sz="1200" b="1" dirty="0">
                <a:latin typeface="Verdana" panose="020B0604030504040204" pitchFamily="34" charset="0"/>
                <a:ea typeface="Verdana" panose="020B0604030504040204" pitchFamily="34" charset="0"/>
              </a:rPr>
              <a:t>(20:4-6)</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The primary purpose of this commandment is to remind people that God is not material.  God is spiritual.  He cannot be seen, touched, weighed or measured</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Listen to this statement</a:t>
            </a:r>
          </a:p>
          <a:p>
            <a:endParaRPr lang="en-US" sz="1200" dirty="0">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How can anything that is material represent anything that is spiritual?  How can that which is helpless represent eternal omnipotence?  How can that which decays represent eternal life?  How can that which is not intelligent represent omniscience? How can that which is dumb, unfeeling, blind and dead represent any of the vital realities of God and holy religion?</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				</a:t>
            </a:r>
            <a:r>
              <a:rPr lang="en-US" sz="1200" b="1" i="1" dirty="0">
                <a:solidFill>
                  <a:schemeClr val="bg1">
                    <a:lumMod val="95000"/>
                    <a:lumOff val="5000"/>
                  </a:schemeClr>
                </a:solidFill>
                <a:latin typeface="Verdana" panose="020B0604030504040204" pitchFamily="34" charset="0"/>
                <a:ea typeface="Verdana" panose="020B0604030504040204" pitchFamily="34" charset="0"/>
              </a:rPr>
              <a:t>James Burton Coffman</a:t>
            </a:r>
          </a:p>
          <a:p>
            <a:r>
              <a:rPr lang="en-US" sz="1200" b="1" i="1" dirty="0">
                <a:solidFill>
                  <a:schemeClr val="bg1">
                    <a:lumMod val="95000"/>
                    <a:lumOff val="5000"/>
                  </a:schemeClr>
                </a:solidFill>
                <a:latin typeface="Verdana" panose="020B0604030504040204" pitchFamily="34" charset="0"/>
                <a:ea typeface="Verdana" panose="020B0604030504040204" pitchFamily="34" charset="0"/>
              </a:rPr>
              <a:t>				Commentary on Exodus, the Second Book of Moses</a:t>
            </a:r>
          </a:p>
          <a:p>
            <a:r>
              <a:rPr lang="en-US" sz="1200" b="1" dirty="0">
                <a:solidFill>
                  <a:schemeClr val="bg1">
                    <a:lumMod val="95000"/>
                    <a:lumOff val="5000"/>
                  </a:schemeClr>
                </a:solidFill>
                <a:latin typeface="Verdana" panose="020B0604030504040204" pitchFamily="34" charset="0"/>
                <a:ea typeface="Verdana" panose="020B0604030504040204" pitchFamily="34" charset="0"/>
              </a:rPr>
              <a:t>					</a:t>
            </a:r>
          </a:p>
          <a:p>
            <a:r>
              <a:rPr lang="en-US" sz="1200" dirty="0">
                <a:latin typeface="Verdana" panose="020B0604030504040204" pitchFamily="34" charset="0"/>
                <a:ea typeface="Verdana" panose="020B0604030504040204" pitchFamily="34" charset="0"/>
              </a:rPr>
              <a:t>How many times did Israel break this one? God provided a reason for this commandment – he said, “I am a jealous God” and that he visits the iniquities of the father to the 3</a:t>
            </a:r>
            <a:r>
              <a:rPr lang="en-US" sz="1200" baseline="30000" dirty="0">
                <a:latin typeface="Verdana" panose="020B0604030504040204" pitchFamily="34" charset="0"/>
                <a:ea typeface="Verdana" panose="020B0604030504040204" pitchFamily="34" charset="0"/>
              </a:rPr>
              <a:t>rd</a:t>
            </a:r>
            <a:r>
              <a:rPr lang="en-US" sz="1200" dirty="0">
                <a:latin typeface="Verdana" panose="020B0604030504040204" pitchFamily="34" charset="0"/>
                <a:ea typeface="Verdana" panose="020B0604030504040204" pitchFamily="34" charset="0"/>
              </a:rPr>
              <a:t> and 4</a:t>
            </a:r>
            <a:r>
              <a:rPr lang="en-US" sz="1200" baseline="30000" dirty="0">
                <a:latin typeface="Verdana" panose="020B0604030504040204" pitchFamily="34" charset="0"/>
                <a:ea typeface="Verdana" panose="020B0604030504040204" pitchFamily="34" charset="0"/>
              </a:rPr>
              <a:t>th</a:t>
            </a:r>
            <a:r>
              <a:rPr lang="en-US" sz="1200" dirty="0">
                <a:latin typeface="Verdana" panose="020B0604030504040204" pitchFamily="34" charset="0"/>
                <a:ea typeface="Verdana" panose="020B0604030504040204" pitchFamily="34" charset="0"/>
              </a:rPr>
              <a:t> generations of those who hate me.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This is a key scripture for the skeptics of the world who want to make this verse a contradictory verse to Deuteronomy 24:16 and Ezekiel 18:20 that clearly state that children are not punished for their father’s sin.  There is no contradiction however and we clearly see that here God is referring to the consequences of the sin not the guilt of the sin itself.  Can a father’s sin impact his family for generations to come – absolutely</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Even as God mentions consequences of sin to the 3 or 4</a:t>
            </a:r>
            <a:r>
              <a:rPr lang="en-US" sz="1200" baseline="30000" dirty="0">
                <a:latin typeface="Verdana" panose="020B0604030504040204" pitchFamily="34" charset="0"/>
                <a:ea typeface="Verdana" panose="020B0604030504040204" pitchFamily="34" charset="0"/>
              </a:rPr>
              <a:t>th</a:t>
            </a:r>
            <a:r>
              <a:rPr lang="en-US" sz="1200" dirty="0">
                <a:latin typeface="Verdana" panose="020B0604030504040204" pitchFamily="34" charset="0"/>
                <a:ea typeface="Verdana" panose="020B0604030504040204" pitchFamily="34" charset="0"/>
              </a:rPr>
              <a:t> generation, he counters with mercy being shown to THOUSANDS to those who keep his commandments –.</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#3 – GOD’S NAME </a:t>
            </a:r>
            <a:r>
              <a:rPr lang="en-US" sz="1200" b="1" dirty="0">
                <a:latin typeface="Verdana" panose="020B0604030504040204" pitchFamily="34" charset="0"/>
                <a:ea typeface="Verdana" panose="020B0604030504040204" pitchFamily="34" charset="0"/>
              </a:rPr>
              <a:t>(20:7)</a:t>
            </a:r>
          </a:p>
          <a:p>
            <a:endParaRPr lang="en-US" sz="1200" b="1"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This commandment protects the holiness of God.  God is not a word or a name to be taken down into the gutters or to be made common or to be used to swear an oath by.  We hear it every day though, do we not.  OMG, GD and every other derivation thereof</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Jews later in history even, in an example of losing sight of the meaning of the commandment, refused to say God’s name .  Rather than say God’s name, YAHWEH, they would say heaven or insert another word .  When they read the scriptures out loud, they would say “Adonai” which means “my Lord”.  This doesn’t seem to be the point of the commandment obviously.</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God’s name is to be held in the highest regard and not debased in any way,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#4 – SABBATH  </a:t>
            </a:r>
            <a:r>
              <a:rPr lang="en-US" sz="1200" b="1" dirty="0">
                <a:latin typeface="Verdana" panose="020B0604030504040204" pitchFamily="34" charset="0"/>
                <a:ea typeface="Verdana" panose="020B0604030504040204" pitchFamily="34" charset="0"/>
              </a:rPr>
              <a:t>(20:8-11)</a:t>
            </a:r>
          </a:p>
          <a:p>
            <a:endParaRPr lang="en-US" sz="1200" b="1"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Nothing is said here about worship on the sabbath day.  In fact, to the Jews, worship was a daily thing.  The word means, set apart, separate, rest, sanctified.    Stop what you are doing and recognize how you got where you are and who got you here.   To be clear, how many of our 7 days belong to God – all of them?  How many are ours?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There is more to this commandment, however.  Our previous example of resting was in Genesis when the scripture refers to God, taking stock of what he had done on days 1 through 6.  That example is still here as God reminds them, but another example is connected to it and made equal to it – the Exodus from Egypt</a:t>
            </a:r>
          </a:p>
          <a:p>
            <a:endParaRPr lang="en-US" sz="1200" dirty="0">
              <a:latin typeface="Verdana" panose="020B0604030504040204" pitchFamily="34" charset="0"/>
              <a:ea typeface="Verdana" panose="020B0604030504040204" pitchFamily="34" charset="0"/>
            </a:endParaRPr>
          </a:p>
          <a:p>
            <a:r>
              <a:rPr lang="en-US" sz="1200" b="1" dirty="0">
                <a:latin typeface="Verdana" panose="020B0604030504040204" pitchFamily="34" charset="0"/>
                <a:ea typeface="Verdana" panose="020B0604030504040204" pitchFamily="34" charset="0"/>
              </a:rPr>
              <a:t>God is reminding them of not only his creative power but also his redemptive power</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Although the Sabbath is no longer applicable since we are no longer under the old law – it is certainly a reminder to us to respect God’s creation and his deliverance of a people who delivered to us a savior.  There is no biblical record of observing the sabbath as a holy day until Exodus.  God rested on the 7</a:t>
            </a:r>
            <a:r>
              <a:rPr lang="en-US" sz="1200" baseline="30000" dirty="0">
                <a:latin typeface="Verdana" panose="020B0604030504040204" pitchFamily="34" charset="0"/>
                <a:ea typeface="Verdana" panose="020B0604030504040204" pitchFamily="34" charset="0"/>
              </a:rPr>
              <a:t>th</a:t>
            </a:r>
            <a:r>
              <a:rPr lang="en-US" sz="1200" dirty="0">
                <a:latin typeface="Verdana" panose="020B0604030504040204" pitchFamily="34" charset="0"/>
                <a:ea typeface="Verdana" panose="020B0604030504040204" pitchFamily="34" charset="0"/>
              </a:rPr>
              <a:t> day after days 1 through 6 of creation but no commandment was made to treat this day any differently than other days until the exodus.  </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548009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#5 – HONOR YOUR PARENTS </a:t>
            </a:r>
            <a:r>
              <a:rPr lang="en-US" sz="1200" b="1" dirty="0">
                <a:latin typeface="Verdana" panose="020B0604030504040204" pitchFamily="34" charset="0"/>
                <a:ea typeface="Verdana" panose="020B0604030504040204" pitchFamily="34" charset="0"/>
              </a:rPr>
              <a:t>(20:12)</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As we move to the last 6 commandments, I know we see that if we obey the 1</a:t>
            </a:r>
            <a:r>
              <a:rPr lang="en-US" sz="1200" baseline="30000" dirty="0">
                <a:latin typeface="Verdana" panose="020B0604030504040204" pitchFamily="34" charset="0"/>
                <a:ea typeface="Verdana" panose="020B0604030504040204" pitchFamily="34" charset="0"/>
              </a:rPr>
              <a:t>st</a:t>
            </a:r>
            <a:r>
              <a:rPr lang="en-US" sz="1200" dirty="0">
                <a:latin typeface="Verdana" panose="020B0604030504040204" pitchFamily="34" charset="0"/>
                <a:ea typeface="Verdana" panose="020B0604030504040204" pitchFamily="34" charset="0"/>
              </a:rPr>
              <a:t> 4 then we will obey the last 6</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could also say that if we obey the 1</a:t>
            </a:r>
            <a:r>
              <a:rPr lang="en-US" sz="1200" baseline="30000" dirty="0">
                <a:latin typeface="Verdana" panose="020B0604030504040204" pitchFamily="34" charset="0"/>
                <a:ea typeface="Verdana" panose="020B0604030504040204" pitchFamily="34" charset="0"/>
              </a:rPr>
              <a:t>st</a:t>
            </a:r>
            <a:r>
              <a:rPr lang="en-US" sz="1200" dirty="0">
                <a:latin typeface="Verdana" panose="020B0604030504040204" pitchFamily="34" charset="0"/>
                <a:ea typeface="Verdana" panose="020B0604030504040204" pitchFamily="34" charset="0"/>
              </a:rPr>
              <a:t> then we obey the next 9</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Question – are the first 4 more important than the last 6?  Is #1 more important than #10?</a:t>
            </a:r>
          </a:p>
          <a:p>
            <a:endParaRPr lang="en-US" sz="12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anose="020B0604030504040204" pitchFamily="34" charset="0"/>
                <a:ea typeface="Verdana" panose="020B0604030504040204" pitchFamily="34" charset="0"/>
              </a:rPr>
              <a:t>Are they all commandments?  Yes they are  - and all of them point back to #1 – yes?  Not more important than, all are complimentary of #1</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honor our parents thru obedience and in this respect #5 is chief to our earthly parents as #1 is chief to our heavenly father.  How do we honor our parents here on this earth</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Obey them</a:t>
            </a:r>
          </a:p>
          <a:p>
            <a:r>
              <a:rPr lang="en-US" sz="1200" dirty="0">
                <a:latin typeface="Verdana" panose="020B0604030504040204" pitchFamily="34" charset="0"/>
                <a:ea typeface="Verdana" panose="020B0604030504040204" pitchFamily="34" charset="0"/>
              </a:rPr>
              <a:t>Respect them in speech and deed</a:t>
            </a:r>
          </a:p>
          <a:p>
            <a:r>
              <a:rPr lang="en-US" sz="1200" dirty="0">
                <a:latin typeface="Verdana" panose="020B0604030504040204" pitchFamily="34" charset="0"/>
                <a:ea typeface="Verdana" panose="020B0604030504040204" pitchFamily="34" charset="0"/>
              </a:rPr>
              <a:t>Not emotionally or physically hurting them</a:t>
            </a:r>
          </a:p>
          <a:p>
            <a:r>
              <a:rPr lang="en-US" sz="1200" dirty="0">
                <a:latin typeface="Verdana" panose="020B0604030504040204" pitchFamily="34" charset="0"/>
                <a:ea typeface="Verdana" panose="020B0604030504040204" pitchFamily="34" charset="0"/>
              </a:rPr>
              <a:t>Providing for their needs when they no longer can do this for themselves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Remember in Mark 7:9-13, Jesus called out the Pharisees for ignoring their parents by claiming they needed give monetarily to God</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Is it no wonder that Jesus referred to them as hypocrites on so many occasions.  Brood of vipers (Matthew 12:34), You are whitewashed sepulchers, clean and white on the outside but on the inside full of dead men’s bones (Matthew 23:27).</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What was the primary method of teaching God’s commandments?  - the family unit took care of all of that.  If children honored their father and mother, they would keep the covenant  between God and their fathers and not turn away from God.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Others will see our love for God and how we show love to our parents.  Some of us are in that stage now or have recently been in that stage where we had to become the parent for our parents and take care of them in the same way that they took care of us.  It is trying, it is not easy, it can test our patience but when it is done, we have the realization that we obeyed commandment #5 and God expects that of us.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#6 – SHALL NOT MURDER </a:t>
            </a:r>
            <a:r>
              <a:rPr lang="en-US" sz="1200" b="1" dirty="0">
                <a:latin typeface="Verdana" panose="020B0604030504040204" pitchFamily="34" charset="0"/>
                <a:ea typeface="Verdana" panose="020B0604030504040204" pitchFamily="34" charset="0"/>
              </a:rPr>
              <a:t>(20:13)</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shall protect human life.  The Hebrew word rendered here is not “KILL” and some versions, the KJV comes to mind and perhaps others translate this word as such “KILL”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need to understand that the law did not ban killing in times of war or when capital punishment was appropriate.  A better translation is MURDER. The deliberate and malicious taking of human life.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Human life is precious, and we are to treat it this way – it was derived from God</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Genesis 2:7</a:t>
            </a:r>
          </a:p>
          <a:p>
            <a:r>
              <a:rPr lang="en-US" sz="1200" dirty="0">
                <a:solidFill>
                  <a:srgbClr val="292F33"/>
                </a:solidFill>
                <a:latin typeface="Verdana" panose="020B0604030504040204" pitchFamily="34" charset="0"/>
              </a:rPr>
              <a:t>And the LORD God formed man </a:t>
            </a:r>
            <a:r>
              <a:rPr lang="en-US" sz="1200" i="1" dirty="0">
                <a:solidFill>
                  <a:srgbClr val="808080"/>
                </a:solidFill>
                <a:latin typeface="Verdana" panose="020B0604030504040204" pitchFamily="34" charset="0"/>
              </a:rPr>
              <a:t>of</a:t>
            </a:r>
            <a:r>
              <a:rPr lang="en-US" sz="1200" dirty="0">
                <a:solidFill>
                  <a:srgbClr val="292F33"/>
                </a:solidFill>
                <a:latin typeface="Verdana" panose="020B0604030504040204" pitchFamily="34" charset="0"/>
              </a:rPr>
              <a:t> the dust of the ground and breathed into his nostrils the breath of life; and man became a living being.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We see this throughout Mosaic law.  Stealing was not a capital crime; people did not have the absolute right to kill their neighbor that they caught in the act of stealing their possessions – more on that in chapter 22.  We live in a society in which human life is not sacred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#7 – ADULTERY  </a:t>
            </a:r>
            <a:r>
              <a:rPr lang="en-US" sz="1200" b="1" dirty="0">
                <a:solidFill>
                  <a:srgbClr val="292F33"/>
                </a:solidFill>
                <a:latin typeface="Verdana" panose="020B0604030504040204" pitchFamily="34" charset="0"/>
                <a:ea typeface="Verdana" panose="020B0604030504040204" pitchFamily="34" charset="0"/>
              </a:rPr>
              <a:t>(20:14)</a:t>
            </a:r>
          </a:p>
          <a:p>
            <a:r>
              <a:rPr lang="en-US" sz="1200" dirty="0">
                <a:solidFill>
                  <a:srgbClr val="292F33"/>
                </a:solidFill>
                <a:latin typeface="Verdana" panose="020B0604030504040204" pitchFamily="34" charset="0"/>
                <a:ea typeface="Verdana" panose="020B0604030504040204" pitchFamily="34" charset="0"/>
              </a:rPr>
              <a:t>How important is the marriage relationship to God.  Adultery was a capital crime – does that answer the question?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Do you remember how Joseph answered Potiphar’s wife when she tried to seduce him?</a:t>
            </a:r>
          </a:p>
          <a:p>
            <a:r>
              <a:rPr lang="en-US" sz="1200" dirty="0">
                <a:solidFill>
                  <a:srgbClr val="292F33"/>
                </a:solidFill>
                <a:latin typeface="Verdana" panose="020B0604030504040204" pitchFamily="34" charset="0"/>
                <a:ea typeface="Verdana" panose="020B0604030504040204" pitchFamily="34" charset="0"/>
              </a:rPr>
              <a:t>Genesis 39:9</a:t>
            </a:r>
          </a:p>
          <a:p>
            <a:r>
              <a:rPr lang="en-US" sz="1200" dirty="0">
                <a:solidFill>
                  <a:srgbClr val="292F33"/>
                </a:solidFill>
                <a:latin typeface="Verdana" panose="020B0604030504040204" pitchFamily="34" charset="0"/>
              </a:rPr>
              <a:t>How then can I do this great wickedness, and sin against God?"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Since God is the One who joins together a man and a woman, a violat</a:t>
            </a:r>
            <a:r>
              <a:rPr lang="en-US" sz="1200" i="1" dirty="0">
                <a:solidFill>
                  <a:srgbClr val="292F33"/>
                </a:solidFill>
                <a:latin typeface="Verdana" panose="020B0604030504040204" pitchFamily="34" charset="0"/>
                <a:ea typeface="Verdana" panose="020B0604030504040204" pitchFamily="34" charset="0"/>
              </a:rPr>
              <a:t>ion </a:t>
            </a:r>
            <a:r>
              <a:rPr lang="en-US" sz="1200" i="0" dirty="0">
                <a:solidFill>
                  <a:srgbClr val="292F33"/>
                </a:solidFill>
                <a:latin typeface="Verdana" panose="020B0604030504040204" pitchFamily="34" charset="0"/>
                <a:ea typeface="Verdana" panose="020B0604030504040204" pitchFamily="34" charset="0"/>
              </a:rPr>
              <a:t>of that covenant relationship is an affront to God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#8 – STEALING </a:t>
            </a:r>
            <a:r>
              <a:rPr lang="en-US" sz="1200" b="1" dirty="0">
                <a:solidFill>
                  <a:srgbClr val="292F33"/>
                </a:solidFill>
                <a:latin typeface="Verdana" panose="020B0604030504040204" pitchFamily="34" charset="0"/>
                <a:ea typeface="Verdana" panose="020B0604030504040204" pitchFamily="34" charset="0"/>
              </a:rPr>
              <a:t>(20:15)</a:t>
            </a:r>
          </a:p>
          <a:p>
            <a:endParaRPr lang="en-US" sz="1200" b="1"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This commandment affirms the right to the individual to own property for themselves – in contrast to any view that claims all property must be shared communally or owned by the state.  If property is a gift from God then to steal from another man or woman is to steal from God.  God considered this a big deal and although not a capital crime it is a serious issue.  We are closer today than at any time in my life to having absolute disregard from the property of others.  We have become a society who believes that our fellow man doesn’t have right to what they have worked for and that it should be taken from them and distributed amongst others.  Are we new at this – no, not at all, Robin Hood id it – right?  And we celebrate him for it – steal from the rich and give to the poor</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This is not true – stealing is wrong – period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#9 – FALSE WITNESS </a:t>
            </a:r>
            <a:r>
              <a:rPr lang="en-US" sz="1200" b="1" dirty="0">
                <a:solidFill>
                  <a:srgbClr val="292F33"/>
                </a:solidFill>
                <a:latin typeface="Verdana" panose="020B0604030504040204" pitchFamily="34" charset="0"/>
                <a:ea typeface="Verdana" panose="020B0604030504040204" pitchFamily="34" charset="0"/>
              </a:rPr>
              <a:t>(20:16)</a:t>
            </a:r>
          </a:p>
          <a:p>
            <a:endParaRPr lang="en-US" sz="1200" b="1"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DNA was not the primary evidence in the court of Moses.  Eyewitness testimony was the primary tool of conviction of those who broke the law.  No fingerprint evidence, only the testimony of others.  If you are on trial for something you did not do – how important is it for the truth to be told.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Bottom line is that God cannot lie; Hebrews 6:18 and neither should we</a:t>
            </a:r>
          </a:p>
          <a:p>
            <a:r>
              <a:rPr lang="en-US" sz="1200" dirty="0">
                <a:solidFill>
                  <a:srgbClr val="292F33"/>
                </a:solidFill>
                <a:latin typeface="Verdana" panose="020B0604030504040204" pitchFamily="34" charset="0"/>
                <a:ea typeface="Verdana" panose="020B0604030504040204" pitchFamily="34" charset="0"/>
              </a:rPr>
              <a:t> </a:t>
            </a:r>
          </a:p>
          <a:p>
            <a:r>
              <a:rPr lang="en-US" sz="1200" dirty="0">
                <a:solidFill>
                  <a:srgbClr val="292F33"/>
                </a:solidFill>
                <a:latin typeface="Verdana" panose="020B0604030504040204" pitchFamily="34" charset="0"/>
                <a:ea typeface="Verdana" panose="020B0604030504040204" pitchFamily="34" charset="0"/>
              </a:rPr>
              <a:t>How many instances of false testimony do we see in scripture.  Naboth’s vineyard in 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Kings 21 is an example of such.  We remember that story well, Ahab wanted Naboth’s vineyard and Naboth said no, Ahab pouted and wouldn’t eat so Jezebel sent letters to the city leaders and told them to prepare a feast with Naboth as the guest of honor and then to hire two (2) scoundrels (NKJV) to witness against him for blasphemy against God and the King and then to stone him as a punishment.  Scoundrels!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the example that probably comes into our minds first is the mockery of justice applied to Jesus as Mark 14:56-57 clearly states</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#10 – COVET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Coveting starts in the heart – it is the desire to have something, to desire something that is not your own.  It is GREED, the DESIRE FOR MORE AND MORE, it is A PASSION THAT CAN NEVER BE SATSIFIED.  Covetousness is one of those last but not least commandments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the previously mentioned </a:t>
            </a:r>
            <a:r>
              <a:rPr lang="en-US" sz="1200" i="0" dirty="0">
                <a:solidFill>
                  <a:srgbClr val="292F33"/>
                </a:solidFill>
                <a:latin typeface="Verdana" panose="020B0604030504040204" pitchFamily="34" charset="0"/>
                <a:ea typeface="Verdana" panose="020B0604030504040204" pitchFamily="34" charset="0"/>
              </a:rPr>
              <a:t>story </a:t>
            </a:r>
            <a:r>
              <a:rPr lang="en-US" sz="1200" i="1" dirty="0">
                <a:solidFill>
                  <a:srgbClr val="292F33"/>
                </a:solidFill>
                <a:latin typeface="Verdana" panose="020B0604030504040204" pitchFamily="34" charset="0"/>
                <a:ea typeface="Verdana" panose="020B0604030504040204" pitchFamily="34" charset="0"/>
              </a:rPr>
              <a:t>Ahab</a:t>
            </a:r>
            <a:r>
              <a:rPr lang="en-US" sz="1200" dirty="0">
                <a:solidFill>
                  <a:srgbClr val="292F33"/>
                </a:solidFill>
                <a:latin typeface="Verdana" panose="020B0604030504040204" pitchFamily="34" charset="0"/>
                <a:ea typeface="Verdana" panose="020B0604030504040204" pitchFamily="34" charset="0"/>
              </a:rPr>
              <a:t>  broke commandments 6 and 9 (Murder and False Witness) and if you wanted to just pile up the charges you could add Commandment 8 (Thievery) to the list of offenses  (1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Kings 21)</a:t>
            </a:r>
          </a:p>
          <a:p>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92F33"/>
                </a:solidFill>
                <a:latin typeface="Verdana" panose="020B0604030504040204" pitchFamily="34" charset="0"/>
                <a:ea typeface="Verdana" panose="020B0604030504040204" pitchFamily="34" charset="0"/>
              </a:rPr>
              <a:t>David lusted after Bathsheba and committed adultery and murder, Commandments 6 and 7  (2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Samuel 11)</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1246575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lumMod val="95000"/>
                    <a:lumOff val="5000"/>
                  </a:schemeClr>
                </a:solidFill>
                <a:latin typeface="Verdana" panose="020B0604030504040204" pitchFamily="34" charset="0"/>
                <a:ea typeface="Verdana" panose="020B0604030504040204" pitchFamily="34" charset="0"/>
              </a:rPr>
              <a:t>The Old Law’s moral requirements are good and everlasting.  We don’t need better new rules or more laws, we need a savior and the Old Law delivered that for us.</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The old law promised blessings for obedience and curses for disobedience</a:t>
            </a:r>
          </a:p>
          <a:p>
            <a:r>
              <a:rPr lang="en-US" sz="1200" b="1" dirty="0">
                <a:solidFill>
                  <a:schemeClr val="bg1">
                    <a:lumMod val="95000"/>
                    <a:lumOff val="5000"/>
                  </a:schemeClr>
                </a:solidFill>
                <a:latin typeface="Verdana" panose="020B0604030504040204" pitchFamily="34" charset="0"/>
                <a:ea typeface="Verdana" panose="020B0604030504040204" pitchFamily="34" charset="0"/>
              </a:rPr>
              <a:t>The old law protected those who could not protect themselves</a:t>
            </a:r>
          </a:p>
          <a:p>
            <a:r>
              <a:rPr lang="en-US" sz="1200" b="1" dirty="0">
                <a:solidFill>
                  <a:schemeClr val="bg1">
                    <a:lumMod val="95000"/>
                    <a:lumOff val="5000"/>
                  </a:schemeClr>
                </a:solidFill>
                <a:latin typeface="Verdana" panose="020B0604030504040204" pitchFamily="34" charset="0"/>
                <a:ea typeface="Verdana" panose="020B0604030504040204" pitchFamily="34" charset="0"/>
              </a:rPr>
              <a:t>The old law required fairness</a:t>
            </a:r>
          </a:p>
          <a:p>
            <a:r>
              <a:rPr lang="en-US" sz="1200" b="1" dirty="0">
                <a:solidFill>
                  <a:schemeClr val="bg1">
                    <a:lumMod val="95000"/>
                    <a:lumOff val="5000"/>
                  </a:schemeClr>
                </a:solidFill>
                <a:latin typeface="Verdana" panose="020B0604030504040204" pitchFamily="34" charset="0"/>
                <a:ea typeface="Verdana" panose="020B0604030504040204" pitchFamily="34" charset="0"/>
              </a:rPr>
              <a:t>The old law could not be perfectly kept because man is fallible</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There was no salvation under the Old Law, only a covering of the sin</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Our salvation is not based on law-keeping but rather on Jesus’ sacrifice of blood</a:t>
            </a: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3040852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lumMod val="95000"/>
                    <a:lumOff val="5000"/>
                  </a:schemeClr>
                </a:solidFill>
                <a:latin typeface="Verdana" panose="020B0604030504040204" pitchFamily="34" charset="0"/>
                <a:ea typeface="Verdana" panose="020B0604030504040204" pitchFamily="34" charset="0"/>
              </a:rPr>
              <a:t>Love your God with all your heart ... Love your neighbor as yourself (Matthew 22:37-40)  On these 2 commandments hang ALL (emphasis mine) the Law.  Except for keeping the Sabbath, all of God’s 10 commandments are repeated in the New Testament.  If we love God, we will keep them.</a:t>
            </a: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1231147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7/26/2022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7/26/2022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dirty="0">
                <a:solidFill>
                  <a:schemeClr val="bg1"/>
                </a:solidFill>
              </a:rPr>
              <a:t>22/6</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4459705"/>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 20</a:t>
            </a:r>
          </a:p>
        </p:txBody>
      </p:sp>
    </p:spTree>
    <p:extLst>
      <p:ext uri="{BB962C8B-B14F-4D97-AF65-F5344CB8AC3E}">
        <p14:creationId xmlns:p14="http://schemas.microsoft.com/office/powerpoint/2010/main" val="364666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3"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22716"/>
            <a:ext cx="11534273" cy="6555641"/>
          </a:xfrm>
          <a:prstGeom prst="rect">
            <a:avLst/>
          </a:prstGeom>
          <a:noFill/>
        </p:spPr>
        <p:txBody>
          <a:bodyPr wrap="square" rtlCol="0">
            <a:spAutoFit/>
          </a:bodyPr>
          <a:lstStyle/>
          <a:p>
            <a:pPr algn="ctr"/>
            <a:r>
              <a:rPr lang="en-US" sz="2800" b="1" dirty="0">
                <a:latin typeface="Lucida Sans" panose="020B0602030504020204" pitchFamily="34" charset="0"/>
              </a:rPr>
              <a:t>What Israel saw and heard</a:t>
            </a:r>
          </a:p>
          <a:p>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Thunder and Lightning</a:t>
            </a:r>
            <a:br>
              <a:rPr lang="en-US" sz="2800" b="1" dirty="0">
                <a:latin typeface="Lucida Sans" panose="020B0602030504020204" pitchFamily="34" charset="0"/>
              </a:rPr>
            </a:b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thick cloud upon the mountain</a:t>
            </a:r>
            <a:br>
              <a:rPr lang="en-US" sz="2800" b="1" dirty="0">
                <a:latin typeface="Lucida Sans" panose="020B0602030504020204" pitchFamily="34" charset="0"/>
              </a:rPr>
            </a:b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An increasingly loud trumpet sound</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smoking mountain</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fiery mountain</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An earthquake</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God’s Voice</a:t>
            </a:r>
          </a:p>
        </p:txBody>
      </p:sp>
    </p:spTree>
    <p:extLst>
      <p:ext uri="{BB962C8B-B14F-4D97-AF65-F5344CB8AC3E}">
        <p14:creationId xmlns:p14="http://schemas.microsoft.com/office/powerpoint/2010/main" val="237910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3"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44884264-798C-D229-64E4-E9229EEC71EC}"/>
              </a:ext>
            </a:extLst>
          </p:cNvPr>
          <p:cNvSpPr txBox="1"/>
          <p:nvPr/>
        </p:nvSpPr>
        <p:spPr>
          <a:xfrm>
            <a:off x="450518" y="595745"/>
            <a:ext cx="11402291" cy="5262979"/>
          </a:xfrm>
          <a:prstGeom prst="rect">
            <a:avLst/>
          </a:prstGeom>
          <a:noFill/>
        </p:spPr>
        <p:txBody>
          <a:bodyPr wrap="square" rtlCol="0">
            <a:spAutoFit/>
          </a:bodyPr>
          <a:lstStyle/>
          <a:p>
            <a:r>
              <a:rPr lang="en-US" sz="2800" dirty="0">
                <a:solidFill>
                  <a:schemeClr val="bg1"/>
                </a:solidFill>
                <a:latin typeface="Verdana" panose="020B0604030504040204" pitchFamily="34" charset="0"/>
                <a:ea typeface="Verdana" panose="020B0604030504040204" pitchFamily="34" charset="0"/>
              </a:rPr>
              <a:t>Now, as to these matters ... I am under a necessity of relating this history as it is described in the sacred books.  This sight, and the amazing sound that came to their ears, disturbed the Hebrews ... how God frequented that mountain greatly astonished their minds, so that they sorrowfully contained themselves within in their tents, as both supposing Moses to be destroyed by the divine wrath, and expecting the like destruction for themselves.</a:t>
            </a:r>
          </a:p>
          <a:p>
            <a:endParaRPr lang="en-US" sz="2800" dirty="0">
              <a:solidFill>
                <a:schemeClr val="bg1"/>
              </a:solidFill>
              <a:latin typeface="Verdana" panose="020B0604030504040204" pitchFamily="34" charset="0"/>
              <a:ea typeface="Verdana" panose="020B0604030504040204" pitchFamily="34" charset="0"/>
            </a:endParaRPr>
          </a:p>
          <a:p>
            <a:r>
              <a:rPr lang="en-US" sz="2800" dirty="0">
                <a:solidFill>
                  <a:schemeClr val="bg1"/>
                </a:solidFill>
                <a:latin typeface="Verdana" panose="020B0604030504040204" pitchFamily="34" charset="0"/>
                <a:ea typeface="Verdana" panose="020B0604030504040204" pitchFamily="34" charset="0"/>
              </a:rPr>
              <a:t>						Josephus</a:t>
            </a:r>
          </a:p>
          <a:p>
            <a:r>
              <a:rPr lang="en-US" sz="2800" dirty="0">
                <a:solidFill>
                  <a:schemeClr val="bg1"/>
                </a:solidFill>
                <a:latin typeface="Verdana" panose="020B0604030504040204" pitchFamily="34" charset="0"/>
                <a:ea typeface="Verdana" panose="020B0604030504040204" pitchFamily="34" charset="0"/>
              </a:rPr>
              <a:t>						Antiquities of the Jews</a:t>
            </a:r>
          </a:p>
          <a:p>
            <a:r>
              <a:rPr lang="en-US" sz="2800" dirty="0">
                <a:solidFill>
                  <a:schemeClr val="bg1"/>
                </a:solidFill>
                <a:latin typeface="Verdana" panose="020B0604030504040204" pitchFamily="34" charset="0"/>
                <a:ea typeface="Verdana" panose="020B0604030504040204" pitchFamily="34" charset="0"/>
              </a:rPr>
              <a:t>						Book 3, Chapter 5, verse 2</a:t>
            </a:r>
          </a:p>
        </p:txBody>
      </p:sp>
    </p:spTree>
    <p:extLst>
      <p:ext uri="{BB962C8B-B14F-4D97-AF65-F5344CB8AC3E}">
        <p14:creationId xmlns:p14="http://schemas.microsoft.com/office/powerpoint/2010/main" val="40711561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689326" y="585065"/>
            <a:ext cx="10957241" cy="1569660"/>
          </a:xfrm>
          <a:prstGeom prst="rect">
            <a:avLst/>
          </a:prstGeom>
          <a:noFill/>
        </p:spPr>
        <p:txBody>
          <a:bodyPr wrap="square" rtlCol="0">
            <a:spAutoFit/>
          </a:bodyPr>
          <a:lstStyle/>
          <a:p>
            <a:pPr algn="ctr"/>
            <a:r>
              <a:rPr lang="en-US" sz="2400" b="1" dirty="0">
                <a:solidFill>
                  <a:schemeClr val="bg1">
                    <a:lumMod val="95000"/>
                    <a:lumOff val="5000"/>
                  </a:schemeClr>
                </a:solidFill>
                <a:latin typeface="Lucida Sans" panose="020B0602030504020204" pitchFamily="34" charset="0"/>
              </a:rPr>
              <a:t>Our vertical relationship with God</a:t>
            </a:r>
          </a:p>
          <a:p>
            <a:pPr algn="ctr"/>
            <a:endParaRPr lang="en-US" sz="2400" b="1" dirty="0">
              <a:solidFill>
                <a:schemeClr val="bg1">
                  <a:lumMod val="95000"/>
                  <a:lumOff val="5000"/>
                </a:schemeClr>
              </a:solidFill>
              <a:latin typeface="Lucida Sans" panose="020B0602030504020204" pitchFamily="34" charset="0"/>
            </a:endParaRPr>
          </a:p>
          <a:p>
            <a:r>
              <a:rPr lang="en-US" sz="2400" b="1" dirty="0">
                <a:solidFill>
                  <a:schemeClr val="bg1">
                    <a:lumMod val="95000"/>
                    <a:lumOff val="5000"/>
                  </a:schemeClr>
                </a:solidFill>
                <a:latin typeface="Lucida Sans" panose="020B0602030504020204" pitchFamily="34" charset="0"/>
              </a:rPr>
              <a:t>1</a:t>
            </a:r>
            <a:r>
              <a:rPr lang="en-US" sz="2400" b="1" baseline="30000" dirty="0">
                <a:solidFill>
                  <a:schemeClr val="bg1">
                    <a:lumMod val="95000"/>
                    <a:lumOff val="5000"/>
                  </a:schemeClr>
                </a:solidFill>
                <a:latin typeface="Lucida Sans" panose="020B0602030504020204" pitchFamily="34" charset="0"/>
              </a:rPr>
              <a:t>st</a:t>
            </a:r>
            <a:r>
              <a:rPr lang="en-US" sz="2400" b="1" dirty="0">
                <a:solidFill>
                  <a:schemeClr val="bg1">
                    <a:lumMod val="95000"/>
                    <a:lumOff val="5000"/>
                  </a:schemeClr>
                </a:solidFill>
                <a:latin typeface="Lucida Sans" panose="020B0602030504020204" pitchFamily="34" charset="0"/>
              </a:rPr>
              <a:t> Commandment – No other Gods (Exodus 20:3) (Romans 1:18-32)</a:t>
            </a:r>
          </a:p>
          <a:p>
            <a:r>
              <a:rPr lang="en-US" sz="2400" b="1" dirty="0">
                <a:solidFill>
                  <a:schemeClr val="bg1">
                    <a:lumMod val="95000"/>
                    <a:lumOff val="5000"/>
                  </a:schemeClr>
                </a:solidFill>
                <a:latin typeface="Lucida Sans" panose="020B0602030504020204" pitchFamily="34" charset="0"/>
              </a:rPr>
              <a:t>2</a:t>
            </a:r>
            <a:r>
              <a:rPr lang="en-US" sz="2400" b="1" baseline="30000" dirty="0">
                <a:solidFill>
                  <a:schemeClr val="bg1">
                    <a:lumMod val="95000"/>
                    <a:lumOff val="5000"/>
                  </a:schemeClr>
                </a:solidFill>
                <a:latin typeface="Lucida Sans" panose="020B0602030504020204" pitchFamily="34" charset="0"/>
              </a:rPr>
              <a:t>nd</a:t>
            </a:r>
            <a:r>
              <a:rPr lang="en-US" sz="2400" b="1" dirty="0">
                <a:solidFill>
                  <a:schemeClr val="bg1">
                    <a:lumMod val="95000"/>
                    <a:lumOff val="5000"/>
                  </a:schemeClr>
                </a:solidFill>
                <a:latin typeface="Lucida Sans" panose="020B0602030504020204" pitchFamily="34" charset="0"/>
              </a:rPr>
              <a:t> Commandment - No images  (Exodus 20:4-6)</a:t>
            </a:r>
          </a:p>
        </p:txBody>
      </p:sp>
      <p:sp>
        <p:nvSpPr>
          <p:cNvPr id="7" name="TextBox 6">
            <a:extLst>
              <a:ext uri="{FF2B5EF4-FFF2-40B4-BE49-F238E27FC236}">
                <a16:creationId xmlns:a16="http://schemas.microsoft.com/office/drawing/2014/main" id="{E922B958-3D59-49CA-AB6B-EDC130E9D3C2}"/>
              </a:ext>
            </a:extLst>
          </p:cNvPr>
          <p:cNvSpPr txBox="1"/>
          <p:nvPr/>
        </p:nvSpPr>
        <p:spPr>
          <a:xfrm>
            <a:off x="689326" y="2202993"/>
            <a:ext cx="11149748" cy="3416320"/>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How can anything that is material represent anything that is spiritual?  How can that which is helpless represent eternal omnipotence?  How can that which decays represent eternal life?  How can that which is not intelligent represent omniscience? How can that which is dumb, unfeeling, blind and dead represent any of the vital realities of God and holy religion?</a:t>
            </a:r>
          </a:p>
          <a:p>
            <a:endParaRPr lang="en-US" sz="2400" b="1" dirty="0">
              <a:solidFill>
                <a:schemeClr val="bg1">
                  <a:lumMod val="95000"/>
                  <a:lumOff val="5000"/>
                </a:schemeClr>
              </a:solidFill>
              <a:latin typeface="Lucida Sans" panose="020B0602030504020204" pitchFamily="34" charset="0"/>
            </a:endParaRPr>
          </a:p>
          <a:p>
            <a:r>
              <a:rPr lang="en-US" sz="2400" b="1" dirty="0">
                <a:solidFill>
                  <a:schemeClr val="bg1">
                    <a:lumMod val="95000"/>
                    <a:lumOff val="5000"/>
                  </a:schemeClr>
                </a:solidFill>
                <a:latin typeface="Lucida Sans" panose="020B0602030504020204" pitchFamily="34" charset="0"/>
              </a:rPr>
              <a:t>			</a:t>
            </a:r>
            <a:r>
              <a:rPr lang="en-US" sz="2400" b="1" i="1" dirty="0">
                <a:solidFill>
                  <a:schemeClr val="bg1">
                    <a:lumMod val="95000"/>
                    <a:lumOff val="5000"/>
                  </a:schemeClr>
                </a:solidFill>
                <a:latin typeface="Lucida Sans" panose="020B0602030504020204" pitchFamily="34" charset="0"/>
              </a:rPr>
              <a:t>James Burton Coffman</a:t>
            </a:r>
          </a:p>
          <a:p>
            <a:r>
              <a:rPr lang="en-US" sz="2400" b="1" i="1" dirty="0">
                <a:solidFill>
                  <a:schemeClr val="bg1">
                    <a:lumMod val="95000"/>
                    <a:lumOff val="5000"/>
                  </a:schemeClr>
                </a:solidFill>
                <a:latin typeface="Lucida Sans" panose="020B0602030504020204" pitchFamily="34" charset="0"/>
              </a:rPr>
              <a:t>			Commentary on Exodus, the Second Book of Moses</a:t>
            </a:r>
            <a:endParaRPr lang="en-US" sz="2000" b="1" dirty="0">
              <a:solidFill>
                <a:schemeClr val="bg1">
                  <a:lumMod val="95000"/>
                  <a:lumOff val="5000"/>
                </a:schemeClr>
              </a:solidFill>
              <a:latin typeface="Lucida Sans" panose="020B0602030504020204" pitchFamily="34" charset="0"/>
            </a:endParaRPr>
          </a:p>
        </p:txBody>
      </p:sp>
      <p:sp>
        <p:nvSpPr>
          <p:cNvPr id="2" name="TextBox 1">
            <a:extLst>
              <a:ext uri="{FF2B5EF4-FFF2-40B4-BE49-F238E27FC236}">
                <a16:creationId xmlns:a16="http://schemas.microsoft.com/office/drawing/2014/main" id="{E5CF1264-27F8-408F-B169-8D65C0E42B11}"/>
              </a:ext>
            </a:extLst>
          </p:cNvPr>
          <p:cNvSpPr txBox="1"/>
          <p:nvPr/>
        </p:nvSpPr>
        <p:spPr>
          <a:xfrm>
            <a:off x="689326" y="5817525"/>
            <a:ext cx="10957240" cy="830997"/>
          </a:xfrm>
          <a:prstGeom prst="rect">
            <a:avLst/>
          </a:prstGeom>
          <a:noFill/>
        </p:spPr>
        <p:txBody>
          <a:bodyPr wrap="square" rtlCol="0">
            <a:spAutoFit/>
          </a:bodyPr>
          <a:lstStyle/>
          <a:p>
            <a:r>
              <a:rPr lang="en-US" sz="2400" b="1" dirty="0">
                <a:solidFill>
                  <a:schemeClr val="bg1"/>
                </a:solidFill>
                <a:latin typeface="Lucida Sans" panose="020B0602030504020204" pitchFamily="34" charset="0"/>
              </a:rPr>
              <a:t>3</a:t>
            </a:r>
            <a:r>
              <a:rPr lang="en-US" sz="2400" b="1" baseline="30000" dirty="0">
                <a:solidFill>
                  <a:schemeClr val="bg1"/>
                </a:solidFill>
                <a:latin typeface="Lucida Sans" panose="020B0602030504020204" pitchFamily="34" charset="0"/>
              </a:rPr>
              <a:t>rd</a:t>
            </a:r>
            <a:r>
              <a:rPr lang="en-US" sz="2400" b="1" dirty="0">
                <a:solidFill>
                  <a:schemeClr val="bg1"/>
                </a:solidFill>
                <a:latin typeface="Lucida Sans" panose="020B0602030504020204" pitchFamily="34" charset="0"/>
              </a:rPr>
              <a:t> Commandment - God’s Name (Exodus 20:7)</a:t>
            </a:r>
          </a:p>
          <a:p>
            <a:r>
              <a:rPr lang="en-US" sz="2400" b="1" dirty="0">
                <a:solidFill>
                  <a:schemeClr val="bg1"/>
                </a:solidFill>
                <a:latin typeface="Lucida Sans" panose="020B0602030504020204" pitchFamily="34" charset="0"/>
              </a:rPr>
              <a:t>4</a:t>
            </a:r>
            <a:r>
              <a:rPr lang="en-US" sz="2400" b="1" baseline="30000" dirty="0">
                <a:solidFill>
                  <a:schemeClr val="bg1"/>
                </a:solidFill>
                <a:latin typeface="Lucida Sans" panose="020B0602030504020204" pitchFamily="34" charset="0"/>
              </a:rPr>
              <a:t>th</a:t>
            </a:r>
            <a:r>
              <a:rPr lang="en-US" sz="2400" b="1" dirty="0">
                <a:solidFill>
                  <a:schemeClr val="bg1"/>
                </a:solidFill>
                <a:latin typeface="Lucida Sans" panose="020B0602030504020204" pitchFamily="34" charset="0"/>
              </a:rPr>
              <a:t> Commandment – Sabbath  (Exodus 20:8-11)</a:t>
            </a:r>
          </a:p>
        </p:txBody>
      </p:sp>
    </p:spTree>
    <p:extLst>
      <p:ext uri="{BB962C8B-B14F-4D97-AF65-F5344CB8AC3E}">
        <p14:creationId xmlns:p14="http://schemas.microsoft.com/office/powerpoint/2010/main" val="133798319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384527" y="428177"/>
            <a:ext cx="11534273" cy="6001643"/>
          </a:xfrm>
          <a:prstGeom prst="rect">
            <a:avLst/>
          </a:prstGeom>
          <a:noFill/>
        </p:spPr>
        <p:txBody>
          <a:bodyPr wrap="square" rtlCol="0">
            <a:spAutoFit/>
          </a:bodyPr>
          <a:lstStyle/>
          <a:p>
            <a:pPr algn="ctr"/>
            <a:r>
              <a:rPr lang="en-US" sz="2800" b="1" dirty="0">
                <a:solidFill>
                  <a:schemeClr val="bg1">
                    <a:lumMod val="95000"/>
                    <a:lumOff val="5000"/>
                  </a:schemeClr>
                </a:solidFill>
                <a:latin typeface="Lucida Sans" panose="020B0602030504020204" pitchFamily="34" charset="0"/>
              </a:rPr>
              <a:t>Our horizontal relationship with each other</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5</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Honor Parents (Exodus 20:12) </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6</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Murder (Exodus 20:13)</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7</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Adultery  (Exodus 20:14)</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8</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Thievery  (Exodus 20:15)</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9</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False Witness  (Exodus 20:16)</a:t>
            </a:r>
          </a:p>
          <a:p>
            <a:endParaRPr lang="en-US" sz="2800" b="1" dirty="0">
              <a:solidFill>
                <a:schemeClr val="bg1">
                  <a:lumMod val="95000"/>
                  <a:lumOff val="5000"/>
                </a:schemeClr>
              </a:solidFill>
              <a:latin typeface="Lucida Sans" panose="020B0602030504020204" pitchFamily="34" charset="0"/>
            </a:endParaRPr>
          </a:p>
          <a:p>
            <a:r>
              <a:rPr lang="en-US" sz="2800" b="1" dirty="0">
                <a:solidFill>
                  <a:schemeClr val="bg1">
                    <a:lumMod val="95000"/>
                    <a:lumOff val="5000"/>
                  </a:schemeClr>
                </a:solidFill>
                <a:latin typeface="Lucida Sans" panose="020B0602030504020204" pitchFamily="34" charset="0"/>
              </a:rPr>
              <a:t>10</a:t>
            </a:r>
            <a:r>
              <a:rPr lang="en-US" sz="2800" b="1" baseline="30000" dirty="0">
                <a:solidFill>
                  <a:schemeClr val="bg1">
                    <a:lumMod val="95000"/>
                    <a:lumOff val="5000"/>
                  </a:schemeClr>
                </a:solidFill>
                <a:latin typeface="Lucida Sans" panose="020B0602030504020204" pitchFamily="34" charset="0"/>
              </a:rPr>
              <a:t>th</a:t>
            </a:r>
            <a:r>
              <a:rPr lang="en-US" sz="2800" b="1" dirty="0">
                <a:solidFill>
                  <a:schemeClr val="bg1">
                    <a:lumMod val="95000"/>
                    <a:lumOff val="5000"/>
                  </a:schemeClr>
                </a:solidFill>
                <a:latin typeface="Lucida Sans" panose="020B0602030504020204" pitchFamily="34" charset="0"/>
              </a:rPr>
              <a:t> Commandment -  Coveting  (Exodus 20:17)</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371737042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602046" y="459254"/>
            <a:ext cx="11534273" cy="1938992"/>
          </a:xfrm>
          <a:prstGeom prst="rect">
            <a:avLst/>
          </a:prstGeom>
          <a:noFill/>
        </p:spPr>
        <p:txBody>
          <a:bodyPr wrap="square" rtlCol="0">
            <a:spAutoFit/>
          </a:bodyPr>
          <a:lstStyle/>
          <a:p>
            <a:pPr algn="ctr"/>
            <a:r>
              <a:rPr lang="en-US" sz="2400" b="1" dirty="0">
                <a:solidFill>
                  <a:schemeClr val="bg1">
                    <a:lumMod val="95000"/>
                    <a:lumOff val="5000"/>
                  </a:schemeClr>
                </a:solidFill>
                <a:latin typeface="Lucida Sans" panose="020B0602030504020204" pitchFamily="34" charset="0"/>
              </a:rPr>
              <a:t>Lessons Learned</a:t>
            </a:r>
          </a:p>
          <a:p>
            <a:endParaRPr lang="en-US" sz="2400" b="1" dirty="0">
              <a:solidFill>
                <a:schemeClr val="bg1">
                  <a:lumMod val="95000"/>
                  <a:lumOff val="5000"/>
                </a:schemeClr>
              </a:solidFill>
              <a:latin typeface="Lucida Sans" panose="020B0602030504020204" pitchFamily="34" charset="0"/>
            </a:endParaRPr>
          </a:p>
          <a:p>
            <a:r>
              <a:rPr lang="en-US" sz="2400" b="1" dirty="0">
                <a:solidFill>
                  <a:schemeClr val="bg1">
                    <a:lumMod val="95000"/>
                    <a:lumOff val="5000"/>
                  </a:schemeClr>
                </a:solidFill>
                <a:latin typeface="Lucida Sans" panose="020B0602030504020204" pitchFamily="34" charset="0"/>
              </a:rPr>
              <a:t>The Old Law’s moral requirements are good and everlasting.  We don’t need better new rules or more laws, we need a savior and the Old Law delivered that for us.</a:t>
            </a:r>
          </a:p>
        </p:txBody>
      </p:sp>
      <p:sp>
        <p:nvSpPr>
          <p:cNvPr id="6" name="TextBox 5">
            <a:extLst>
              <a:ext uri="{FF2B5EF4-FFF2-40B4-BE49-F238E27FC236}">
                <a16:creationId xmlns:a16="http://schemas.microsoft.com/office/drawing/2014/main" id="{B93B6B0D-F251-731E-8FFD-7F47C1D844A3}"/>
              </a:ext>
            </a:extLst>
          </p:cNvPr>
          <p:cNvSpPr txBox="1"/>
          <p:nvPr/>
        </p:nvSpPr>
        <p:spPr>
          <a:xfrm>
            <a:off x="602045" y="2857499"/>
            <a:ext cx="11534273" cy="3046988"/>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The old law promised blessings for obedience and curses for disobedience</a:t>
            </a:r>
          </a:p>
          <a:p>
            <a:r>
              <a:rPr lang="en-US" sz="2400" b="1" dirty="0">
                <a:solidFill>
                  <a:schemeClr val="bg1">
                    <a:lumMod val="95000"/>
                    <a:lumOff val="5000"/>
                  </a:schemeClr>
                </a:solidFill>
                <a:latin typeface="Lucida Sans" panose="020B0602030504020204" pitchFamily="34" charset="0"/>
              </a:rPr>
              <a:t>The old law protected those who could not protect themselves</a:t>
            </a:r>
          </a:p>
          <a:p>
            <a:r>
              <a:rPr lang="en-US" sz="2400" b="1" dirty="0">
                <a:solidFill>
                  <a:schemeClr val="bg1">
                    <a:lumMod val="95000"/>
                    <a:lumOff val="5000"/>
                  </a:schemeClr>
                </a:solidFill>
                <a:latin typeface="Lucida Sans" panose="020B0602030504020204" pitchFamily="34" charset="0"/>
              </a:rPr>
              <a:t>The old law required fairness</a:t>
            </a:r>
          </a:p>
          <a:p>
            <a:r>
              <a:rPr lang="en-US" sz="2400" b="1" dirty="0">
                <a:solidFill>
                  <a:schemeClr val="bg1">
                    <a:lumMod val="95000"/>
                    <a:lumOff val="5000"/>
                  </a:schemeClr>
                </a:solidFill>
                <a:latin typeface="Lucida Sans" panose="020B0602030504020204" pitchFamily="34" charset="0"/>
              </a:rPr>
              <a:t>The old law could not be perfectly kept because man is fallible</a:t>
            </a:r>
          </a:p>
          <a:p>
            <a:r>
              <a:rPr lang="en-US" sz="2400" b="1" dirty="0">
                <a:solidFill>
                  <a:schemeClr val="bg1">
                    <a:lumMod val="95000"/>
                    <a:lumOff val="5000"/>
                  </a:schemeClr>
                </a:solidFill>
                <a:latin typeface="Lucida Sans" panose="020B0602030504020204" pitchFamily="34" charset="0"/>
              </a:rPr>
              <a:t>There was no salvation under the Old Law, only a covering of the sin</a:t>
            </a:r>
          </a:p>
          <a:p>
            <a:r>
              <a:rPr lang="en-US" sz="2400" b="1" dirty="0">
                <a:solidFill>
                  <a:schemeClr val="bg1">
                    <a:lumMod val="95000"/>
                    <a:lumOff val="5000"/>
                  </a:schemeClr>
                </a:solidFill>
                <a:latin typeface="Lucida Sans" panose="020B0602030504020204" pitchFamily="34" charset="0"/>
              </a:rPr>
              <a:t>Our salvation is not based on law-keeping but rather on Jesus’ sacrifice of blood</a:t>
            </a:r>
          </a:p>
        </p:txBody>
      </p:sp>
    </p:spTree>
    <p:extLst>
      <p:ext uri="{BB962C8B-B14F-4D97-AF65-F5344CB8AC3E}">
        <p14:creationId xmlns:p14="http://schemas.microsoft.com/office/powerpoint/2010/main" val="374133978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E922B958-3D59-49CA-AB6B-EDC130E9D3C2}"/>
              </a:ext>
            </a:extLst>
          </p:cNvPr>
          <p:cNvSpPr txBox="1"/>
          <p:nvPr/>
        </p:nvSpPr>
        <p:spPr>
          <a:xfrm>
            <a:off x="384527" y="1303487"/>
            <a:ext cx="11534273" cy="2677656"/>
          </a:xfrm>
          <a:prstGeom prst="rect">
            <a:avLst/>
          </a:prstGeom>
          <a:noFill/>
        </p:spPr>
        <p:txBody>
          <a:bodyPr wrap="square" rtlCol="0">
            <a:spAutoFit/>
          </a:bodyPr>
          <a:lstStyle/>
          <a:p>
            <a:pPr algn="ctr"/>
            <a:r>
              <a:rPr lang="en-US" sz="2400" b="1" dirty="0">
                <a:solidFill>
                  <a:schemeClr val="bg1">
                    <a:lumMod val="95000"/>
                    <a:lumOff val="5000"/>
                  </a:schemeClr>
                </a:solidFill>
                <a:latin typeface="Lucida Sans" panose="020B0602030504020204" pitchFamily="34" charset="0"/>
              </a:rPr>
              <a:t>Lessons Learned</a:t>
            </a:r>
          </a:p>
          <a:p>
            <a:endParaRPr lang="en-US" sz="2400" b="1" dirty="0">
              <a:solidFill>
                <a:schemeClr val="bg1">
                  <a:lumMod val="95000"/>
                  <a:lumOff val="5000"/>
                </a:schemeClr>
              </a:solidFill>
              <a:latin typeface="Lucida Sans" panose="020B0602030504020204" pitchFamily="34" charset="0"/>
            </a:endParaRPr>
          </a:p>
          <a:p>
            <a:r>
              <a:rPr lang="en-US" sz="2400" b="1" dirty="0">
                <a:solidFill>
                  <a:schemeClr val="bg1">
                    <a:lumMod val="95000"/>
                    <a:lumOff val="5000"/>
                  </a:schemeClr>
                </a:solidFill>
                <a:latin typeface="Lucida Sans" panose="020B0602030504020204" pitchFamily="34" charset="0"/>
              </a:rPr>
              <a:t>Love your God with all your heart ... Love your neighbor as yourself (Matthew 22:37-40)  On these 2 commandments hang ALL (emphasis mine) the Law.  Except for keeping the Sabbath, all of God’s 10 commandments are repeated in the New Testament.  If we love God, we will keep them.</a:t>
            </a:r>
          </a:p>
        </p:txBody>
      </p:sp>
    </p:spTree>
    <p:extLst>
      <p:ext uri="{BB962C8B-B14F-4D97-AF65-F5344CB8AC3E}">
        <p14:creationId xmlns:p14="http://schemas.microsoft.com/office/powerpoint/2010/main" val="14209073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6096</TotalTime>
  <Words>4226</Words>
  <Application>Microsoft Office PowerPoint</Application>
  <PresentationFormat>Widescreen</PresentationFormat>
  <Paragraphs>295</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151</cp:revision>
  <cp:lastPrinted>2022-07-26T17:32:44Z</cp:lastPrinted>
  <dcterms:created xsi:type="dcterms:W3CDTF">2021-12-03T01:50:23Z</dcterms:created>
  <dcterms:modified xsi:type="dcterms:W3CDTF">2022-07-26T18:22:44Z</dcterms:modified>
</cp:coreProperties>
</file>