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45"/>
    <a:srgbClr val="432323"/>
    <a:srgbClr val="3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74F6-C073-308F-BC66-945C6A61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9581-6AFC-6DDD-6963-73AEBCB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86C-FE62-91B5-E248-412ADF61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86A9-9E66-CF0D-3FFA-72415538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DF30-3DC0-C475-B896-E4584EB9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14852EA-3C74-89B8-48B9-D7BC5F8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C30-0537-9587-4F5A-131C4DB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DDF75-7DFA-667E-7FD4-E91B1CEF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A474-05E1-AD8E-B22D-CB92650A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5B6F-635B-E117-6476-085C5EDE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2EFE-C846-936B-5877-C39E544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38974-F706-6EE5-D65A-6D78910F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49B0-0D61-7EAA-3F1E-529F92E1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36FB-0E74-3051-1E91-6297A11F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5C2B-C752-46F2-BDE3-D6A850A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D3C0-1E4B-182C-D77F-6613273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C6916-8909-E051-D809-EC2B378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0214-155A-DB87-A3F4-047B27D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09177"/>
          </a:xfrm>
        </p:spPr>
        <p:txBody>
          <a:bodyPr>
            <a:normAutofit/>
          </a:bodyPr>
          <a:lstStyle>
            <a:lvl1pPr>
              <a:defRPr sz="4000" b="1">
                <a:effectLst>
                  <a:glow rad="76200">
                    <a:schemeClr val="bg1"/>
                  </a:glo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D625-898F-E793-797F-9D1ECC6E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86222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90955-F2C3-F138-F6EB-EA6611E93E86}"/>
              </a:ext>
            </a:extLst>
          </p:cNvPr>
          <p:cNvSpPr/>
          <p:nvPr userDrawn="1"/>
        </p:nvSpPr>
        <p:spPr>
          <a:xfrm>
            <a:off x="251670" y="1468073"/>
            <a:ext cx="11647415" cy="180670"/>
          </a:xfrm>
          <a:prstGeom prst="rect">
            <a:avLst/>
          </a:prstGeom>
          <a:gradFill flip="none" rotWithShape="1">
            <a:gsLst>
              <a:gs pos="0">
                <a:srgbClr val="35515A"/>
              </a:gs>
              <a:gs pos="52000">
                <a:srgbClr val="6B4B45"/>
              </a:gs>
              <a:gs pos="100000">
                <a:srgbClr val="43232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CF77F-ECC3-C113-A015-608EEE8E2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b="69665"/>
          <a:stretch/>
        </p:blipFill>
        <p:spPr>
          <a:xfrm>
            <a:off x="75500" y="1342239"/>
            <a:ext cx="12115995" cy="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16D6-CDC6-B40C-7CCA-5064C2E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97D2-BB8D-0CA1-ADA9-C6381928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CFFF-A02D-76BA-DFF8-D972874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73A-0083-8004-B495-74FE927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7A78-F612-AF95-FC9B-FB52F46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205-EC8F-215B-A0CF-4DDECEF6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6E23-0571-DCAC-0E59-05EBAB09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2C71-64FE-7982-BD47-4BFC0054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5275-6F41-3851-6F39-8F330F0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2C6A0-4B96-BDE2-DBAC-A5EA7EE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7D10-E618-0C5F-834C-BE5B9FE2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4A2-FFE8-EF5B-9406-D6A99ED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B578-23CF-BE21-3F2D-E66BF59B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4149-9487-1B66-8D7B-6ACBEA31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2485-38E7-446B-1E93-63E68DD6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4DDB0-0FF0-FEC1-976C-237608E2D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4F93-6A88-74F6-39BB-7C9707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4FC88-7AF9-5967-3729-3143FFE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3605-7D11-65DC-DC8E-B1BBC16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2A-17B1-9286-54B7-ED91133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D5B55-30B4-AAE2-1A36-337D0F0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96F6-BA59-9835-AF84-74C0AFD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5D79-E918-30D2-73F8-1F9C4753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6593-D891-2EAB-1475-33D4EDBB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330A1-DE55-D547-FAC4-0644647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FD8C-CE63-332C-AA02-5D3F57D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13A6-2BA3-A41D-39EA-2377D193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930-E855-9973-322B-8F0154E0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FDA-8BE4-A6A2-2F7F-E754C6F4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B4F8-C765-D6A3-E29C-AF1F14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0C76-F7FF-B090-5215-3DEBDA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296C-BBAA-42EB-6058-0FC7DF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225-638D-ED64-9690-8E6FF28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D319-7D0D-DACC-4629-A230E0C7F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0AC53-39A5-747E-10E7-562C6D3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024D-06A2-2D71-CDBC-D72AD9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B849-A28A-72F7-B527-69F738D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F08B-40FF-B357-D5D8-923A8C4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E3016-903E-0A36-1B67-58A6CB13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78EB-E183-B27B-9927-B4048338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06CD-4D9C-3E7E-53B7-BEE9B390E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9CB0-4F9C-4231-8A1F-875EE5DF0461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C2A7-4056-80EB-2F2B-CCA1F4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E31A-6BD9-5651-D97C-4DD5F477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Impact of the First Persecution 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(5:1-42)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Ananias and Sapphira lied to God and were sorely punished (5:1-11).</a:t>
            </a:r>
          </a:p>
          <a:p>
            <a:pPr lvl="1"/>
            <a:r>
              <a:rPr lang="en-US" dirty="0"/>
              <a:t>Satan had influenced the couple to lie (to the apostles &amp; God) about the matter (5:3).</a:t>
            </a:r>
          </a:p>
          <a:p>
            <a:pPr lvl="1"/>
            <a:r>
              <a:rPr lang="en-US" dirty="0"/>
              <a:t>Ananias and Sapphira were punished immediately for their sin (5:5-10).</a:t>
            </a:r>
          </a:p>
          <a:p>
            <a:pPr lvl="1"/>
            <a:r>
              <a:rPr lang="en-US" dirty="0"/>
              <a:t>The impact of this act of discipline was “great fear upon all” (5:5, 11).</a:t>
            </a:r>
          </a:p>
          <a:p>
            <a:r>
              <a:rPr lang="en-US" dirty="0"/>
              <a:t>The church continued to grow in number and in influence (5:12-16).</a:t>
            </a:r>
          </a:p>
          <a:p>
            <a:pPr lvl="1"/>
            <a:r>
              <a:rPr lang="en-US" dirty="0"/>
              <a:t>The growth of the church is directly tied to how the church handles sin in its midst.</a:t>
            </a:r>
          </a:p>
        </p:txBody>
      </p:sp>
    </p:spTree>
    <p:extLst>
      <p:ext uri="{BB962C8B-B14F-4D97-AF65-F5344CB8AC3E}">
        <p14:creationId xmlns:p14="http://schemas.microsoft.com/office/powerpoint/2010/main" val="92615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Impact of the First Persecution 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(5:1-42)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apostles chose, in the face of persecution, to “obey God rather than men” (5:17-32).</a:t>
            </a:r>
          </a:p>
          <a:p>
            <a:pPr lvl="1"/>
            <a:r>
              <a:rPr lang="en-US" dirty="0"/>
              <a:t>The apostles were arrested and imprisoned for their preaching (5:17-18, 28).</a:t>
            </a:r>
          </a:p>
          <a:p>
            <a:pPr lvl="1"/>
            <a:r>
              <a:rPr lang="en-US" dirty="0"/>
              <a:t>An angel freed them and they went back to the temple to preach (5:19-25).</a:t>
            </a:r>
          </a:p>
          <a:p>
            <a:pPr lvl="1"/>
            <a:r>
              <a:rPr lang="en-US" dirty="0"/>
              <a:t>All of the apostles were then taken before the Sanhedrin (5:28).</a:t>
            </a:r>
          </a:p>
          <a:p>
            <a:pPr lvl="1"/>
            <a:r>
              <a:rPr lang="en-US" dirty="0"/>
              <a:t>The apostles’ response to “the judges” can be stated in one word: God (5:29-32).</a:t>
            </a:r>
          </a:p>
          <a:p>
            <a:r>
              <a:rPr lang="en-US" dirty="0"/>
              <a:t>The Sanhedrin heeded the advice of Gamaliel, a respected scholar of the law (5:33-40).</a:t>
            </a:r>
          </a:p>
          <a:p>
            <a:pPr lvl="1"/>
            <a:r>
              <a:rPr lang="en-US" dirty="0"/>
              <a:t>That which is of divine origin cannot and will not fail (5:39)!</a:t>
            </a:r>
          </a:p>
          <a:p>
            <a:r>
              <a:rPr lang="en-US" dirty="0"/>
              <a:t>The apostles were undeterred from their mission and maybe even more resolute (5:41-42).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8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Selection of Seven Servants &amp; 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Arrest of Stephen (6:1-15)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Seven servants were selected to serve the church (6:1-6).</a:t>
            </a:r>
          </a:p>
          <a:p>
            <a:pPr lvl="1"/>
            <a:r>
              <a:rPr lang="en-US" dirty="0"/>
              <a:t>With the growth of the church, it was now made up of a mixture of Jews (6:1).</a:t>
            </a:r>
          </a:p>
          <a:p>
            <a:pPr lvl="1"/>
            <a:r>
              <a:rPr lang="en-US" dirty="0"/>
              <a:t>A need among the Grecian brethren was raised by way of complaint (6:1).</a:t>
            </a:r>
          </a:p>
          <a:p>
            <a:pPr lvl="1"/>
            <a:r>
              <a:rPr lang="en-US" dirty="0"/>
              <a:t>The wisdom of the inspired plan ensured the proper men served in the proper roles (6:2-4).</a:t>
            </a:r>
          </a:p>
          <a:p>
            <a:pPr lvl="1"/>
            <a:r>
              <a:rPr lang="en-US" dirty="0"/>
              <a:t>The wisdom of the inspired plan empowered the disgruntled to fix the problem </a:t>
            </a:r>
            <a:br>
              <a:rPr lang="en-US" dirty="0"/>
            </a:br>
            <a:r>
              <a:rPr lang="en-US" dirty="0"/>
              <a:t>(6:3-6).</a:t>
            </a:r>
          </a:p>
          <a:p>
            <a:pPr lvl="1"/>
            <a:r>
              <a:rPr lang="en-US" dirty="0"/>
              <a:t>The apostles laid hands on the seven men to bestow miraculous gifts of the Spirit (6:6).</a:t>
            </a:r>
          </a:p>
        </p:txBody>
      </p:sp>
    </p:spTree>
    <p:extLst>
      <p:ext uri="{BB962C8B-B14F-4D97-AF65-F5344CB8AC3E}">
        <p14:creationId xmlns:p14="http://schemas.microsoft.com/office/powerpoint/2010/main" val="3899928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Selection of Seven Servants &amp; 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Arrest of Stephen (6:1-15)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growth of the church reached another level with many priests being converted (6:7).</a:t>
            </a:r>
          </a:p>
          <a:p>
            <a:pPr lvl="1"/>
            <a:r>
              <a:rPr lang="en-US"/>
              <a:t>The </a:t>
            </a:r>
            <a:r>
              <a:rPr lang="en-US" dirty="0"/>
              <a:t>church continued to grow and multiply because the word was continually spread.</a:t>
            </a:r>
          </a:p>
          <a:p>
            <a:pPr lvl="1"/>
            <a:r>
              <a:rPr lang="en-US" dirty="0"/>
              <a:t>“The faith” is not subjective faith in one’s heart but an objective body of truth.</a:t>
            </a:r>
          </a:p>
          <a:p>
            <a:r>
              <a:rPr lang="en-US" dirty="0"/>
              <a:t>Stephen was arrested and put on trial after disputing with the Pharisees (6:8-15).</a:t>
            </a:r>
          </a:p>
          <a:p>
            <a:pPr lvl="1"/>
            <a:r>
              <a:rPr lang="en-US" dirty="0"/>
              <a:t>God’s favor and power were evident through the miracles that Stephen did (6:8).</a:t>
            </a:r>
          </a:p>
          <a:p>
            <a:pPr lvl="1"/>
            <a:r>
              <a:rPr lang="en-US" dirty="0"/>
              <a:t>Pharisees from the synagogue were having an on-going dispute with Stephen (6:9).</a:t>
            </a:r>
          </a:p>
          <a:p>
            <a:pPr lvl="1"/>
            <a:r>
              <a:rPr lang="en-US" dirty="0"/>
              <a:t>Stephen was arrested &amp; brought before the Sanhedrin (like Jesus &amp; the apostles) (12).</a:t>
            </a:r>
          </a:p>
          <a:p>
            <a:pPr lvl="1"/>
            <a:r>
              <a:rPr lang="en-US" dirty="0"/>
              <a:t>False witnesses were “set up” to claim Stephen blasphemed Moses &amp; God (6:11-14).</a:t>
            </a:r>
          </a:p>
          <a:p>
            <a:pPr lvl="1"/>
            <a:r>
              <a:rPr lang="en-US" dirty="0"/>
              <a:t>Members of the Sanhedrin stared at Stephen, as his face was like an angel (6:15).</a:t>
            </a:r>
          </a:p>
        </p:txBody>
      </p:sp>
    </p:spTree>
    <p:extLst>
      <p:ext uri="{BB962C8B-B14F-4D97-AF65-F5344CB8AC3E}">
        <p14:creationId xmlns:p14="http://schemas.microsoft.com/office/powerpoint/2010/main" val="4151767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517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The Impact of the First Persecution  (5:1-42)</vt:lpstr>
      <vt:lpstr>The Impact of the First Persecution  (5:1-42)</vt:lpstr>
      <vt:lpstr>The Selection of Seven Servants &amp;  The Arrest of Stephen (6:1-15)</vt:lpstr>
      <vt:lpstr>The Selection of Seven Servants &amp;  The Arrest of Stephen (6:1-15)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dcterms:created xsi:type="dcterms:W3CDTF">2022-07-03T00:12:35Z</dcterms:created>
  <dcterms:modified xsi:type="dcterms:W3CDTF">2022-08-07T12:42:04Z</dcterms:modified>
</cp:coreProperties>
</file>