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5384C38-0DF7-D470-7406-5D2A2133A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Coming of the Holy Spirit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(1:4-8; 2:1-21)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promised the coming of the Holy Spirit to the apostles (1:4-8).</a:t>
            </a:r>
          </a:p>
          <a:p>
            <a:pPr lvl="1"/>
            <a:r>
              <a:rPr lang="en-US" dirty="0"/>
              <a:t>The promise was made to the apostles (Luke 24:49; Acts 1:4, 5, 8; John 14-16).</a:t>
            </a:r>
          </a:p>
          <a:p>
            <a:pPr lvl="1"/>
            <a:r>
              <a:rPr lang="en-US" dirty="0"/>
              <a:t>Jesus referenced “the Promise of the Father” (1:4; Luke 24:49).</a:t>
            </a:r>
          </a:p>
          <a:p>
            <a:pPr lvl="1"/>
            <a:r>
              <a:rPr lang="en-US" dirty="0"/>
              <a:t>Jesus referenced promises “you have heard from Me” (1:4).</a:t>
            </a:r>
          </a:p>
          <a:p>
            <a:pPr lvl="1"/>
            <a:r>
              <a:rPr lang="en-US" dirty="0"/>
              <a:t>Jesus detailed the manner of the Holy Spirit’s coming (1:5).</a:t>
            </a:r>
          </a:p>
          <a:p>
            <a:pPr lvl="1"/>
            <a:r>
              <a:rPr lang="en-US" dirty="0"/>
              <a:t>Jesus detailed the place and time of the Holy Spirit’s coming (1:5-6).</a:t>
            </a:r>
          </a:p>
          <a:p>
            <a:pPr lvl="1"/>
            <a:r>
              <a:rPr lang="en-US" dirty="0"/>
              <a:t>Jesus detailed the purpose for the Holy Spirit’s coming on the apostles (1:8).</a:t>
            </a:r>
          </a:p>
          <a:p>
            <a:r>
              <a:rPr lang="en-US" dirty="0"/>
              <a:t>The Holy Spirit came just as Jesus promised (2:1-4).</a:t>
            </a:r>
          </a:p>
          <a:p>
            <a:pPr lvl="1"/>
            <a:r>
              <a:rPr lang="en-US" dirty="0"/>
              <a:t>In Acts 2, the 12 apostles were all together in the city of Jerusalem (1:12; 2:5).</a:t>
            </a:r>
          </a:p>
          <a:p>
            <a:pPr lvl="1"/>
            <a:r>
              <a:rPr lang="en-US" dirty="0"/>
              <a:t>In Acts 2, the “Day of Pentecost had fully come” (2:1).</a:t>
            </a:r>
          </a:p>
          <a:p>
            <a:pPr lvl="1"/>
            <a:r>
              <a:rPr lang="en-US" dirty="0"/>
              <a:t>In Acts 2, the apostles were baptized with the Holy Spirit (2:2-4).</a:t>
            </a:r>
          </a:p>
          <a:p>
            <a:r>
              <a:rPr lang="en-US" dirty="0"/>
              <a:t>The church/kingdom was established on Pentecost in Acts 2.</a:t>
            </a:r>
          </a:p>
        </p:txBody>
      </p:sp>
    </p:spTree>
    <p:extLst>
      <p:ext uri="{BB962C8B-B14F-4D97-AF65-F5344CB8AC3E}">
        <p14:creationId xmlns:p14="http://schemas.microsoft.com/office/powerpoint/2010/main" val="9261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Coming of the Holy Spirit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(1:4-8; 2:1-21)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Holy Spirit’s coming immediately began to have its intended results (2:5-21).</a:t>
            </a:r>
          </a:p>
          <a:p>
            <a:pPr lvl="1"/>
            <a:r>
              <a:rPr lang="en-US" dirty="0"/>
              <a:t>Because of the feast day, there were Jews in Jerusalem from every nation (2:5).</a:t>
            </a:r>
          </a:p>
          <a:p>
            <a:pPr lvl="1"/>
            <a:r>
              <a:rPr lang="en-US" dirty="0"/>
              <a:t>The miraculous coming of the Holy Spirit captured the people’s attention.</a:t>
            </a:r>
          </a:p>
          <a:p>
            <a:pPr lvl="2"/>
            <a:r>
              <a:rPr lang="en-US" sz="2400" dirty="0"/>
              <a:t>The miraculous tongues Christians spoke in the first century were actual languages.</a:t>
            </a:r>
          </a:p>
          <a:p>
            <a:pPr lvl="1"/>
            <a:r>
              <a:rPr lang="en-US" dirty="0"/>
              <a:t>The miraculous coming of the Holy Spirit created an opportunity for the gospel.</a:t>
            </a:r>
          </a:p>
          <a:p>
            <a:pPr lvl="2"/>
            <a:r>
              <a:rPr lang="en-US" sz="2400" dirty="0"/>
              <a:t>Peter gave the inspired explanation for the miraculous events of the day.</a:t>
            </a:r>
          </a:p>
          <a:p>
            <a:pPr lvl="2"/>
            <a:r>
              <a:rPr lang="en-US" sz="2400" dirty="0"/>
              <a:t>The events were a fulfillment of Joel’s prophecy (Joel 2:28-32).</a:t>
            </a:r>
          </a:p>
          <a:p>
            <a:pPr lvl="1"/>
            <a:r>
              <a:rPr lang="en-US" sz="2600" dirty="0"/>
              <a:t>Holy Spirit baptism was promised to, given to &amp; limited to only two occasions.</a:t>
            </a:r>
          </a:p>
          <a:p>
            <a:pPr lvl="1"/>
            <a:r>
              <a:rPr lang="en-US" sz="2600" dirty="0"/>
              <a:t>“Calling on the name of the Lord” for salvation = repentance and baptism!</a:t>
            </a:r>
          </a:p>
          <a:p>
            <a:pPr lvl="1"/>
            <a:r>
              <a:rPr lang="en-US" sz="2600" dirty="0"/>
              <a:t>The first day of the week (Sunday) is “the Lord’s Day” of worship for Christians.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6538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First Gospel Sermon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(2:22-36)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facts of the gospel are strongly set forth (2:22-24).</a:t>
            </a:r>
          </a:p>
          <a:p>
            <a:pPr lvl="1"/>
            <a:r>
              <a:rPr lang="en-US" dirty="0"/>
              <a:t>Jesus of Nazareth is specifically identified.</a:t>
            </a:r>
          </a:p>
          <a:p>
            <a:pPr lvl="1"/>
            <a:r>
              <a:rPr lang="en-US" dirty="0"/>
              <a:t>God attested Him to you by miracles, wonders and signs to prove His divinity.</a:t>
            </a:r>
          </a:p>
          <a:p>
            <a:pPr lvl="2"/>
            <a:r>
              <a:rPr lang="en-US" sz="2200" dirty="0"/>
              <a:t>Miracles of God had a purpose and they fulfilled their purpose (2:22-24, 32-33).</a:t>
            </a:r>
          </a:p>
          <a:p>
            <a:pPr lvl="1"/>
            <a:r>
              <a:rPr lang="en-US" dirty="0"/>
              <a:t>God delivered Him by His determined purpose and foreknowledge.</a:t>
            </a:r>
          </a:p>
          <a:p>
            <a:pPr lvl="1"/>
            <a:r>
              <a:rPr lang="en-US" dirty="0"/>
              <a:t>God raised Jesus from the dead – this is the emphasis of this entire sermon.</a:t>
            </a:r>
          </a:p>
        </p:txBody>
      </p:sp>
    </p:spTree>
    <p:extLst>
      <p:ext uri="{BB962C8B-B14F-4D97-AF65-F5344CB8AC3E}">
        <p14:creationId xmlns:p14="http://schemas.microsoft.com/office/powerpoint/2010/main" val="3627836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First Gospel Sermon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(2:22-36)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resurrection of Christ, and the proof thereof, is the foundation of Christianity (2:25-35).</a:t>
            </a:r>
          </a:p>
          <a:p>
            <a:pPr lvl="1"/>
            <a:r>
              <a:rPr lang="en-US" dirty="0"/>
              <a:t>The resurrection of Christ was predicted in the Old Testament (2:25-31; Psa. 16).</a:t>
            </a:r>
          </a:p>
          <a:p>
            <a:pPr lvl="2"/>
            <a:r>
              <a:rPr lang="en-US" sz="2200" dirty="0"/>
              <a:t>There is a clear difference between the soul and the body (2:27, 31; cf. Matt. 10:28).</a:t>
            </a:r>
          </a:p>
          <a:p>
            <a:pPr lvl="2"/>
            <a:r>
              <a:rPr lang="en-US" sz="2200" dirty="0"/>
              <a:t>There is a clear distinction between Hades and the grave (2:27, 31; cf. Rev. 1:18).</a:t>
            </a:r>
          </a:p>
          <a:p>
            <a:pPr lvl="1"/>
            <a:r>
              <a:rPr lang="en-US" dirty="0"/>
              <a:t>The resurrection of Christ was witnessed by the apostles (2:32).</a:t>
            </a:r>
          </a:p>
          <a:p>
            <a:pPr lvl="1"/>
            <a:r>
              <a:rPr lang="en-US" dirty="0"/>
              <a:t>The resurrection of Christ was the only explanation for what they were seeing (2:33).</a:t>
            </a:r>
          </a:p>
          <a:p>
            <a:pPr lvl="1"/>
            <a:r>
              <a:rPr lang="en-US" dirty="0"/>
              <a:t>The resurrection of Christ was necessary for Christ to reign as King (2:34-35).</a:t>
            </a:r>
          </a:p>
          <a:p>
            <a:r>
              <a:rPr lang="en-US" dirty="0"/>
              <a:t>Conclusion to undeniable evidence of His resurrection, exaltation and enthronement (2:36).</a:t>
            </a:r>
          </a:p>
          <a:p>
            <a:pPr lvl="1"/>
            <a:r>
              <a:rPr lang="en-US" dirty="0"/>
              <a:t>Scripture announced and affirmed the present reign of Christ on David’s throne </a:t>
            </a:r>
            <a:br>
              <a:rPr lang="en-US" dirty="0"/>
            </a:br>
            <a:r>
              <a:rPr lang="en-US" dirty="0"/>
              <a:t>(2:29-35).</a:t>
            </a:r>
          </a:p>
        </p:txBody>
      </p:sp>
    </p:spTree>
    <p:extLst>
      <p:ext uri="{BB962C8B-B14F-4D97-AF65-F5344CB8AC3E}">
        <p14:creationId xmlns:p14="http://schemas.microsoft.com/office/powerpoint/2010/main" val="1687825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Result of the First Gospel Sermon (2:36-47)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Salvation from sins was enumerated (2:37-39).</a:t>
            </a:r>
          </a:p>
          <a:p>
            <a:pPr lvl="1"/>
            <a:r>
              <a:rPr lang="en-US" dirty="0"/>
              <a:t>The gospel message was heard (2:37a).</a:t>
            </a:r>
          </a:p>
          <a:p>
            <a:pPr lvl="1"/>
            <a:r>
              <a:rPr lang="en-US" dirty="0"/>
              <a:t>The gospel message produced faith (2:37a; cf. Rom. 10:17).</a:t>
            </a:r>
          </a:p>
          <a:p>
            <a:pPr lvl="1"/>
            <a:r>
              <a:rPr lang="en-US" dirty="0"/>
              <a:t>The gospel message requires repentance in order to be saved (2:38).</a:t>
            </a:r>
          </a:p>
          <a:p>
            <a:pPr lvl="1"/>
            <a:r>
              <a:rPr lang="en-US" dirty="0"/>
              <a:t>The gospel message requires immersion in water in order to be saved (2:38).</a:t>
            </a:r>
          </a:p>
          <a:p>
            <a:pPr lvl="1"/>
            <a:r>
              <a:rPr lang="en-US" dirty="0"/>
              <a:t>Obedience to the gospel message promises two essential blessings to all:</a:t>
            </a:r>
          </a:p>
          <a:p>
            <a:pPr lvl="2"/>
            <a:r>
              <a:rPr lang="en-US" sz="2200" dirty="0"/>
              <a:t>The remission/forgiveness of sins (2:38).</a:t>
            </a:r>
          </a:p>
          <a:p>
            <a:pPr lvl="2"/>
            <a:r>
              <a:rPr lang="en-US" sz="2200" dirty="0"/>
              <a:t>The gift of the Holy Spirit (2:38-39).</a:t>
            </a:r>
          </a:p>
          <a:p>
            <a:r>
              <a:rPr lang="en-US" dirty="0"/>
              <a:t>The plan of salvation was plainly proclaimed!</a:t>
            </a:r>
          </a:p>
          <a:p>
            <a:pPr lvl="1"/>
            <a:r>
              <a:rPr lang="en-US" dirty="0"/>
              <a:t>Baptism is absolutely essential to one’s salvation from past sins!</a:t>
            </a:r>
          </a:p>
          <a:p>
            <a:pPr lvl="1"/>
            <a:r>
              <a:rPr lang="en-US" dirty="0"/>
              <a:t>The Greek preposition “</a:t>
            </a:r>
            <a:r>
              <a:rPr lang="en-US" i="1" dirty="0" err="1"/>
              <a:t>eis</a:t>
            </a:r>
            <a:r>
              <a:rPr lang="en-US" dirty="0"/>
              <a:t>” in Acts 2:38 means “in order to obtain” remission of sins!</a:t>
            </a:r>
          </a:p>
          <a:p>
            <a:pPr lvl="1"/>
            <a:r>
              <a:rPr lang="en-US" dirty="0"/>
              <a:t>The “gift of the Holy Spirit” is promised to “as many as the Lord our God will call.”</a:t>
            </a:r>
          </a:p>
        </p:txBody>
      </p:sp>
    </p:spTree>
    <p:extLst>
      <p:ext uri="{BB962C8B-B14F-4D97-AF65-F5344CB8AC3E}">
        <p14:creationId xmlns:p14="http://schemas.microsoft.com/office/powerpoint/2010/main" val="2508747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Result of the First Gospel Sermon (2:36-47)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Salvation from sins was enumerated (2:37-39).</a:t>
            </a:r>
          </a:p>
          <a:p>
            <a:r>
              <a:rPr lang="en-US" dirty="0"/>
              <a:t>Salvation from sins was encouraged (2:40).</a:t>
            </a:r>
          </a:p>
          <a:p>
            <a:r>
              <a:rPr lang="en-US" dirty="0"/>
              <a:t>Salvation from sins was enjoyed (2:41-46).</a:t>
            </a:r>
          </a:p>
          <a:p>
            <a:pPr lvl="1"/>
            <a:r>
              <a:rPr lang="en-US" dirty="0"/>
              <a:t>About 3,000 responded, were baptized and were joined together (2:41).</a:t>
            </a:r>
          </a:p>
          <a:p>
            <a:pPr lvl="1"/>
            <a:r>
              <a:rPr lang="en-US" dirty="0"/>
              <a:t>Order was quickly established in the church, including its acts of public worship (2:42).</a:t>
            </a:r>
          </a:p>
          <a:p>
            <a:pPr lvl="1"/>
            <a:r>
              <a:rPr lang="en-US" dirty="0"/>
              <a:t>The impact of Christianity was creating deep reverence among all (2:43).</a:t>
            </a:r>
          </a:p>
          <a:p>
            <a:pPr lvl="1"/>
            <a:r>
              <a:rPr lang="en-US" dirty="0"/>
              <a:t>The early church loved their brethren and loved being together (2:44-47a).</a:t>
            </a:r>
          </a:p>
          <a:p>
            <a:r>
              <a:rPr lang="en-US" dirty="0"/>
              <a:t>Salvation from sins was energizing (2:47).</a:t>
            </a:r>
          </a:p>
          <a:p>
            <a:pPr lvl="1"/>
            <a:r>
              <a:rPr lang="en-US" dirty="0"/>
              <a:t>The Lord adds those who are saved to His church!</a:t>
            </a:r>
          </a:p>
        </p:txBody>
      </p:sp>
    </p:spTree>
    <p:extLst>
      <p:ext uri="{BB962C8B-B14F-4D97-AF65-F5344CB8AC3E}">
        <p14:creationId xmlns:p14="http://schemas.microsoft.com/office/powerpoint/2010/main" val="55702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861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The Coming of the Holy Spirit (1:4-8; 2:1-21)</vt:lpstr>
      <vt:lpstr>The Coming of the Holy Spirit (1:4-8; 2:1-21)</vt:lpstr>
      <vt:lpstr>The First Gospel Sermon (2:22-36)</vt:lpstr>
      <vt:lpstr>The First Gospel Sermon (2:22-36)</vt:lpstr>
      <vt:lpstr>The Result of the First Gospel Sermon (2:36-47)</vt:lpstr>
      <vt:lpstr>The Result of the First Gospel Sermon (2:36-47)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2022-07-03T00:12:35Z</dcterms:created>
  <dcterms:modified xsi:type="dcterms:W3CDTF">2022-07-24T12:39:49Z</dcterms:modified>
</cp:coreProperties>
</file>