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5" autoAdjust="0"/>
    <p:restoredTop sz="94660"/>
  </p:normalViewPr>
  <p:slideViewPr>
    <p:cSldViewPr snapToGrid="0">
      <p:cViewPr varScale="1">
        <p:scale>
          <a:sx n="113" d="100"/>
          <a:sy n="113" d="100"/>
        </p:scale>
        <p:origin x="198"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0B0F-8896-859F-8CDB-D2263D6E6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6E46F2-8AA4-5E2D-6C10-0D5DD73DD3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BAAF32-7BCE-5C01-907F-5D9F510B4F1B}"/>
              </a:ext>
            </a:extLst>
          </p:cNvPr>
          <p:cNvSpPr>
            <a:spLocks noGrp="1"/>
          </p:cNvSpPr>
          <p:nvPr>
            <p:ph type="dt" sz="half" idx="10"/>
          </p:nvPr>
        </p:nvSpPr>
        <p:spPr/>
        <p:txBody>
          <a:bodyPr/>
          <a:lstStyle/>
          <a:p>
            <a:fld id="{49C40111-3B65-4217-87DA-D117D545908D}" type="datetimeFigureOut">
              <a:rPr lang="en-US" smtClean="0"/>
              <a:t>7/10/2022</a:t>
            </a:fld>
            <a:endParaRPr lang="en-US"/>
          </a:p>
        </p:txBody>
      </p:sp>
      <p:sp>
        <p:nvSpPr>
          <p:cNvPr id="5" name="Footer Placeholder 4">
            <a:extLst>
              <a:ext uri="{FF2B5EF4-FFF2-40B4-BE49-F238E27FC236}">
                <a16:creationId xmlns:a16="http://schemas.microsoft.com/office/drawing/2014/main" id="{0D0AC703-1DF8-89D1-669C-130554410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E9B0C-43AC-D8B6-1A37-3D6F10F2CAEF}"/>
              </a:ext>
            </a:extLst>
          </p:cNvPr>
          <p:cNvSpPr>
            <a:spLocks noGrp="1"/>
          </p:cNvSpPr>
          <p:nvPr>
            <p:ph type="sldNum" sz="quarter" idx="12"/>
          </p:nvPr>
        </p:nvSpPr>
        <p:spPr/>
        <p:txBody>
          <a:bodyPr/>
          <a:lstStyle/>
          <a:p>
            <a:fld id="{DA1DE020-3A1D-47DF-B21E-F38C19EC0846}" type="slidenum">
              <a:rPr lang="en-US" smtClean="0"/>
              <a:t>‹#›</a:t>
            </a:fld>
            <a:endParaRPr lang="en-US"/>
          </a:p>
        </p:txBody>
      </p:sp>
      <p:pic>
        <p:nvPicPr>
          <p:cNvPr id="10" name="Picture 9">
            <a:extLst>
              <a:ext uri="{FF2B5EF4-FFF2-40B4-BE49-F238E27FC236}">
                <a16:creationId xmlns:a16="http://schemas.microsoft.com/office/drawing/2014/main" id="{DFD7169F-CAC2-299D-E544-ED1EFC55F9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182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C20CF-310A-4ED3-CF1F-70347513E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B7C55E-14EE-AA18-9384-E659670512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48D9C3-D853-99CA-A45D-48BF5C2BE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425CE-9B53-5714-C81E-E5F99938B664}"/>
              </a:ext>
            </a:extLst>
          </p:cNvPr>
          <p:cNvSpPr>
            <a:spLocks noGrp="1"/>
          </p:cNvSpPr>
          <p:nvPr>
            <p:ph type="dt" sz="half" idx="10"/>
          </p:nvPr>
        </p:nvSpPr>
        <p:spPr/>
        <p:txBody>
          <a:bodyPr/>
          <a:lstStyle/>
          <a:p>
            <a:fld id="{49C40111-3B65-4217-87DA-D117D545908D}" type="datetimeFigureOut">
              <a:rPr lang="en-US" smtClean="0"/>
              <a:t>7/10/2022</a:t>
            </a:fld>
            <a:endParaRPr lang="en-US"/>
          </a:p>
        </p:txBody>
      </p:sp>
      <p:sp>
        <p:nvSpPr>
          <p:cNvPr id="6" name="Footer Placeholder 5">
            <a:extLst>
              <a:ext uri="{FF2B5EF4-FFF2-40B4-BE49-F238E27FC236}">
                <a16:creationId xmlns:a16="http://schemas.microsoft.com/office/drawing/2014/main" id="{BD31A6D0-BFA2-CC78-BF9F-445E219701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96BC9-8729-7F57-2303-40324BA612A2}"/>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354023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3E912-EE18-08C8-B40D-68364768C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7C3B0A-5DDF-9FAA-EC6A-2A17D8DE29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D46F53-0ABC-7831-BC99-963A1BC82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D1599F-5351-E81F-9F1D-5B5D292F6BEC}"/>
              </a:ext>
            </a:extLst>
          </p:cNvPr>
          <p:cNvSpPr>
            <a:spLocks noGrp="1"/>
          </p:cNvSpPr>
          <p:nvPr>
            <p:ph type="dt" sz="half" idx="10"/>
          </p:nvPr>
        </p:nvSpPr>
        <p:spPr/>
        <p:txBody>
          <a:bodyPr/>
          <a:lstStyle/>
          <a:p>
            <a:fld id="{49C40111-3B65-4217-87DA-D117D545908D}" type="datetimeFigureOut">
              <a:rPr lang="en-US" smtClean="0"/>
              <a:t>7/10/2022</a:t>
            </a:fld>
            <a:endParaRPr lang="en-US"/>
          </a:p>
        </p:txBody>
      </p:sp>
      <p:sp>
        <p:nvSpPr>
          <p:cNvPr id="6" name="Footer Placeholder 5">
            <a:extLst>
              <a:ext uri="{FF2B5EF4-FFF2-40B4-BE49-F238E27FC236}">
                <a16:creationId xmlns:a16="http://schemas.microsoft.com/office/drawing/2014/main" id="{3D52C530-D12E-FAAA-A054-E6E2009F0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ED3AED-0BF1-941D-E656-B4117DBBD065}"/>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16543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E584-C1EC-87C6-787C-35CE2D0349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21A250-3A34-9A54-D0A9-002B74F609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7C387-56DB-5C51-98DE-BE91DC075823}"/>
              </a:ext>
            </a:extLst>
          </p:cNvPr>
          <p:cNvSpPr>
            <a:spLocks noGrp="1"/>
          </p:cNvSpPr>
          <p:nvPr>
            <p:ph type="dt" sz="half" idx="10"/>
          </p:nvPr>
        </p:nvSpPr>
        <p:spPr/>
        <p:txBody>
          <a:bodyPr/>
          <a:lstStyle/>
          <a:p>
            <a:fld id="{49C40111-3B65-4217-87DA-D117D545908D}" type="datetimeFigureOut">
              <a:rPr lang="en-US" smtClean="0"/>
              <a:t>7/10/2022</a:t>
            </a:fld>
            <a:endParaRPr lang="en-US"/>
          </a:p>
        </p:txBody>
      </p:sp>
      <p:sp>
        <p:nvSpPr>
          <p:cNvPr id="5" name="Footer Placeholder 4">
            <a:extLst>
              <a:ext uri="{FF2B5EF4-FFF2-40B4-BE49-F238E27FC236}">
                <a16:creationId xmlns:a16="http://schemas.microsoft.com/office/drawing/2014/main" id="{BEA54238-1B5F-ACBB-BD9A-EB96BB8F7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F9323-2FDF-432A-96A4-6B6A8B0DD2B4}"/>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3462729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13EB79-F944-A173-64AF-D67A3A4B13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3DB78C-6F0C-5490-C1F1-8A288619EA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4FD70-FDD2-8696-823B-8E1BB75BD367}"/>
              </a:ext>
            </a:extLst>
          </p:cNvPr>
          <p:cNvSpPr>
            <a:spLocks noGrp="1"/>
          </p:cNvSpPr>
          <p:nvPr>
            <p:ph type="dt" sz="half" idx="10"/>
          </p:nvPr>
        </p:nvSpPr>
        <p:spPr/>
        <p:txBody>
          <a:bodyPr/>
          <a:lstStyle/>
          <a:p>
            <a:fld id="{49C40111-3B65-4217-87DA-D117D545908D}" type="datetimeFigureOut">
              <a:rPr lang="en-US" smtClean="0"/>
              <a:t>7/10/2022</a:t>
            </a:fld>
            <a:endParaRPr lang="en-US"/>
          </a:p>
        </p:txBody>
      </p:sp>
      <p:sp>
        <p:nvSpPr>
          <p:cNvPr id="5" name="Footer Placeholder 4">
            <a:extLst>
              <a:ext uri="{FF2B5EF4-FFF2-40B4-BE49-F238E27FC236}">
                <a16:creationId xmlns:a16="http://schemas.microsoft.com/office/drawing/2014/main" id="{F63BF94E-E9D7-0FE7-C76C-0FB8BDECE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067DD-9DCF-CE5B-BA0E-B6D6E91298AF}"/>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237586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187B22-23EF-C91C-E50F-EFF11E90B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FE744F7-F158-C466-4FBA-32E8F8922233}"/>
              </a:ext>
            </a:extLst>
          </p:cNvPr>
          <p:cNvSpPr>
            <a:spLocks noGrp="1"/>
          </p:cNvSpPr>
          <p:nvPr>
            <p:ph idx="1"/>
          </p:nvPr>
        </p:nvSpPr>
        <p:spPr>
          <a:xfrm>
            <a:off x="108625" y="2282824"/>
            <a:ext cx="11934218" cy="4575175"/>
          </a:xfrm>
        </p:spPr>
        <p:txBody>
          <a:bodyPr/>
          <a:lstStyle>
            <a:lvl1pPr>
              <a:defRPr b="1"/>
            </a:lvl1pPr>
            <a:lvl2pPr marL="574675" indent="-228600">
              <a:buFont typeface="Calibri" panose="020F0502020204030204" pitchFamily="34" charset="0"/>
              <a:buChar cha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288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EFDBF6-71AC-4E9A-7711-F50DA33CA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FE744F7-F158-C466-4FBA-32E8F8922233}"/>
              </a:ext>
            </a:extLst>
          </p:cNvPr>
          <p:cNvSpPr>
            <a:spLocks noGrp="1"/>
          </p:cNvSpPr>
          <p:nvPr>
            <p:ph idx="1"/>
          </p:nvPr>
        </p:nvSpPr>
        <p:spPr>
          <a:xfrm>
            <a:off x="108625" y="2282824"/>
            <a:ext cx="11934218" cy="4575175"/>
          </a:xfrm>
        </p:spPr>
        <p:txBody>
          <a:bodyPr/>
          <a:lstStyle>
            <a:lvl1pPr>
              <a:defRPr b="1"/>
            </a:lvl1pPr>
            <a:lvl2pPr marL="574675" indent="-228600">
              <a:buFont typeface="Calibri" panose="020F0502020204030204" pitchFamily="34" charset="0"/>
              <a:buChar cha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200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EC760B-E848-6F82-69D9-E5AA9ED542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FE744F7-F158-C466-4FBA-32E8F8922233}"/>
              </a:ext>
            </a:extLst>
          </p:cNvPr>
          <p:cNvSpPr>
            <a:spLocks noGrp="1"/>
          </p:cNvSpPr>
          <p:nvPr>
            <p:ph idx="1"/>
          </p:nvPr>
        </p:nvSpPr>
        <p:spPr>
          <a:xfrm>
            <a:off x="108625" y="2282824"/>
            <a:ext cx="11934218" cy="4575175"/>
          </a:xfrm>
        </p:spPr>
        <p:txBody>
          <a:bodyPr/>
          <a:lstStyle>
            <a:lvl1pPr>
              <a:defRPr b="1"/>
            </a:lvl1pPr>
            <a:lvl2pPr marL="574675" indent="-228600">
              <a:buFont typeface="Calibri" panose="020F0502020204030204" pitchFamily="34" charset="0"/>
              <a:buChar cha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4623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B4B2-9D3B-7EEF-C127-F6A37A57F7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220815-9F00-E657-523D-FF6FDC0CB6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644175-6B4F-9ADC-3745-06B73BC8C4F0}"/>
              </a:ext>
            </a:extLst>
          </p:cNvPr>
          <p:cNvSpPr>
            <a:spLocks noGrp="1"/>
          </p:cNvSpPr>
          <p:nvPr>
            <p:ph type="dt" sz="half" idx="10"/>
          </p:nvPr>
        </p:nvSpPr>
        <p:spPr/>
        <p:txBody>
          <a:bodyPr/>
          <a:lstStyle/>
          <a:p>
            <a:fld id="{49C40111-3B65-4217-87DA-D117D545908D}" type="datetimeFigureOut">
              <a:rPr lang="en-US" smtClean="0"/>
              <a:t>7/10/2022</a:t>
            </a:fld>
            <a:endParaRPr lang="en-US"/>
          </a:p>
        </p:txBody>
      </p:sp>
      <p:sp>
        <p:nvSpPr>
          <p:cNvPr id="5" name="Footer Placeholder 4">
            <a:extLst>
              <a:ext uri="{FF2B5EF4-FFF2-40B4-BE49-F238E27FC236}">
                <a16:creationId xmlns:a16="http://schemas.microsoft.com/office/drawing/2014/main" id="{E49279CE-6AF2-F8B4-65B7-7EB77A20C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807D8-1B55-44C1-C300-FE4B709D5081}"/>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147671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5B790-87F3-B071-F027-F6488D378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2157F-66B9-CDD0-9CD8-C0ED17DA17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94F4BF-D718-F29E-FD8B-58B8AFCA6B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B9A80-91D8-9263-FDB6-AB7CA98C8841}"/>
              </a:ext>
            </a:extLst>
          </p:cNvPr>
          <p:cNvSpPr>
            <a:spLocks noGrp="1"/>
          </p:cNvSpPr>
          <p:nvPr>
            <p:ph type="dt" sz="half" idx="10"/>
          </p:nvPr>
        </p:nvSpPr>
        <p:spPr/>
        <p:txBody>
          <a:bodyPr/>
          <a:lstStyle/>
          <a:p>
            <a:fld id="{49C40111-3B65-4217-87DA-D117D545908D}" type="datetimeFigureOut">
              <a:rPr lang="en-US" smtClean="0"/>
              <a:t>7/10/2022</a:t>
            </a:fld>
            <a:endParaRPr lang="en-US"/>
          </a:p>
        </p:txBody>
      </p:sp>
      <p:sp>
        <p:nvSpPr>
          <p:cNvPr id="6" name="Footer Placeholder 5">
            <a:extLst>
              <a:ext uri="{FF2B5EF4-FFF2-40B4-BE49-F238E27FC236}">
                <a16:creationId xmlns:a16="http://schemas.microsoft.com/office/drawing/2014/main" id="{5D45ADBD-7862-E450-84D6-116D2E92D7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66796C-9CED-F755-E40C-AE4B027EFCE5}"/>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329141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0244-9CEF-9FA5-B545-3586A3A1F6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057F1A-7155-A81E-54EB-60D9BC76C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0A41A3-D1FF-519E-D01F-93A6F3FD3A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8F2ADB-68E9-C1E1-4202-E9DD376713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B20C9F-68BC-DDD0-3EFA-ABC7BE3841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FFA37A-A7FF-1228-2B0D-84E11CCBE574}"/>
              </a:ext>
            </a:extLst>
          </p:cNvPr>
          <p:cNvSpPr>
            <a:spLocks noGrp="1"/>
          </p:cNvSpPr>
          <p:nvPr>
            <p:ph type="dt" sz="half" idx="10"/>
          </p:nvPr>
        </p:nvSpPr>
        <p:spPr/>
        <p:txBody>
          <a:bodyPr/>
          <a:lstStyle/>
          <a:p>
            <a:fld id="{49C40111-3B65-4217-87DA-D117D545908D}" type="datetimeFigureOut">
              <a:rPr lang="en-US" smtClean="0"/>
              <a:t>7/10/2022</a:t>
            </a:fld>
            <a:endParaRPr lang="en-US"/>
          </a:p>
        </p:txBody>
      </p:sp>
      <p:sp>
        <p:nvSpPr>
          <p:cNvPr id="8" name="Footer Placeholder 7">
            <a:extLst>
              <a:ext uri="{FF2B5EF4-FFF2-40B4-BE49-F238E27FC236}">
                <a16:creationId xmlns:a16="http://schemas.microsoft.com/office/drawing/2014/main" id="{F2A77A85-2DAA-1BD7-687D-B85B3721DD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0C4D3D-CD1E-74C6-47FA-15DCB0197B1D}"/>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34311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9903-27BD-7E7B-DD63-0CE50E61B7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35F146-3CD3-65F8-91DC-B1B2E9078C47}"/>
              </a:ext>
            </a:extLst>
          </p:cNvPr>
          <p:cNvSpPr>
            <a:spLocks noGrp="1"/>
          </p:cNvSpPr>
          <p:nvPr>
            <p:ph type="dt" sz="half" idx="10"/>
          </p:nvPr>
        </p:nvSpPr>
        <p:spPr/>
        <p:txBody>
          <a:bodyPr/>
          <a:lstStyle/>
          <a:p>
            <a:fld id="{49C40111-3B65-4217-87DA-D117D545908D}" type="datetimeFigureOut">
              <a:rPr lang="en-US" smtClean="0"/>
              <a:t>7/10/2022</a:t>
            </a:fld>
            <a:endParaRPr lang="en-US"/>
          </a:p>
        </p:txBody>
      </p:sp>
      <p:sp>
        <p:nvSpPr>
          <p:cNvPr id="4" name="Footer Placeholder 3">
            <a:extLst>
              <a:ext uri="{FF2B5EF4-FFF2-40B4-BE49-F238E27FC236}">
                <a16:creationId xmlns:a16="http://schemas.microsoft.com/office/drawing/2014/main" id="{E27B67BB-8996-24C1-1D1D-7F93FA9455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2BC382-0397-E7AF-C0FA-56AC9727E6DD}"/>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397998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12B84-A623-FB81-200D-6792CF321424}"/>
              </a:ext>
            </a:extLst>
          </p:cNvPr>
          <p:cNvSpPr>
            <a:spLocks noGrp="1"/>
          </p:cNvSpPr>
          <p:nvPr>
            <p:ph type="dt" sz="half" idx="10"/>
          </p:nvPr>
        </p:nvSpPr>
        <p:spPr/>
        <p:txBody>
          <a:bodyPr/>
          <a:lstStyle/>
          <a:p>
            <a:fld id="{49C40111-3B65-4217-87DA-D117D545908D}" type="datetimeFigureOut">
              <a:rPr lang="en-US" smtClean="0"/>
              <a:t>7/10/2022</a:t>
            </a:fld>
            <a:endParaRPr lang="en-US"/>
          </a:p>
        </p:txBody>
      </p:sp>
      <p:sp>
        <p:nvSpPr>
          <p:cNvPr id="3" name="Footer Placeholder 2">
            <a:extLst>
              <a:ext uri="{FF2B5EF4-FFF2-40B4-BE49-F238E27FC236}">
                <a16:creationId xmlns:a16="http://schemas.microsoft.com/office/drawing/2014/main" id="{DE665BB5-723B-E298-1DC3-9D459A36C8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971315-E757-5CE1-4C93-C9E83671C96B}"/>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256865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4FE89A-F710-CAE2-3B76-A80A3F140B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0E5181-8622-CFBD-69A0-8630F2D7C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117D6-7391-ECF7-4EFB-50589204C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40111-3B65-4217-87DA-D117D545908D}" type="datetimeFigureOut">
              <a:rPr lang="en-US" smtClean="0"/>
              <a:t>7/10/2022</a:t>
            </a:fld>
            <a:endParaRPr lang="en-US"/>
          </a:p>
        </p:txBody>
      </p:sp>
      <p:sp>
        <p:nvSpPr>
          <p:cNvPr id="5" name="Footer Placeholder 4">
            <a:extLst>
              <a:ext uri="{FF2B5EF4-FFF2-40B4-BE49-F238E27FC236}">
                <a16:creationId xmlns:a16="http://schemas.microsoft.com/office/drawing/2014/main" id="{D8B1D0FB-A6CC-F6A1-4481-1942E97EC3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4F4F77-1E66-2205-90A8-7F7AB05F23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DE020-3A1D-47DF-B21E-F38C19EC0846}" type="slidenum">
              <a:rPr lang="en-US" smtClean="0"/>
              <a:t>‹#›</a:t>
            </a:fld>
            <a:endParaRPr lang="en-US"/>
          </a:p>
        </p:txBody>
      </p:sp>
    </p:spTree>
    <p:extLst>
      <p:ext uri="{BB962C8B-B14F-4D97-AF65-F5344CB8AC3E}">
        <p14:creationId xmlns:p14="http://schemas.microsoft.com/office/powerpoint/2010/main" val="79585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804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CB8EC-320F-F62A-AF6D-8B4C4BC7953D}"/>
              </a:ext>
            </a:extLst>
          </p:cNvPr>
          <p:cNvSpPr>
            <a:spLocks noGrp="1"/>
          </p:cNvSpPr>
          <p:nvPr>
            <p:ph idx="1"/>
          </p:nvPr>
        </p:nvSpPr>
        <p:spPr/>
        <p:txBody>
          <a:bodyPr>
            <a:normAutofit/>
          </a:bodyPr>
          <a:lstStyle/>
          <a:p>
            <a:r>
              <a:rPr lang="en-US" dirty="0"/>
              <a:t>Hebrew young men found themselves in a very difficult situation (3:1-15)</a:t>
            </a:r>
          </a:p>
          <a:p>
            <a:pPr lvl="1"/>
            <a:r>
              <a:rPr lang="en-US" dirty="0"/>
              <a:t>The king had made and set up a 90-foot, gold idol (3:1)</a:t>
            </a:r>
          </a:p>
          <a:p>
            <a:pPr lvl="1"/>
            <a:r>
              <a:rPr lang="en-US" dirty="0"/>
              <a:t>The king called all government officials to its dedication (3:2-3)</a:t>
            </a:r>
          </a:p>
          <a:p>
            <a:pPr lvl="1"/>
            <a:r>
              <a:rPr lang="en-US" dirty="0"/>
              <a:t>The king commanded the people to worship the idol or suffer punishment (3:4-6)</a:t>
            </a:r>
          </a:p>
          <a:p>
            <a:pPr lvl="1"/>
            <a:r>
              <a:rPr lang="en-US" dirty="0"/>
              <a:t>All the people complied and worshiped the idol (3:7)</a:t>
            </a:r>
          </a:p>
          <a:p>
            <a:pPr lvl="1"/>
            <a:r>
              <a:rPr lang="en-US" dirty="0"/>
              <a:t>The three young men did not comply and had charges brought against them (3:8-12)</a:t>
            </a:r>
          </a:p>
          <a:p>
            <a:pPr lvl="1"/>
            <a:r>
              <a:rPr lang="en-US" dirty="0"/>
              <a:t>The king commanded them to bow down or be severely punished (3:13-15)</a:t>
            </a:r>
          </a:p>
          <a:p>
            <a:pPr lvl="1"/>
            <a:r>
              <a:rPr lang="en-US" dirty="0"/>
              <a:t>The king mocked any “god” who could overrule him (3:15)</a:t>
            </a:r>
          </a:p>
        </p:txBody>
      </p:sp>
    </p:spTree>
    <p:extLst>
      <p:ext uri="{BB962C8B-B14F-4D97-AF65-F5344CB8AC3E}">
        <p14:creationId xmlns:p14="http://schemas.microsoft.com/office/powerpoint/2010/main" val="1287157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CB8EC-320F-F62A-AF6D-8B4C4BC7953D}"/>
              </a:ext>
            </a:extLst>
          </p:cNvPr>
          <p:cNvSpPr>
            <a:spLocks noGrp="1"/>
          </p:cNvSpPr>
          <p:nvPr>
            <p:ph idx="1"/>
          </p:nvPr>
        </p:nvSpPr>
        <p:spPr/>
        <p:txBody>
          <a:bodyPr>
            <a:normAutofit lnSpcReduction="10000"/>
          </a:bodyPr>
          <a:lstStyle/>
          <a:p>
            <a:r>
              <a:rPr lang="en-US" dirty="0"/>
              <a:t>How the young men dealt with the fearful situation:</a:t>
            </a:r>
          </a:p>
          <a:p>
            <a:pPr lvl="1"/>
            <a:r>
              <a:rPr lang="en-US" dirty="0"/>
              <a:t>They stood and responded together (3:16)</a:t>
            </a:r>
          </a:p>
          <a:p>
            <a:pPr lvl="1"/>
            <a:r>
              <a:rPr lang="en-US" dirty="0"/>
              <a:t>They did not argue the charges, because the charges were true (3:16)</a:t>
            </a:r>
          </a:p>
          <a:p>
            <a:pPr lvl="1"/>
            <a:r>
              <a:rPr lang="en-US" dirty="0"/>
              <a:t>They put their firm, unwavering, uncompromising faith in the power of their God (3:17)</a:t>
            </a:r>
          </a:p>
          <a:p>
            <a:pPr lvl="1"/>
            <a:r>
              <a:rPr lang="en-US" dirty="0"/>
              <a:t>They made it known that there was nothing that could be done to them to cause them to turn against their God or His will for them (3:18, 28)</a:t>
            </a:r>
          </a:p>
          <a:p>
            <a:r>
              <a:rPr lang="en-US" dirty="0"/>
              <a:t>God blessed His fearless followers</a:t>
            </a:r>
          </a:p>
          <a:p>
            <a:pPr lvl="1"/>
            <a:r>
              <a:rPr lang="en-US" dirty="0"/>
              <a:t>He protected them from any harm from the fire (3:25, 27)</a:t>
            </a:r>
          </a:p>
          <a:p>
            <a:pPr lvl="1"/>
            <a:r>
              <a:rPr lang="en-US" dirty="0"/>
              <a:t>He loosed their bonds (3:25)</a:t>
            </a:r>
          </a:p>
          <a:p>
            <a:pPr lvl="1"/>
            <a:r>
              <a:rPr lang="en-US" dirty="0"/>
              <a:t>He walked with them through their trial (3:25)</a:t>
            </a:r>
          </a:p>
          <a:p>
            <a:pPr lvl="1"/>
            <a:r>
              <a:rPr lang="en-US" dirty="0"/>
              <a:t>He helped others to see the truth through His faithful followers (3:26-29)</a:t>
            </a:r>
          </a:p>
          <a:p>
            <a:pPr lvl="1"/>
            <a:r>
              <a:rPr lang="en-US" dirty="0"/>
              <a:t>He providentially took care of His own (3:30)</a:t>
            </a:r>
          </a:p>
        </p:txBody>
      </p:sp>
    </p:spTree>
    <p:extLst>
      <p:ext uri="{BB962C8B-B14F-4D97-AF65-F5344CB8AC3E}">
        <p14:creationId xmlns:p14="http://schemas.microsoft.com/office/powerpoint/2010/main" val="38173742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CB8EC-320F-F62A-AF6D-8B4C4BC7953D}"/>
              </a:ext>
            </a:extLst>
          </p:cNvPr>
          <p:cNvSpPr>
            <a:spLocks noGrp="1"/>
          </p:cNvSpPr>
          <p:nvPr>
            <p:ph idx="1"/>
          </p:nvPr>
        </p:nvSpPr>
        <p:spPr/>
        <p:txBody>
          <a:bodyPr>
            <a:normAutofit/>
          </a:bodyPr>
          <a:lstStyle/>
          <a:p>
            <a:r>
              <a:rPr lang="en-US" dirty="0"/>
              <a:t>Apply this to us today</a:t>
            </a:r>
          </a:p>
          <a:p>
            <a:pPr lvl="1"/>
            <a:r>
              <a:rPr lang="en-US" dirty="0"/>
              <a:t>We will find ourselves in difficult situations where our faith will be tried and we will be pressured to take actions in violation of or away from God and His will (1 Pet. 2:12; 3:16; 4:4; Matt. 5:10-12)</a:t>
            </a:r>
          </a:p>
          <a:p>
            <a:pPr lvl="1"/>
            <a:r>
              <a:rPr lang="en-US" dirty="0"/>
              <a:t>We need to have the strength of faith that will not waver one iota, even when it appears we are on our own (Heb. 11:1-40; Jas. 1:5-8; Rom. 4:17-22)</a:t>
            </a:r>
          </a:p>
          <a:p>
            <a:pPr lvl="1"/>
            <a:r>
              <a:rPr lang="en-US" dirty="0"/>
              <a:t>We need to know that God will take care of us, in this life and especially in the next life (Rom. 8:28-39; 2 Cor. 4:17-18)</a:t>
            </a:r>
          </a:p>
          <a:p>
            <a:pPr lvl="1"/>
            <a:r>
              <a:rPr lang="en-US" dirty="0"/>
              <a:t>We have nothing to fear for our God is with us (Heb. 13:5-6; Josh. 1:5-9)</a:t>
            </a:r>
          </a:p>
        </p:txBody>
      </p:sp>
    </p:spTree>
    <p:extLst>
      <p:ext uri="{BB962C8B-B14F-4D97-AF65-F5344CB8AC3E}">
        <p14:creationId xmlns:p14="http://schemas.microsoft.com/office/powerpoint/2010/main" val="9639937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CB8EC-320F-F62A-AF6D-8B4C4BC7953D}"/>
              </a:ext>
            </a:extLst>
          </p:cNvPr>
          <p:cNvSpPr>
            <a:spLocks noGrp="1"/>
          </p:cNvSpPr>
          <p:nvPr>
            <p:ph idx="1"/>
          </p:nvPr>
        </p:nvSpPr>
        <p:spPr/>
        <p:txBody>
          <a:bodyPr>
            <a:normAutofit/>
          </a:bodyPr>
          <a:lstStyle/>
          <a:p>
            <a:r>
              <a:rPr lang="en-US" dirty="0"/>
              <a:t>Daniel’s faith was well known, and he found himself as the target of a smear campaign (6:1-9)</a:t>
            </a:r>
          </a:p>
          <a:p>
            <a:pPr lvl="1"/>
            <a:r>
              <a:rPr lang="en-US" dirty="0"/>
              <a:t>They sought to use his faith against him and to force him to make a choice (6:4-5)</a:t>
            </a:r>
          </a:p>
          <a:p>
            <a:pPr lvl="1"/>
            <a:r>
              <a:rPr lang="en-US" dirty="0"/>
              <a:t>They lied to the king and tricked him (6:6-7)</a:t>
            </a:r>
          </a:p>
          <a:p>
            <a:pPr lvl="1"/>
            <a:r>
              <a:rPr lang="en-US" dirty="0"/>
              <a:t>They sought to have Daniel punished for his faith in God and devotion to obeying God (6:7-8)</a:t>
            </a:r>
          </a:p>
          <a:p>
            <a:pPr lvl="1"/>
            <a:r>
              <a:rPr lang="en-US" dirty="0"/>
              <a:t>They used the laws of the land against Daniel (6:8, 15)</a:t>
            </a:r>
          </a:p>
          <a:p>
            <a:pPr lvl="1"/>
            <a:r>
              <a:rPr lang="en-US" dirty="0"/>
              <a:t>They watched him to catch him “doing wrong” (6:11)</a:t>
            </a:r>
          </a:p>
        </p:txBody>
      </p:sp>
    </p:spTree>
    <p:extLst>
      <p:ext uri="{BB962C8B-B14F-4D97-AF65-F5344CB8AC3E}">
        <p14:creationId xmlns:p14="http://schemas.microsoft.com/office/powerpoint/2010/main" val="2580922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CB8EC-320F-F62A-AF6D-8B4C4BC7953D}"/>
              </a:ext>
            </a:extLst>
          </p:cNvPr>
          <p:cNvSpPr>
            <a:spLocks noGrp="1"/>
          </p:cNvSpPr>
          <p:nvPr>
            <p:ph idx="1"/>
          </p:nvPr>
        </p:nvSpPr>
        <p:spPr/>
        <p:txBody>
          <a:bodyPr>
            <a:normAutofit lnSpcReduction="10000"/>
          </a:bodyPr>
          <a:lstStyle/>
          <a:p>
            <a:r>
              <a:rPr lang="en-US" dirty="0"/>
              <a:t>How Daniel dealt with a fearful situation:</a:t>
            </a:r>
          </a:p>
          <a:p>
            <a:pPr lvl="1"/>
            <a:r>
              <a:rPr lang="en-US" dirty="0"/>
              <a:t>Daniel did not change his actions or habits (6:10)</a:t>
            </a:r>
          </a:p>
          <a:p>
            <a:pPr lvl="1"/>
            <a:r>
              <a:rPr lang="en-US" dirty="0"/>
              <a:t>Daniel did not hide his actions or habits (6:10)</a:t>
            </a:r>
          </a:p>
          <a:p>
            <a:pPr lvl="1"/>
            <a:r>
              <a:rPr lang="en-US" dirty="0"/>
              <a:t>Daniel was grateful for his relationship with God and would do nothing to compromise it or jeopardize it (6:10)</a:t>
            </a:r>
          </a:p>
          <a:p>
            <a:pPr lvl="1"/>
            <a:r>
              <a:rPr lang="en-US" dirty="0"/>
              <a:t>Daniel talked to God three times per day and asked for His help (6:10-11)</a:t>
            </a:r>
          </a:p>
          <a:p>
            <a:pPr lvl="1"/>
            <a:r>
              <a:rPr lang="en-US" dirty="0"/>
              <a:t>Daniel’s religion was one of conviction, not convenience</a:t>
            </a:r>
          </a:p>
          <a:p>
            <a:r>
              <a:rPr lang="en-US" dirty="0"/>
              <a:t>God blessed His fearless follower</a:t>
            </a:r>
          </a:p>
          <a:p>
            <a:pPr lvl="1"/>
            <a:r>
              <a:rPr lang="en-US" dirty="0"/>
              <a:t>God protected Daniel from any harm (6:22)</a:t>
            </a:r>
          </a:p>
          <a:p>
            <a:pPr lvl="1"/>
            <a:r>
              <a:rPr lang="en-US" dirty="0"/>
              <a:t>It was Daniel’s faith in God that made the difference (6:23)</a:t>
            </a:r>
          </a:p>
          <a:p>
            <a:pPr lvl="1"/>
            <a:r>
              <a:rPr lang="en-US" dirty="0"/>
              <a:t>God had used and continued to use Daniel to make a positive impression on the king and others, to point people to the true, living God (6:16, 20, 26-27)</a:t>
            </a:r>
          </a:p>
        </p:txBody>
      </p:sp>
    </p:spTree>
    <p:extLst>
      <p:ext uri="{BB962C8B-B14F-4D97-AF65-F5344CB8AC3E}">
        <p14:creationId xmlns:p14="http://schemas.microsoft.com/office/powerpoint/2010/main" val="10204908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CB8EC-320F-F62A-AF6D-8B4C4BC7953D}"/>
              </a:ext>
            </a:extLst>
          </p:cNvPr>
          <p:cNvSpPr>
            <a:spLocks noGrp="1"/>
          </p:cNvSpPr>
          <p:nvPr>
            <p:ph idx="1"/>
          </p:nvPr>
        </p:nvSpPr>
        <p:spPr/>
        <p:txBody>
          <a:bodyPr>
            <a:normAutofit/>
          </a:bodyPr>
          <a:lstStyle/>
          <a:p>
            <a:r>
              <a:rPr lang="en-US" dirty="0"/>
              <a:t>Apply this to us today</a:t>
            </a:r>
          </a:p>
          <a:p>
            <a:pPr lvl="1"/>
            <a:r>
              <a:rPr lang="en-US" dirty="0"/>
              <a:t>We will find ourselves in difficult situations where our faith will be tried and we will be pressured to take actions in violation of or away from God and His will (1 Pet. 2:12; 3:16; 4:4; Matt. 5:10-12)</a:t>
            </a:r>
          </a:p>
          <a:p>
            <a:pPr lvl="1"/>
            <a:r>
              <a:rPr lang="en-US" dirty="0"/>
              <a:t>We must never yield or compromise (Gal. 2:5; 1:6-9)</a:t>
            </a:r>
          </a:p>
          <a:p>
            <a:pPr lvl="1"/>
            <a:r>
              <a:rPr lang="en-US" dirty="0"/>
              <a:t>We must continue to faithfully follow the Lord’s will, no matter what (Rev. 2:10)</a:t>
            </a:r>
          </a:p>
          <a:p>
            <a:pPr lvl="1"/>
            <a:r>
              <a:rPr lang="en-US" dirty="0"/>
              <a:t>We need to remember that God’s law supersedes man’s law (Acts 5:29)</a:t>
            </a:r>
          </a:p>
          <a:p>
            <a:pPr lvl="1"/>
            <a:r>
              <a:rPr lang="en-US" dirty="0"/>
              <a:t>We have nothing to fear for our God is with us (Heb. 13:5-6; Josh. 1:5-9)</a:t>
            </a:r>
          </a:p>
        </p:txBody>
      </p:sp>
    </p:spTree>
    <p:extLst>
      <p:ext uri="{BB962C8B-B14F-4D97-AF65-F5344CB8AC3E}">
        <p14:creationId xmlns:p14="http://schemas.microsoft.com/office/powerpoint/2010/main" val="12730479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740</Words>
  <Application>Microsoft Office PowerPoint</Application>
  <PresentationFormat>Widescreen</PresentationFormat>
  <Paragraphs>46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4</cp:revision>
  <dcterms:created xsi:type="dcterms:W3CDTF">2022-05-27T14:07:14Z</dcterms:created>
  <dcterms:modified xsi:type="dcterms:W3CDTF">2022-07-10T12:38:11Z</dcterms:modified>
</cp:coreProperties>
</file>