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>
        <p:scale>
          <a:sx n="90" d="100"/>
          <a:sy n="90" d="100"/>
        </p:scale>
        <p:origin x="492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D0CC-4A99-4A53-7D58-D2F07D2A0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9FA03-39C9-A9F7-4692-B98038BC4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A14C4-C9E5-0C7C-1972-77FF03FF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A16EE-1FC9-08BB-377F-0507A4DA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A605E-BEBE-F7DA-1617-D579BBAB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0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1CF2-559E-F91B-49B8-49EFC2B7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E2DA3-ED85-6E42-E2B9-0E6739AB6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0F2CE-7E65-BF23-0440-B3DCD73F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57E2D-6861-346C-6AB8-FD663E0F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57D16-1A03-32B6-2DBA-C0DCCD66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9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4DDC1-70FE-FD5B-2A0C-72AC94E2F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E148B-3D85-8700-372E-A8B0D2915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F6175-3F54-685D-F60D-0F9A37E0A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93DFB-4221-E096-0ADB-4F5DE5B7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136F6-6104-94DA-878F-6B35D556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3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0AA8-AFF5-21FD-6873-39023803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F563F-5A28-4FF5-39AC-E3556F358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5E0F8-FA6F-9974-3F72-A459DEE4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C0190-A6A2-382A-13FE-BFE59CE7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B8439-A1F8-5E10-6EC2-13D455E4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5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7A3A-1C3E-710C-E5E9-E8D9D998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EA8DA-9680-195E-AC6B-E2CD6330E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BF500-DEF8-7AEB-B79D-07F0D8C2A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4BB20-9D4A-AF9D-A6AB-97DF53DB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E5CD-08D5-E574-7B38-D8D0A564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36B7-7153-4F60-7BB3-1614ABE7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F0DB8-D857-0D76-13DD-7D2B63A66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DD3C4-4963-8454-E5EE-CC284B252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E1118-0404-E555-6928-18DD8469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1763D-BF87-B6E1-0274-48B41889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BE0C1-551C-375A-FE88-F34633F2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8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726F-CD0E-13C8-55DE-317E8589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AAC67-5494-F980-E078-A54F084C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40954-8EEF-78CC-464F-664791AF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B7637-0397-8C08-6E02-D060B0C94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A6E8C8-971D-63DF-4739-A6AA9A06B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CBD158-862F-E7F2-439A-6A8D3ADF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73031F-0053-E665-A54F-CC2248B6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5034F-FA32-7BCA-FFD0-F7B41352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5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C457-1073-BFC9-1ED1-A139B25D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8650C-4DA0-A129-2E5B-3A39B1F5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EA7F9-047C-B234-B2D2-C4FF34070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5C0FC-1043-2A43-C259-38EFCAF2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1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ound&#10;&#10;Description automatically generated">
            <a:extLst>
              <a:ext uri="{FF2B5EF4-FFF2-40B4-BE49-F238E27FC236}">
                <a16:creationId xmlns:a16="http://schemas.microsoft.com/office/drawing/2014/main" id="{741E662E-6A29-8C5F-34DB-608C389B2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48F4-A8D7-EC8E-F830-259AE8B9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E272A-57C5-68F6-C007-D387CB579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7B285-0C28-80C0-ABCA-05AF4CCCC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B2F01-4C57-4894-35A5-57E2A57E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C7070-3A82-8FB2-2A3D-9861EAB4F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025FB-C73A-E819-03B3-3C459621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1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06254-73BC-AF0C-DBD2-9D44C9F1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441BA-7373-BDCC-5369-35A02E82A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8B884-4A4F-6623-899A-169F71CD0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1575C-637F-8526-C0A4-00AA3BC7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8BEA8-973C-175C-B57F-DA7A7224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8C2C2-DD10-F952-CB3F-D7ADB244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2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AEBB2C-ED26-268E-3D38-D7DF3D30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3315C-7B6A-438D-ECF0-7ABB700A1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40058-BE03-F7EB-ED65-011C9A19E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79BF8-D98A-4D61-A8CD-440DD0AAA48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16F74-7479-6BF5-727A-996C7CB74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1049E-EF61-AE8E-0E11-A42C24807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C8CCB-E92F-423E-8F5C-5EADC738B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66DD05C-E064-602D-6A8E-6EAB12922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33" b="88892"/>
          <a:stretch/>
        </p:blipFill>
        <p:spPr>
          <a:xfrm>
            <a:off x="504" y="283"/>
            <a:ext cx="6908296" cy="761717"/>
          </a:xfrm>
          <a:prstGeom prst="rect">
            <a:avLst/>
          </a:prstGeom>
        </p:spPr>
      </p:pic>
      <p:pic>
        <p:nvPicPr>
          <p:cNvPr id="7" name="Picture 6" descr="Shape, background pattern&#10;&#10;Description automatically generated">
            <a:extLst>
              <a:ext uri="{FF2B5EF4-FFF2-40B4-BE49-F238E27FC236}">
                <a16:creationId xmlns:a16="http://schemas.microsoft.com/office/drawing/2014/main" id="{F732FE2C-A94C-9F5B-86CD-B2035FE63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/>
          <a:stretch/>
        </p:blipFill>
        <p:spPr>
          <a:xfrm>
            <a:off x="0" y="677332"/>
            <a:ext cx="12192000" cy="6180667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CB4800D-6092-2107-1DC7-5CACD8967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3" b="90127"/>
          <a:stretch/>
        </p:blipFill>
        <p:spPr>
          <a:xfrm>
            <a:off x="6824132" y="283"/>
            <a:ext cx="5367363" cy="677049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D56384CA-B640-4C45-87C5-2AAA5DB8C6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16173" r="49514" b="43580"/>
          <a:stretch/>
        </p:blipFill>
        <p:spPr>
          <a:xfrm>
            <a:off x="313267" y="1109132"/>
            <a:ext cx="5842000" cy="2760135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B2D2339-300F-6395-F4F1-A025C628F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 r="77363" b="82472"/>
          <a:stretch/>
        </p:blipFill>
        <p:spPr>
          <a:xfrm>
            <a:off x="504" y="762000"/>
            <a:ext cx="2759629" cy="440267"/>
          </a:xfrm>
          <a:prstGeom prst="rect">
            <a:avLst/>
          </a:prstGeom>
        </p:spPr>
      </p:pic>
      <p:pic>
        <p:nvPicPr>
          <p:cNvPr id="15" name="Picture 1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C17EDA4-B63D-5820-211D-5F7DEE67A6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 t="15185" b="43580"/>
          <a:stretch/>
        </p:blipFill>
        <p:spPr>
          <a:xfrm>
            <a:off x="6350000" y="1041400"/>
            <a:ext cx="5842000" cy="2827867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4E408F2-2AE8-5EE0-0F31-0F7E380E85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59753" r="49514"/>
          <a:stretch/>
        </p:blipFill>
        <p:spPr>
          <a:xfrm>
            <a:off x="313264" y="4097864"/>
            <a:ext cx="5842001" cy="2760136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D253697-2623-01E3-095C-5450CED39E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54815" r="81600" b="38518"/>
          <a:stretch/>
        </p:blipFill>
        <p:spPr>
          <a:xfrm>
            <a:off x="118531" y="3759200"/>
            <a:ext cx="2125136" cy="457199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43D87C30-4291-D92B-34E7-896F8C7ED1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 t="60494"/>
          <a:stretch/>
        </p:blipFill>
        <p:spPr>
          <a:xfrm>
            <a:off x="6349998" y="4148666"/>
            <a:ext cx="5842002" cy="2709333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C308F1B-B9B0-3931-1822-3AD4AE626C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6" t="54815" r="36457" b="38271"/>
          <a:stretch/>
        </p:blipFill>
        <p:spPr>
          <a:xfrm>
            <a:off x="6155265" y="3759200"/>
            <a:ext cx="1591736" cy="4741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EBAA13-B09F-9B75-C376-38A76AF466B7}"/>
              </a:ext>
            </a:extLst>
          </p:cNvPr>
          <p:cNvSpPr txBox="1"/>
          <p:nvPr/>
        </p:nvSpPr>
        <p:spPr>
          <a:xfrm>
            <a:off x="39805" y="1126065"/>
            <a:ext cx="60661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Christ has “all authority” (Matt. 28:18)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Christ is the “governing” authority (Isa. 9:6-7)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Christ is “the King of kings and Lord of lords” </a:t>
            </a:r>
            <a:b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</a:b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(1 Tim. 6:14-15)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Christ is the one and only “head of the church” (Eph. 1:20-23; 5:23)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His nation/kingdom exists now for He is ruling as King right now (Acts 2:30-33; 1 Cor. 15:24-26)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1BE861-4859-BB69-DC66-58FDE079C6F1}"/>
              </a:ext>
            </a:extLst>
          </p:cNvPr>
          <p:cNvSpPr txBox="1"/>
          <p:nvPr/>
        </p:nvSpPr>
        <p:spPr>
          <a:xfrm>
            <a:off x="6150458" y="1126065"/>
            <a:ext cx="60661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“All things” Jesus “commanded” is law (Mt. 28:20)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 gospel is His universal law (Mark 16:15)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His new covenant is binding today (Matt. 26:28)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His law is perfect (Psa. 19:7; Jas. 1:25)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His law is all-sufficient (2 Tim. 3:16-17; 2 Pet. 1:3)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There is only “one faith”/law (Eph. 4:5; Jude 3)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His law must be obeyed (Mt. 7:21; Rev. 22:18-19)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His law will judge us in the end (John 12:48)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DD0624-E6AF-6E6A-B95C-0A5A178C7F3B}"/>
              </a:ext>
            </a:extLst>
          </p:cNvPr>
          <p:cNvSpPr txBox="1"/>
          <p:nvPr/>
        </p:nvSpPr>
        <p:spPr>
          <a:xfrm>
            <a:off x="6150458" y="4174532"/>
            <a:ext cx="60661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From “all nations” (Mt. 28:19; Isa. 2:2; Ac. 10:35)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His “disciples”/Christians (Mt. 28:19; Acts 11:26)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Penitent believers who are baptized (Matt. 28:19; Mark 16:16; </a:t>
            </a:r>
            <a:r>
              <a:rPr lang="en-US" sz="21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Acts 2:37-47</a:t>
            </a: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; 1 Cor. 12:13; John 3:5)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Submit to Christ, obey His law and work faithfully in His holy nation (Matt. 28:19-20; 1 Cor. 15:58)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Citizens of heaven (Phil. 3:20; Heb. 12:23)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Set apart, dedicated to His purpose (1 Pet. 2:9-12)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0511A6-2D00-8D74-A927-08FD1EB18A34}"/>
              </a:ext>
            </a:extLst>
          </p:cNvPr>
          <p:cNvSpPr txBox="1"/>
          <p:nvPr/>
        </p:nvSpPr>
        <p:spPr>
          <a:xfrm>
            <a:off x="39805" y="4173814"/>
            <a:ext cx="60661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1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1.</a:t>
            </a:r>
            <a:r>
              <a:rPr lang="en-US" sz="2100" b="1" dirty="0">
                <a:solidFill>
                  <a:schemeClr val="bg1"/>
                </a:solidFill>
              </a:rPr>
              <a:t>  </a:t>
            </a: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Among “all the nations” (Mt. 28:19; Mark 16:15)</a:t>
            </a:r>
          </a:p>
          <a:p>
            <a:pPr>
              <a:buClr>
                <a:srgbClr val="C00000"/>
              </a:buClr>
            </a:pPr>
            <a:r>
              <a:rPr lang="en-US" sz="21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2.</a:t>
            </a: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 Comprised of the “saved” (Acts 2:47; Eph. 5:23)</a:t>
            </a:r>
          </a:p>
          <a:p>
            <a:pPr>
              <a:buClr>
                <a:srgbClr val="C00000"/>
              </a:buClr>
            </a:pPr>
            <a:r>
              <a:rPr lang="en-US" sz="21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3.</a:t>
            </a:r>
            <a:r>
              <a:rPr lang="en-US" sz="2100" b="1" dirty="0">
                <a:solidFill>
                  <a:schemeClr val="bg1"/>
                </a:solidFill>
                <a:effectLst>
                  <a:outerShdw blurRad="50800" dist="12700" dir="2700000" algn="ctr" rotWithShape="0">
                    <a:schemeClr val="tx1"/>
                  </a:outerShdw>
                </a:effectLst>
              </a:rPr>
              <a:t>  </a:t>
            </a: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“Within” the hearts of His people (Luke 17:20-21)</a:t>
            </a:r>
          </a:p>
          <a:p>
            <a:pPr>
              <a:buClr>
                <a:srgbClr val="C00000"/>
              </a:buClr>
            </a:pPr>
            <a:r>
              <a:rPr lang="en-US" sz="2100" b="1" dirty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4.  </a:t>
            </a: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Eternal realm of heaven (2 Cor. 5:1; 1 Cor. 15:24)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His nation is a holy nation – set apart and singular (1 Pet. 2:9; Eph. 4:4)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9FEB85-90D1-FA6E-0A0F-1507ABD6E2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5" t="11387" r="1732" b="83668"/>
          <a:stretch/>
        </p:blipFill>
        <p:spPr>
          <a:xfrm>
            <a:off x="9406466" y="781120"/>
            <a:ext cx="2573867" cy="339134"/>
          </a:xfrm>
          <a:prstGeom prst="rect">
            <a:avLst/>
          </a:prstGeom>
        </p:spPr>
      </p:pic>
      <p:pic>
        <p:nvPicPr>
          <p:cNvPr id="6" name="Picture 5" descr="Shape, background pattern&#10;&#10;Description automatically generated">
            <a:extLst>
              <a:ext uri="{FF2B5EF4-FFF2-40B4-BE49-F238E27FC236}">
                <a16:creationId xmlns:a16="http://schemas.microsoft.com/office/drawing/2014/main" id="{32A4EA31-99CA-23E6-3CFD-EE48F9B5C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8" t="9877" b="83580"/>
          <a:stretch/>
        </p:blipFill>
        <p:spPr>
          <a:xfrm>
            <a:off x="9126746" y="677331"/>
            <a:ext cx="3065253" cy="44873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231C9E5-39F8-897F-6691-5098CAEB12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6" t="11108" r="41735" b="82472"/>
          <a:stretch/>
        </p:blipFill>
        <p:spPr>
          <a:xfrm>
            <a:off x="6155266" y="762000"/>
            <a:ext cx="948267" cy="4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378</Words>
  <Application>Microsoft Office PowerPoint</Application>
  <PresentationFormat>Widescreen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7</cp:revision>
  <dcterms:created xsi:type="dcterms:W3CDTF">2022-07-02T13:59:27Z</dcterms:created>
  <dcterms:modified xsi:type="dcterms:W3CDTF">2022-07-03T12:47:48Z</dcterms:modified>
</cp:coreProperties>
</file>