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9" r:id="rId2"/>
    <p:sldId id="282" r:id="rId3"/>
    <p:sldId id="283" r:id="rId4"/>
    <p:sldId id="265" r:id="rId5"/>
    <p:sldId id="266" r:id="rId6"/>
    <p:sldId id="270" r:id="rId7"/>
    <p:sldId id="273" r:id="rId8"/>
    <p:sldId id="284" r:id="rId9"/>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4C3D24-F703-4165-AC81-7EC69699D064}" v="185" dt="2022-05-10T21:56:05.1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594" autoAdjust="0"/>
    <p:restoredTop sz="61457" autoAdjust="0"/>
  </p:normalViewPr>
  <p:slideViewPr>
    <p:cSldViewPr snapToGrid="0">
      <p:cViewPr varScale="1">
        <p:scale>
          <a:sx n="68" d="100"/>
          <a:sy n="68" d="100"/>
        </p:scale>
        <p:origin x="1482"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10T21:49:34.749"/>
    </inkml:context>
    <inkml:brush xml:id="br0">
      <inkml:brushProperty name="width" value="0.05" units="cm"/>
      <inkml:brushProperty name="height" value="0.05" units="cm"/>
      <inkml:brushProperty name="color" value="#E71224"/>
    </inkml:brush>
  </inkml:definitions>
  <inkml:trace contextRef="#ctx0" brushRef="#br0">0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5/11/2022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181629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Pre-Plagues and Plagues</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The first part of chapter 7, before we get to the plagues, is another humorous aside to me.  Moses in chapter 5, Moses appeared before Pharoah but did not pull out any of the signs God gave him previously to use in front of the Jews.  In chapter 7, after we have seen Pharoah turn up the heat on the working conditions, Moses goes back before him and uses the signs that God provided.  God tells Moses once more time, that Pharoah will not heed the signs and that Pharoah’s resistance will be for the purpose of showing Egypt and the world, God’s power.</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Moses and Aaron go before Pharoah. God tells Aaron to throw down his staff. The staff becomes a snake.  Pharoah commands his magicians to do the same, they do and we have a room full of snakes.  I read this and I always picture the Indiana Jones movie where he falls into the room full of snakes – snakes everywhere.  But then, Aaron’s snakes eats all of Pharoah’s snakes.  I find this very funny.</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 can ‘t help but think about Moses’ fear of snakes and The scene from the first Indiana Jones movie in which Indy was lowered into the room and it was full of snakes – he also hated snakes.</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As we look at the plagues, we see a rise in the severity and the obvious targeting specifically of the Egyptians.  We see the incremental nature of God’s message, with each plague building on the one before.   Each plague resonates deeply within the Egyptian’s psyche and we clearly see God’s intent – it is very clear, crystal clear, Job 1 is to convince the Egyptians to let Israel leave!  And at the same time there is a message being broadcast to the surrounding nations and the world and to the Israelites. </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P1 	Water to blood, probably an easy trick with some type of formulated substance that colored and thickened the water. After all, these were Pharoah’s people, he knew they were or were not 	real 	(the magicians that is).  How much did he want to know their secrets or their honesty?</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P2	Frogs – how do we know which frogs were Moses’ and which were the magician’s – BUT – question ... Who had to get rid of the frogs?  Chapter 8:7-8</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P3	Lice.  Magicians fail for the first time and tell Pharoah such.  This bolsters my opinion that Pharoah knew that his magicians were professional liars.  He knew the difference between a parlor 	trick and a miracle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P4 	Flies.  First time to impact only the Egyptians.  How much irritation do we feel when a fly or 2 invades our picnic.  This wasn’t one of 2  flies. Pharoah waivers and want to allow worship but 	within Egypt.  Moses says NO, if we are to worship within the land, your people will see us, we will be an abomination b4 them and they will stone us to death – so no sir, not acceptable, we all go 	outside Egypt or we do not go at all.  Pharoah capitulates a little more – Chapter 8:25  (Remember that God told Moses the Israelites would not only be allowed to 	leave, but they would also 	plunder the Egyptians on the way out.)  what is our nature today, compromise?  Take what you can get because it is better than what you have.  What did we talk about last week – with God, we are 	either all in or we are out.  God said HE would lead the people out of captivity, and HE will.  There is not leaving in part – it is everyone or no one.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P5	Livestock – IN THE FIELD – this is important, a limitation on the loss by the Egyptians. Presumably, livestock in the barn or stalls would not be impacted.  Livestock of the Israelites was not 	affected.</a:t>
            </a: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3034727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P6	Boils.  Apparently, Egyptians only because of Chapter 9 verse 11 and notice the reference to the magicians again.  They were still there, and it seems fair to speculate that they are quickly aware of 	the difference between what they do and what Moses does.  It makes no difference however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P7	Hail.  To appreciate this plague, it helps if you have lived in a part of the country that is prone to hail on a regular basis.  It does hail in FL but not typically with the same rate of occurrence nor 	severity as it does in perhaps the parts of the country that we think of as tornado country.  We see pictures on the news of large hail stones but being there in the middle of such an event is 	terrifying.  Hailstones large enough to kill a person will also destroy crops, homes, equipment, anything touched.  Again, only the Egyptians impacted, 9:26 indicates that no hail in Goshen.</a:t>
            </a:r>
          </a:p>
          <a:p>
            <a:r>
              <a:rPr lang="en-US" dirty="0">
                <a:latin typeface="Verdana" panose="020B0604030504040204" pitchFamily="34" charset="0"/>
                <a:ea typeface="Verdana" panose="020B0604030504040204" pitchFamily="34" charset="0"/>
              </a:rPr>
              <a:t>	Not just hail but also fire!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Pharoah cracks a bit more.  What could be different about this plague – was it a cumulative effect or did the thunder, hail and fire have some type of impact that the others did not have?  Where did this plague dome from – the heavens – is it more of a direct connection to God?  Perhaps.  Regardless, Pharoah cracks for the 2</a:t>
            </a:r>
            <a:r>
              <a:rPr lang="en-US" baseline="30000" dirty="0">
                <a:latin typeface="Verdana" panose="020B0604030504040204" pitchFamily="34" charset="0"/>
                <a:ea typeface="Verdana" panose="020B0604030504040204" pitchFamily="34" charset="0"/>
              </a:rPr>
              <a:t>nd</a:t>
            </a:r>
            <a:r>
              <a:rPr lang="en-US" dirty="0">
                <a:latin typeface="Verdana" panose="020B0604030504040204" pitchFamily="34" charset="0"/>
                <a:ea typeface="Verdana" panose="020B0604030504040204" pitchFamily="34" charset="0"/>
              </a:rPr>
              <a:t> time and it is a more noticeable crack than after the P4 (flies)</a:t>
            </a:r>
          </a:p>
          <a:p>
            <a:endParaRPr lang="en-US"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Verdana" panose="020B0604030504040204" pitchFamily="34" charset="0"/>
                <a:ea typeface="Verdana" panose="020B0604030504040204" pitchFamily="34" charset="0"/>
              </a:rPr>
              <a:t>Exodus 9:31, 32 – Now the flax and the barley were struck, for the barley was in the head and the flax was in bud.  But the wheat and the spelt were not struck, for they are late crops.  The time frame on this will be late January or early February based on our knowledge of the crops mentioned.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P8	A twist, after Moses meets with Pharoah and threatens locusts, Pharoah’s servants beg Pharoah to lose his pride and think of Egypt, the land is destroyed they say.  Why keep this up, clearly you are 	no match for GOD!  (10:7) I imagine them saying to Pharoah that the crops were just laid waste and we only have wheat and spelt spared because of the timing.  We need to cut our losses NOW! 	This  is a direct challenge to Pharoah’s judgement and to his authority by those servants.  Pharoah asks Moses, who will be going, and Moses tells him that everyone will be going, and 	Pharoah turns on a dime and says, not so fast!  Pharoah threatens Moses in verse 10 when he says – God had better be with you – think about what he just said, the God, whom I 	don’t know or 	recognize had better be with you  because if you all go, I will see to it that you are stopped (paraphrased) Once again, Pharoah’s pride gets in the way and he says – you may go but not all of you, 	the men may go but everyone else stays!</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Moses leaves that meeting and calls in the locusts.  10:15 describes it this way - </a:t>
            </a:r>
          </a:p>
          <a:p>
            <a:r>
              <a:rPr lang="en-US" dirty="0">
                <a:latin typeface="Verdana" panose="020B0604030504040204" pitchFamily="34" charset="0"/>
                <a:ea typeface="Verdana" panose="020B0604030504040204" pitchFamily="34" charset="0"/>
              </a:rPr>
              <a:t>For they covered the face of the whole earth, so that the land was darkened; and they ate every herb of the land and all the fruit of the trees which the hail had left.  SO there remained nothing green on the trees or the plants of the field throughout all the land of Egypt.  Whatever the hail did not kill. The locusts ate.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 couple of notes here – Moses stretched out his staff of Egypt and God directed an East wind that blew all day and that same night.  The next morning when the Egyptians woke up, the east wind brough the locusts.  Does this sound familiar to us.  Staff stretched out, wind from the East – a foreshadowing perhaps of the events at the Red Sea – staff stretched out, an East wind.  Verse 14 says the worst that it has ever been in Egypt</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The locusts were so thick covered the land with darkness – and we know what will come next – a plague of darkness – more on darkness later</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Joel described the worst locust infestation to happen to the Israelites in Joel Chapter 1 and 2 and uses it to chastise Judah and get them to come back to God</a:t>
            </a:r>
          </a:p>
          <a:p>
            <a:endParaRPr lang="en-US" dirty="0">
              <a:latin typeface="Verdana" panose="020B0604030504040204" pitchFamily="34" charset="0"/>
              <a:ea typeface="Verdana" panose="020B0604030504040204" pitchFamily="34" charset="0"/>
            </a:endParaRPr>
          </a:p>
          <a:p>
            <a:pPr marR="0" algn="l" rtl="0"/>
            <a:r>
              <a:rPr lang="en-US" sz="1800" b="1" i="0" u="none" strike="noStrike" baseline="0" dirty="0">
                <a:solidFill>
                  <a:srgbClr val="8D7221"/>
                </a:solidFill>
                <a:latin typeface="Verdana" panose="020B0604030504040204" pitchFamily="34" charset="0"/>
              </a:rPr>
              <a:t>Joe 1:4</a:t>
            </a:r>
            <a:r>
              <a:rPr lang="en-US" sz="1800" b="0" i="0" u="none" strike="noStrike" baseline="0" dirty="0">
                <a:solidFill>
                  <a:srgbClr val="292F33"/>
                </a:solidFill>
                <a:latin typeface="Verdana" panose="020B0604030504040204" pitchFamily="34" charset="0"/>
              </a:rPr>
              <a:t>  What the chewing locust left, the swarming locust has eaten; What the swarming locust left, the crawling locust has eaten; And what the crawling locust left, the consuming locust has eaten. </a:t>
            </a:r>
          </a:p>
          <a:p>
            <a:pPr marR="0" algn="l" rtl="0"/>
            <a:r>
              <a:rPr lang="en-US" sz="1800" b="0" i="0" u="none" strike="noStrike" baseline="0" dirty="0">
                <a:solidFill>
                  <a:srgbClr val="218282"/>
                </a:solidFill>
                <a:latin typeface="Verdana" panose="020B0604030504040204" pitchFamily="34" charset="0"/>
              </a:rPr>
              <a:t>Joe 1:6</a:t>
            </a:r>
            <a:r>
              <a:rPr lang="en-US" sz="1800" b="0" i="0" u="none" strike="noStrike" baseline="0" dirty="0">
                <a:solidFill>
                  <a:srgbClr val="292F33"/>
                </a:solidFill>
                <a:latin typeface="Verdana" panose="020B0604030504040204" pitchFamily="34" charset="0"/>
              </a:rPr>
              <a:t>  For a nation has come up against My land, Strong, and without number; His teeth </a:t>
            </a:r>
            <a:r>
              <a:rPr lang="en-US" sz="1800" b="0" i="1" u="none" strike="noStrike" baseline="0" dirty="0">
                <a:solidFill>
                  <a:srgbClr val="808080"/>
                </a:solidFill>
                <a:latin typeface="Verdana" panose="020B0604030504040204" pitchFamily="34" charset="0"/>
              </a:rPr>
              <a:t>are</a:t>
            </a:r>
            <a:r>
              <a:rPr lang="en-US" sz="1800" b="0" i="0" u="none" strike="noStrike" baseline="0" dirty="0">
                <a:solidFill>
                  <a:srgbClr val="292F33"/>
                </a:solidFill>
                <a:latin typeface="Verdana" panose="020B0604030504040204" pitchFamily="34" charset="0"/>
              </a:rPr>
              <a:t> the teeth of a lion, And he has the fangs of a fierce lion. </a:t>
            </a:r>
          </a:p>
          <a:p>
            <a:pPr marR="0" algn="l" rtl="0"/>
            <a:r>
              <a:rPr lang="en-US" sz="1800" b="0" i="0" u="none" strike="noStrike" baseline="0" dirty="0">
                <a:solidFill>
                  <a:srgbClr val="218282"/>
                </a:solidFill>
                <a:latin typeface="Verdana" panose="020B0604030504040204" pitchFamily="34" charset="0"/>
              </a:rPr>
              <a:t>Joe 1:7</a:t>
            </a:r>
            <a:r>
              <a:rPr lang="en-US" sz="1800" b="0" i="0" u="none" strike="noStrike" baseline="0" dirty="0">
                <a:solidFill>
                  <a:srgbClr val="292F33"/>
                </a:solidFill>
                <a:latin typeface="Verdana" panose="020B0604030504040204" pitchFamily="34" charset="0"/>
              </a:rPr>
              <a:t>  He has laid waste My vine, And ruined My fig tree; He has stripped it bare and thrown </a:t>
            </a:r>
            <a:r>
              <a:rPr lang="en-US" sz="1800" b="0" i="1" u="none" strike="noStrike" baseline="0" dirty="0">
                <a:solidFill>
                  <a:srgbClr val="808080"/>
                </a:solidFill>
                <a:latin typeface="Verdana" panose="020B0604030504040204" pitchFamily="34" charset="0"/>
              </a:rPr>
              <a:t>it</a:t>
            </a:r>
            <a:r>
              <a:rPr lang="en-US" sz="1800" b="0" i="0" u="none" strike="noStrike" baseline="0" dirty="0">
                <a:solidFill>
                  <a:srgbClr val="292F33"/>
                </a:solidFill>
                <a:latin typeface="Verdana" panose="020B0604030504040204" pitchFamily="34" charset="0"/>
              </a:rPr>
              <a:t> away; Its branches are made white. </a:t>
            </a:r>
            <a:endParaRPr lang="en-US" sz="18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800" b="1" i="0" u="none" strike="noStrike" baseline="0" dirty="0">
                <a:solidFill>
                  <a:srgbClr val="8D7221"/>
                </a:solidFill>
                <a:latin typeface="Verdana" panose="020B0604030504040204" pitchFamily="34" charset="0"/>
              </a:rPr>
              <a:t>Joe 2:4</a:t>
            </a:r>
            <a:r>
              <a:rPr lang="en-US" sz="1800" b="0" i="0" u="none" strike="noStrike" baseline="0" dirty="0">
                <a:solidFill>
                  <a:srgbClr val="292F33"/>
                </a:solidFill>
                <a:latin typeface="Verdana" panose="020B0604030504040204" pitchFamily="34" charset="0"/>
              </a:rPr>
              <a:t>  Their appearance is like the appearance of horses; And like swift steeds, so they run.</a:t>
            </a:r>
            <a:endParaRPr lang="en-US" sz="18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800" b="1" i="0" u="none" strike="noStrike" baseline="0" dirty="0">
                <a:solidFill>
                  <a:srgbClr val="8D7221"/>
                </a:solidFill>
                <a:latin typeface="Verdana" panose="020B0604030504040204" pitchFamily="34" charset="0"/>
              </a:rPr>
              <a:t>Joe 2:7</a:t>
            </a:r>
            <a:r>
              <a:rPr lang="en-US" sz="1800" b="0" i="0" u="none" strike="noStrike" baseline="0" dirty="0">
                <a:solidFill>
                  <a:srgbClr val="292F33"/>
                </a:solidFill>
                <a:latin typeface="Verdana" panose="020B0604030504040204" pitchFamily="34" charset="0"/>
              </a:rPr>
              <a:t>  They run like mighty men, They climb the wall like men of war; Every one marches in formation, And they do not break ranks. </a:t>
            </a:r>
          </a:p>
          <a:p>
            <a:pPr marR="0" algn="l" rtl="0"/>
            <a:r>
              <a:rPr lang="en-US" sz="1800" b="0" i="0" u="none" strike="noStrike" baseline="0" dirty="0">
                <a:solidFill>
                  <a:srgbClr val="218282"/>
                </a:solidFill>
                <a:latin typeface="Verdana" panose="020B0604030504040204" pitchFamily="34" charset="0"/>
              </a:rPr>
              <a:t>Joe 2:8</a:t>
            </a:r>
            <a:r>
              <a:rPr lang="en-US" sz="1800" b="0" i="0" u="none" strike="noStrike" baseline="0" dirty="0">
                <a:solidFill>
                  <a:srgbClr val="292F33"/>
                </a:solidFill>
                <a:latin typeface="Verdana" panose="020B0604030504040204" pitchFamily="34" charset="0"/>
              </a:rPr>
              <a:t>  They do not push one another; Every one marches in his own column. Though they lunge between the weapons, They are not cut down. </a:t>
            </a:r>
          </a:p>
          <a:p>
            <a:pPr marR="0" algn="l" rtl="0"/>
            <a:r>
              <a:rPr lang="en-US" sz="1800" b="0" i="0" u="none" strike="noStrike" baseline="0" dirty="0">
                <a:solidFill>
                  <a:srgbClr val="218282"/>
                </a:solidFill>
                <a:latin typeface="Verdana" panose="020B0604030504040204" pitchFamily="34" charset="0"/>
              </a:rPr>
              <a:t>Joe 2:9</a:t>
            </a:r>
            <a:r>
              <a:rPr lang="en-US" sz="1800" b="0" i="0" u="none" strike="noStrike" baseline="0" dirty="0">
                <a:solidFill>
                  <a:srgbClr val="292F33"/>
                </a:solidFill>
                <a:latin typeface="Verdana" panose="020B0604030504040204" pitchFamily="34" charset="0"/>
              </a:rPr>
              <a:t>  They run to and </a:t>
            </a:r>
            <a:r>
              <a:rPr lang="en-US" sz="1800" b="0" i="0" u="none" strike="noStrike" baseline="0" dirty="0" err="1">
                <a:solidFill>
                  <a:srgbClr val="292F33"/>
                </a:solidFill>
                <a:latin typeface="Verdana" panose="020B0604030504040204" pitchFamily="34" charset="0"/>
              </a:rPr>
              <a:t>fro</a:t>
            </a:r>
            <a:r>
              <a:rPr lang="en-US" sz="1800" b="0" i="0" u="none" strike="noStrike" baseline="0" dirty="0">
                <a:solidFill>
                  <a:srgbClr val="292F33"/>
                </a:solidFill>
                <a:latin typeface="Verdana" panose="020B0604030504040204" pitchFamily="34" charset="0"/>
              </a:rPr>
              <a:t> in the city, They run on the wall; They climb into the houses, They enter at the windows like a  thief. </a:t>
            </a:r>
          </a:p>
          <a:p>
            <a:pPr marR="0" algn="l" rtl="0"/>
            <a:r>
              <a:rPr lang="en-US" sz="1800" b="0" i="0" u="none" strike="noStrike" baseline="0" dirty="0">
                <a:solidFill>
                  <a:srgbClr val="218282"/>
                </a:solidFill>
                <a:latin typeface="Verdana" panose="020B0604030504040204" pitchFamily="34" charset="0"/>
              </a:rPr>
              <a:t>Joe 2:10</a:t>
            </a:r>
            <a:r>
              <a:rPr lang="en-US" sz="1800" b="0" i="0" u="none" strike="noStrike" baseline="0" dirty="0">
                <a:solidFill>
                  <a:srgbClr val="292F33"/>
                </a:solidFill>
                <a:latin typeface="Verdana" panose="020B0604030504040204" pitchFamily="34" charset="0"/>
              </a:rPr>
              <a:t>  The earth quakes before them, The heavens tremble; The sun and moon grow dark, And the stars diminish their brightness. </a:t>
            </a:r>
          </a:p>
          <a:p>
            <a:pPr marR="0" algn="l" rtl="0"/>
            <a:endParaRPr lang="en-US" sz="1800" b="0" i="0" u="none" strike="noStrike" baseline="0" dirty="0">
              <a:solidFill>
                <a:srgbClr val="292F33"/>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P9	Darkness with no warning but Israel had light.  No one moved for 3 days, total darkness Moses and Aaron were summoned to Pharoah. Pharoah still can’t let go of his pride and sets conditions 	which are not acceptable.  Remember God told Moses that he would leave with everything plus plunder the Egyptians Chapter  verse 22.  Notice that Noses ups the game in verse 25, when he says, 	that, Oh, by the way, not only will we not leave our flocks, BUT YOU will ALSO give us burnt offerings and sacrifices to take with us.  Going without the livestock was not acceptable!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Plagues 7, 8 and 9 should have been especially meaningful to Pharoah – Egypt had many Gods associated with agriculture and God just took them all down.  Egypt’s primary little G god was Ra – the Sun god.  Ra, especially, had been taken down with locusts that darkened the entire earth and literal darkness, so much so that no one left their home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After this plague Pharoah tells Moses to leave and that he is not welcome any longer.  He tells Moses to go and that if he sees Moses again , that he (Moses) shall surely die.  </a:t>
            </a:r>
          </a:p>
          <a:p>
            <a:endParaRPr lang="en-US" dirty="0">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2041626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Chapter 11:1-3,  is a catch up to show the results of the 1</a:t>
            </a:r>
            <a:r>
              <a:rPr lang="en-US" baseline="30000" dirty="0">
                <a:latin typeface="Verdana" panose="020B0604030504040204" pitchFamily="34" charset="0"/>
                <a:ea typeface="Verdana" panose="020B0604030504040204" pitchFamily="34" charset="0"/>
              </a:rPr>
              <a:t>st</a:t>
            </a:r>
            <a:r>
              <a:rPr lang="en-US" dirty="0">
                <a:latin typeface="Verdana" panose="020B0604030504040204" pitchFamily="34" charset="0"/>
                <a:ea typeface="Verdana" panose="020B0604030504040204" pitchFamily="34" charset="0"/>
              </a:rPr>
              <a:t> 9 plagues and to get the reader ready to see the results of the 10</a:t>
            </a:r>
            <a:r>
              <a:rPr lang="en-US" baseline="30000" dirty="0">
                <a:latin typeface="Verdana" panose="020B0604030504040204" pitchFamily="34" charset="0"/>
                <a:ea typeface="Verdana" panose="020B0604030504040204" pitchFamily="34" charset="0"/>
              </a:rPr>
              <a:t>th</a:t>
            </a:r>
            <a:r>
              <a:rPr lang="en-US" dirty="0">
                <a:latin typeface="Verdana" panose="020B0604030504040204" pitchFamily="34" charset="0"/>
                <a:ea typeface="Verdana" panose="020B0604030504040204" pitchFamily="34" charset="0"/>
              </a:rPr>
              <a:t> and final plague.  The first 3 verses are parenthetical.  Moses must speak to the people and to speak to or to the servants of Pharoah.  The last verse of chapter 10 indicates that Moses will not see Pharoah face to face again and the last verse of chapter 11 reads as does the verses at the end of the first 9 plagues – in other words God has allowed Pharoah to resist for purposes of a larger point to be made.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And yet, chapter 11 makes it clear that </a:t>
            </a:r>
            <a:r>
              <a:rPr lang="en-US" dirty="0" err="1">
                <a:latin typeface="Verdana" panose="020B0604030504040204" pitchFamily="34" charset="0"/>
                <a:ea typeface="Verdana" panose="020B0604030504040204" pitchFamily="34" charset="0"/>
              </a:rPr>
              <a:t>Phaorah</a:t>
            </a:r>
            <a:r>
              <a:rPr lang="en-US" dirty="0">
                <a:latin typeface="Verdana" panose="020B0604030504040204" pitchFamily="34" charset="0"/>
                <a:ea typeface="Verdana" panose="020B0604030504040204" pitchFamily="34" charset="0"/>
              </a:rPr>
              <a:t> will release the Israelites after this final event.</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Verses 4 through 8 should be read as occurring as a part of the conversation happening at the end of chapter 10 or Moses could have dealt exclusively with Pharoah’s servants after the 9</a:t>
            </a:r>
            <a:r>
              <a:rPr lang="en-US" baseline="30000" dirty="0">
                <a:latin typeface="Verdana" panose="020B0604030504040204" pitchFamily="34" charset="0"/>
                <a:ea typeface="Verdana" panose="020B0604030504040204" pitchFamily="34" charset="0"/>
              </a:rPr>
              <a:t>th</a:t>
            </a:r>
            <a:r>
              <a:rPr lang="en-US" dirty="0">
                <a:latin typeface="Verdana" panose="020B0604030504040204" pitchFamily="34" charset="0"/>
                <a:ea typeface="Verdana" panose="020B0604030504040204" pitchFamily="34" charset="0"/>
              </a:rPr>
              <a:t> plague.  Moses and Pharoah could have been together in a public place along with the masses of the people and in response to Pharoah’s threat in chapter 10, Whatever the case it seems that the discourse in 11:4-8 is a part of the angry back and forth at the end of chapter 10</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Read 11:4-8</a:t>
            </a:r>
          </a:p>
          <a:p>
            <a:endParaRPr lang="en-US" sz="1200" dirty="0">
              <a:latin typeface="Verdana" panose="020B0604030504040204" pitchFamily="34" charset="0"/>
              <a:ea typeface="Verdana" panose="020B0604030504040204" pitchFamily="34" charset="0"/>
            </a:endParaRPr>
          </a:p>
          <a:p>
            <a:r>
              <a:rPr lang="en-US" sz="1200" b="1" dirty="0">
                <a:solidFill>
                  <a:srgbClr val="8D7221"/>
                </a:solidFill>
                <a:latin typeface="Verdana" panose="020B0604030504040204" pitchFamily="34" charset="0"/>
              </a:rPr>
              <a:t>Exo 11:4</a:t>
            </a:r>
            <a:r>
              <a:rPr lang="en-US" sz="1200" dirty="0">
                <a:solidFill>
                  <a:srgbClr val="292F33"/>
                </a:solidFill>
                <a:latin typeface="Verdana" panose="020B0604030504040204" pitchFamily="34" charset="0"/>
              </a:rPr>
              <a:t>  So Moses said, “Thus says the LORD: ‘About midnight I will go out in the midst of Egypt, </a:t>
            </a:r>
          </a:p>
          <a:p>
            <a:r>
              <a:rPr lang="en-US" sz="1200" dirty="0">
                <a:solidFill>
                  <a:srgbClr val="218282"/>
                </a:solidFill>
                <a:latin typeface="Verdana" panose="020B0604030504040204" pitchFamily="34" charset="0"/>
              </a:rPr>
              <a:t>Exo 11:5</a:t>
            </a:r>
            <a:r>
              <a:rPr lang="en-US" sz="1200" dirty="0">
                <a:solidFill>
                  <a:srgbClr val="292F33"/>
                </a:solidFill>
                <a:latin typeface="Verdana" panose="020B0604030504040204" pitchFamily="34" charset="0"/>
              </a:rPr>
              <a:t>  and every firstborn in the land of Egypt shall die, from the firstborn of Pharaoh who sits on his throne, even to the firstborn of the slave girl who is behind the </a:t>
            </a:r>
            <a:r>
              <a:rPr lang="en-US" sz="1200" dirty="0" err="1">
                <a:solidFill>
                  <a:srgbClr val="292F33"/>
                </a:solidFill>
                <a:latin typeface="Verdana" panose="020B0604030504040204" pitchFamily="34" charset="0"/>
              </a:rPr>
              <a:t>handmill</a:t>
            </a:r>
            <a:r>
              <a:rPr lang="en-US" sz="1200" dirty="0">
                <a:solidFill>
                  <a:srgbClr val="292F33"/>
                </a:solidFill>
                <a:latin typeface="Verdana" panose="020B0604030504040204" pitchFamily="34" charset="0"/>
              </a:rPr>
              <a:t>, and all the firstborn of the cattle. </a:t>
            </a:r>
          </a:p>
          <a:p>
            <a:r>
              <a:rPr lang="en-US" sz="1200" dirty="0">
                <a:solidFill>
                  <a:srgbClr val="218282"/>
                </a:solidFill>
                <a:latin typeface="Verdana" panose="020B0604030504040204" pitchFamily="34" charset="0"/>
              </a:rPr>
              <a:t>Exo 11:6</a:t>
            </a:r>
            <a:r>
              <a:rPr lang="en-US" sz="1200" dirty="0">
                <a:solidFill>
                  <a:srgbClr val="292F33"/>
                </a:solidFill>
                <a:latin typeface="Verdana" panose="020B0604030504040204" pitchFamily="34" charset="0"/>
              </a:rPr>
              <a:t>  There shall be a great cry throughout all the land of Egypt, such as there has never been, nor ever will be again. </a:t>
            </a:r>
          </a:p>
          <a:p>
            <a:r>
              <a:rPr lang="en-US" sz="1200" dirty="0">
                <a:solidFill>
                  <a:srgbClr val="218282"/>
                </a:solidFill>
                <a:latin typeface="Verdana" panose="020B0604030504040204" pitchFamily="34" charset="0"/>
              </a:rPr>
              <a:t>Exo 11:7</a:t>
            </a:r>
            <a:r>
              <a:rPr lang="en-US" sz="1200" dirty="0">
                <a:solidFill>
                  <a:srgbClr val="292F33"/>
                </a:solidFill>
                <a:latin typeface="Verdana" panose="020B0604030504040204" pitchFamily="34" charset="0"/>
              </a:rPr>
              <a:t>  But not a dog shall growl against any of the people of Israel, either man or beast, that you may know that the LORD makes a distinction between Egypt and Israel.’ </a:t>
            </a:r>
          </a:p>
          <a:p>
            <a:r>
              <a:rPr lang="en-US" sz="1200" dirty="0">
                <a:solidFill>
                  <a:srgbClr val="218282"/>
                </a:solidFill>
                <a:latin typeface="Verdana" panose="020B0604030504040204" pitchFamily="34" charset="0"/>
              </a:rPr>
              <a:t>Exo 11:8</a:t>
            </a:r>
            <a:r>
              <a:rPr lang="en-US" sz="1200" dirty="0">
                <a:solidFill>
                  <a:srgbClr val="292F33"/>
                </a:solidFill>
                <a:latin typeface="Verdana" panose="020B0604030504040204" pitchFamily="34" charset="0"/>
              </a:rPr>
              <a:t>  And all these your servants shall come down to me and bow down to me, saying, ‘Get out, you and all the people who follow you.’ And after that I will go out.” And he went out from Pharaoh in hot anger. </a:t>
            </a:r>
            <a:endParaRPr lang="en-US" sz="1200"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Whatever the case Moses explains that at midnight the firstborn of the family and the firstborn of the animals would die.  This is significant for a couple of reasons, the original curse of Pharoah to the Israelites was to all male children and God’s rebuttal here is for only the firstborn but this will cause Pharoah to suffer exactly the same as everyone else.  The Hebrew word used here is a noun in the masculine tense but according to the Hebrew sources I consulted it can be used to refer to men or tow women.  I prefer to trust the translation as to “FIRSTBORN” regardless of sex, because of the statement in Chapter 12 verse 30, that says there was not a single house in all of Egypt where there was not one dead.  What are the odds that every single home in Egypt has a firstborn male – not good, I would think.  Regardless, what is the point – there was pain and suffering in Egypt and God kept his word, Pharoah had opportunities and ignored them.</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Chapter 12</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Verses 1 through 28 were probably penned later in Moses’ life and are chronological to the events in chapter 10 and the latter parts of chapter 11.  It seems likely that Moses was prepping the Israelites to be able to leave quickly (even during the early plagues) and in verses 1 through 28 we have a reflection of that time and a summary of what they did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Remember back to the 9</a:t>
            </a:r>
            <a:r>
              <a:rPr lang="en-US" baseline="30000" dirty="0">
                <a:latin typeface="Verdana" panose="020B0604030504040204" pitchFamily="34" charset="0"/>
                <a:ea typeface="Verdana" panose="020B0604030504040204" pitchFamily="34" charset="0"/>
              </a:rPr>
              <a:t>th</a:t>
            </a:r>
            <a:r>
              <a:rPr lang="en-US" dirty="0">
                <a:latin typeface="Verdana" panose="020B0604030504040204" pitchFamily="34" charset="0"/>
                <a:ea typeface="Verdana" panose="020B0604030504040204" pitchFamily="34" charset="0"/>
              </a:rPr>
              <a:t> plague that it was the only plague that was not pre-announced to Pharoah.  We dealt with the locusts as Plague 8 and then what seemed to be quickly into the 9</a:t>
            </a:r>
            <a:r>
              <a:rPr lang="en-US" baseline="30000" dirty="0">
                <a:latin typeface="Verdana" panose="020B0604030504040204" pitchFamily="34" charset="0"/>
                <a:ea typeface="Verdana" panose="020B0604030504040204" pitchFamily="34" charset="0"/>
              </a:rPr>
              <a:t>th</a:t>
            </a:r>
            <a:r>
              <a:rPr lang="en-US" dirty="0">
                <a:latin typeface="Verdana" panose="020B0604030504040204" pitchFamily="34" charset="0"/>
                <a:ea typeface="Verdana" panose="020B0604030504040204" pitchFamily="34" charset="0"/>
              </a:rPr>
              <a:t> plague, darkness and then again what seems to be quickly into the 10</a:t>
            </a:r>
            <a:r>
              <a:rPr lang="en-US" baseline="30000" dirty="0">
                <a:latin typeface="Verdana" panose="020B0604030504040204" pitchFamily="34" charset="0"/>
                <a:ea typeface="Verdana" panose="020B0604030504040204" pitchFamily="34" charset="0"/>
              </a:rPr>
              <a:t>th</a:t>
            </a:r>
            <a:r>
              <a:rPr lang="en-US" dirty="0">
                <a:latin typeface="Verdana" panose="020B0604030504040204" pitchFamily="34" charset="0"/>
                <a:ea typeface="Verdana" panose="020B0604030504040204" pitchFamily="34" charset="0"/>
              </a:rPr>
              <a:t> plague.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 read plagues 8, 9 and 10 as back to back to back, rapid fire more or less, building on one another to a final crescendo.  There is some deductive logic to my time frame.  First of all Moses was 80 when he went back to Egypt, he died at age 120 and the Israelites wandered in the wilderness for 40 years.  Even when referring to partial years as whole years and rounding up or rounding down, the entire process of the plagues couldn’t have been much longer than a year.</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Plague 7 gives us a key to figuring some of this out because of the description of the plants destroyed – 7:31-32 </a:t>
            </a:r>
            <a:r>
              <a:rPr lang="en-US" dirty="0" err="1">
                <a:latin typeface="Verdana" panose="020B0604030504040204" pitchFamily="34" charset="0"/>
                <a:ea typeface="Verdana" panose="020B0604030504040204" pitchFamily="34" charset="0"/>
              </a:rPr>
              <a:t>tgell</a:t>
            </a:r>
            <a:r>
              <a:rPr lang="en-US" dirty="0">
                <a:latin typeface="Verdana" panose="020B0604030504040204" pitchFamily="34" charset="0"/>
                <a:ea typeface="Verdana" panose="020B0604030504040204" pitchFamily="34" charset="0"/>
              </a:rPr>
              <a:t> us that the flax and the barley were either in the fruit or almost in the fruit and were destroyed but the wheat and spelt were late crops and were therefore not impacted.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In 10:12, Moses tells us that Plague 8 (Locusts) would destroy every plant left by the hail.  Flax and barley bloom in February and wheat and spelt a month or two later.  At this point we don’t know that the wheat and the barley had time to bud but our knowledge of the </a:t>
            </a:r>
            <a:r>
              <a:rPr lang="en-US" dirty="0" err="1">
                <a:latin typeface="Verdana" panose="020B0604030504040204" pitchFamily="34" charset="0"/>
                <a:ea typeface="Verdana" panose="020B0604030504040204" pitchFamily="34" charset="0"/>
              </a:rPr>
              <a:t>jewish</a:t>
            </a:r>
            <a:r>
              <a:rPr lang="en-US" dirty="0">
                <a:latin typeface="Verdana" panose="020B0604030504040204" pitchFamily="34" charset="0"/>
                <a:ea typeface="Verdana" panose="020B0604030504040204" pitchFamily="34" charset="0"/>
              </a:rPr>
              <a:t> calendar today lets us deduce that late March to Mid-April was the date of the exodus and that especially these last few plagues may have been fairly continuous events.</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We also know from scripture that the unleavened bread allowed them to travel because their kneading bowls were already packed (12:34)</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The process of packing up doesn’t happen instantaneously for 2 million plus people – this had been in the works for a while – hence, probably not a lot of time between plagues but especially so as we near the end of them.</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12:29-40, the EXODUS -  in the middle of the night, in a hurry, no time to waste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Chapter 12 verse 36 says that Israel had gained favor in the eyes of the Egyptian people.  We have seen this before regarding the mid-wives who were reluctant to carry out Pharoah’s order to kill all the male babies.  The people seem to relate to the Israelites, perhaps it is their mis-treatment that strikes at the heart of the Egyptian people or perhaps they are tired of the plagues and are happy to give away the store just to get them to leave.  Whatever the case, Israel plunders Egypt, just as God said they would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It is interesting to note also, that any foreigners who have cast their lot with the Israelites may not participate in the Passover unless the males have been circumcised.  In Verse 49 – God says that there shall </a:t>
            </a:r>
            <a:r>
              <a:rPr lang="en-US" dirty="0" err="1">
                <a:latin typeface="Verdana" panose="020B0604030504040204" pitchFamily="34" charset="0"/>
                <a:ea typeface="Verdana" panose="020B0604030504040204" pitchFamily="34" charset="0"/>
              </a:rPr>
              <a:t>onbly</a:t>
            </a:r>
            <a:r>
              <a:rPr lang="en-US" dirty="0">
                <a:latin typeface="Verdana" panose="020B0604030504040204" pitchFamily="34" charset="0"/>
                <a:ea typeface="Verdana" panose="020B0604030504040204" pitchFamily="34" charset="0"/>
              </a:rPr>
              <a:t> be one law for the native born and for the stranger who dwells among you.  We have mentioned this before when we discussed Moses’ reluctance – all in or all out – and certainly in this case, if you were a foreigner who had cast lots with the Israelites, you certainly want to be all in.</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Midnight</a:t>
            </a:r>
          </a:p>
          <a:p>
            <a:r>
              <a:rPr lang="en-US" dirty="0">
                <a:latin typeface="Verdana" panose="020B0604030504040204" pitchFamily="34" charset="0"/>
                <a:ea typeface="Verdana" panose="020B0604030504040204" pitchFamily="34" charset="0"/>
              </a:rPr>
              <a:t>EVERY Household in Egypt impacted</a:t>
            </a:r>
          </a:p>
          <a:p>
            <a:r>
              <a:rPr lang="en-US" dirty="0">
                <a:latin typeface="Verdana" panose="020B0604030504040204" pitchFamily="34" charset="0"/>
                <a:ea typeface="Verdana" panose="020B0604030504040204" pitchFamily="34" charset="0"/>
              </a:rPr>
              <a:t>The people said here, take my money and my jewelry and everything I  have and go!</a:t>
            </a:r>
          </a:p>
          <a:p>
            <a:r>
              <a:rPr lang="en-US" dirty="0">
                <a:latin typeface="Verdana" panose="020B0604030504040204" pitchFamily="34" charset="0"/>
                <a:ea typeface="Verdana" panose="020B0604030504040204" pitchFamily="34" charset="0"/>
              </a:rPr>
              <a:t>About 600,000 men plus livestock plus families</a:t>
            </a:r>
          </a:p>
          <a:p>
            <a:r>
              <a:rPr lang="en-US" dirty="0">
                <a:latin typeface="Verdana" panose="020B0604030504040204" pitchFamily="34" charset="0"/>
                <a:ea typeface="Verdana" panose="020B0604030504040204" pitchFamily="34" charset="0"/>
              </a:rPr>
              <a:t>430 years to the day</a:t>
            </a:r>
          </a:p>
          <a:p>
            <a:endParaRPr lang="en-US" dirty="0">
              <a:latin typeface="Verdana" panose="020B0604030504040204" pitchFamily="34" charset="0"/>
              <a:ea typeface="Verdana" panose="020B0604030504040204" pitchFamily="34" charset="0"/>
            </a:endParaRPr>
          </a:p>
          <a:p>
            <a:r>
              <a:rPr lang="en-US" b="1" dirty="0">
                <a:solidFill>
                  <a:srgbClr val="FF0000"/>
                </a:solidFill>
                <a:highlight>
                  <a:srgbClr val="FFFF00"/>
                </a:highlight>
                <a:latin typeface="Verdana" panose="020B0604030504040204" pitchFamily="34" charset="0"/>
                <a:ea typeface="Verdana" panose="020B0604030504040204" pitchFamily="34" charset="0"/>
              </a:rPr>
              <a:t>DO NOT REVIEW the timeline again for the 430 years, it is here for the teachers benefit only</a:t>
            </a:r>
          </a:p>
          <a:p>
            <a:endParaRPr lang="en-US" b="1" dirty="0">
              <a:solidFill>
                <a:srgbClr val="FF0000"/>
              </a:solidFill>
              <a:highlight>
                <a:srgbClr val="FFFF00"/>
              </a:highlight>
              <a:latin typeface="Verdana" panose="020B0604030504040204" pitchFamily="34" charset="0"/>
              <a:ea typeface="Verdana" panose="020B0604030504040204" pitchFamily="34" charset="0"/>
            </a:endParaRPr>
          </a:p>
          <a:p>
            <a:r>
              <a:rPr lang="en-US" b="1" dirty="0">
                <a:solidFill>
                  <a:srgbClr val="FF0000"/>
                </a:solidFill>
                <a:highlight>
                  <a:srgbClr val="FFFF00"/>
                </a:highlight>
                <a:latin typeface="Verdana" panose="020B0604030504040204" pitchFamily="34" charset="0"/>
                <a:ea typeface="Verdana" panose="020B0604030504040204" pitchFamily="34" charset="0"/>
              </a:rPr>
              <a:t>Joseph was 30 years old when he rose to power.  We know that after this event the 7 years of plenty came to pass as he had interpreted from Pharoah’s dream.  30 + 7.  We also know in Genesis 45:6 that the famine had been going for at least 2 years when Joseph met with his brothers and revealed himself.  We don’t know how long after Joseph because VP that the years of plenty started but it is likely that Joseph was 40 when Jacob came to Egypt.  If Joseph lived another 70 years and then there arose a new king that did not know Joseph then at least there were at least 145 of the next 215 years that Israel was under cruel and rigorous hardship.</a:t>
            </a:r>
          </a:p>
          <a:p>
            <a:endParaRPr lang="en-US" b="1" dirty="0">
              <a:solidFill>
                <a:srgbClr val="FF0000"/>
              </a:solidFill>
              <a:highlight>
                <a:srgbClr val="FFFF00"/>
              </a:highlight>
              <a:latin typeface="Verdana" panose="020B0604030504040204" pitchFamily="34" charset="0"/>
              <a:ea typeface="Verdana" panose="020B0604030504040204" pitchFamily="34" charset="0"/>
            </a:endParaRPr>
          </a:p>
          <a:p>
            <a:r>
              <a:rPr lang="en-US" b="1" dirty="0">
                <a:solidFill>
                  <a:srgbClr val="FF0000"/>
                </a:solidFill>
                <a:highlight>
                  <a:srgbClr val="FFFF00"/>
                </a:highlight>
                <a:latin typeface="Verdana" panose="020B0604030504040204" pitchFamily="34" charset="0"/>
                <a:ea typeface="Verdana" panose="020B0604030504040204" pitchFamily="34" charset="0"/>
              </a:rPr>
              <a:t>430 years (Exodus 12:40-41</a:t>
            </a:r>
          </a:p>
          <a:p>
            <a:r>
              <a:rPr lang="en-US" b="1" dirty="0">
                <a:solidFill>
                  <a:srgbClr val="FF0000"/>
                </a:solidFill>
                <a:highlight>
                  <a:srgbClr val="FFFF00"/>
                </a:highlight>
                <a:latin typeface="Verdana" panose="020B0604030504040204" pitchFamily="34" charset="0"/>
                <a:ea typeface="Verdana" panose="020B0604030504040204" pitchFamily="34" charset="0"/>
              </a:rPr>
              <a:t>Paul confirms the 430 years in Galatians 3:16-17</a:t>
            </a:r>
          </a:p>
          <a:p>
            <a:r>
              <a:rPr lang="en-US" b="1" dirty="0">
                <a:solidFill>
                  <a:srgbClr val="FF0000"/>
                </a:solidFill>
                <a:highlight>
                  <a:srgbClr val="FFFF00"/>
                </a:highlight>
                <a:latin typeface="Verdana" panose="020B0604030504040204" pitchFamily="34" charset="0"/>
                <a:ea typeface="Verdana" panose="020B0604030504040204" pitchFamily="34" charset="0"/>
              </a:rPr>
              <a:t>Josephus writes in The Antiquities of the Jews that the Israelites “left Egypt on the 15</a:t>
            </a:r>
            <a:r>
              <a:rPr lang="en-US" b="1" baseline="30000" dirty="0">
                <a:solidFill>
                  <a:srgbClr val="FF0000"/>
                </a:solidFill>
                <a:highlight>
                  <a:srgbClr val="FFFF00"/>
                </a:highlight>
                <a:latin typeface="Verdana" panose="020B0604030504040204" pitchFamily="34" charset="0"/>
                <a:ea typeface="Verdana" panose="020B0604030504040204" pitchFamily="34" charset="0"/>
              </a:rPr>
              <a:t>th</a:t>
            </a:r>
            <a:r>
              <a:rPr lang="en-US" b="1" dirty="0">
                <a:solidFill>
                  <a:srgbClr val="FF0000"/>
                </a:solidFill>
                <a:highlight>
                  <a:srgbClr val="FFFF00"/>
                </a:highlight>
                <a:latin typeface="Verdana" panose="020B0604030504040204" pitchFamily="34" charset="0"/>
                <a:ea typeface="Verdana" panose="020B0604030504040204" pitchFamily="34" charset="0"/>
              </a:rPr>
              <a:t> day of the lunar month, 430 years after our forefather Abraham came into Canaan but only 215 years after Jacob moved into Egypt”</a:t>
            </a:r>
          </a:p>
          <a:p>
            <a:endParaRPr lang="en-US" b="1" dirty="0">
              <a:solidFill>
                <a:srgbClr val="FF0000"/>
              </a:solidFill>
              <a:highlight>
                <a:srgbClr val="FFFF00"/>
              </a:highlight>
              <a:latin typeface="Verdana" panose="020B0604030504040204" pitchFamily="34" charset="0"/>
              <a:ea typeface="Verdana" panose="020B0604030504040204" pitchFamily="34" charset="0"/>
            </a:endParaRPr>
          </a:p>
          <a:p>
            <a:r>
              <a:rPr lang="en-US" b="1" dirty="0">
                <a:solidFill>
                  <a:srgbClr val="FF0000"/>
                </a:solidFill>
                <a:highlight>
                  <a:srgbClr val="FFFF00"/>
                </a:highlight>
                <a:latin typeface="Verdana" panose="020B0604030504040204" pitchFamily="34" charset="0"/>
                <a:ea typeface="Verdana" panose="020B0604030504040204" pitchFamily="34" charset="0"/>
              </a:rPr>
              <a:t>	Abraham’s call to leave Haran, Abraham was 75 years old (Genesis 12:4)</a:t>
            </a:r>
          </a:p>
          <a:p>
            <a:r>
              <a:rPr lang="en-US" b="1" dirty="0">
                <a:solidFill>
                  <a:srgbClr val="FF0000"/>
                </a:solidFill>
                <a:highlight>
                  <a:srgbClr val="FFFF00"/>
                </a:highlight>
                <a:latin typeface="Verdana" panose="020B0604030504040204" pitchFamily="34" charset="0"/>
                <a:ea typeface="Verdana" panose="020B0604030504040204" pitchFamily="34" charset="0"/>
              </a:rPr>
              <a:t>	Isaac born when Abraham was 100 (+ 25 years) (Genesis 21:5)</a:t>
            </a:r>
          </a:p>
          <a:p>
            <a:r>
              <a:rPr lang="en-US" b="1" dirty="0">
                <a:solidFill>
                  <a:srgbClr val="FF0000"/>
                </a:solidFill>
                <a:highlight>
                  <a:srgbClr val="FFFF00"/>
                </a:highlight>
                <a:latin typeface="Verdana" panose="020B0604030504040204" pitchFamily="34" charset="0"/>
                <a:ea typeface="Verdana" panose="020B0604030504040204" pitchFamily="34" charset="0"/>
              </a:rPr>
              <a:t>	Jacob born when Isaac was 60 (+ 60 years) (Genesis 25:26)</a:t>
            </a:r>
          </a:p>
          <a:p>
            <a:r>
              <a:rPr lang="en-US" b="1" dirty="0">
                <a:solidFill>
                  <a:srgbClr val="FF0000"/>
                </a:solidFill>
                <a:highlight>
                  <a:srgbClr val="FFFF00"/>
                </a:highlight>
                <a:latin typeface="Verdana" panose="020B0604030504040204" pitchFamily="34" charset="0"/>
                <a:ea typeface="Verdana" panose="020B0604030504040204" pitchFamily="34" charset="0"/>
              </a:rPr>
              <a:t>	Jacob was 130 when he entered Egypt (+ 130 years) (Genesis 47:9,28)</a:t>
            </a:r>
          </a:p>
          <a:p>
            <a:r>
              <a:rPr lang="en-US" b="1" dirty="0">
                <a:solidFill>
                  <a:srgbClr val="FF0000"/>
                </a:solidFill>
                <a:highlight>
                  <a:srgbClr val="FFFF00"/>
                </a:highlight>
                <a:latin typeface="Verdana" panose="020B0604030504040204" pitchFamily="34" charset="0"/>
                <a:ea typeface="Verdana" panose="020B0604030504040204" pitchFamily="34" charset="0"/>
              </a:rPr>
              <a:t>	Total 215 years from the time Abraham was called until Jacob entered Egypt</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Chapter 13</a:t>
            </a:r>
          </a:p>
          <a:p>
            <a:r>
              <a:rPr lang="en-US" dirty="0">
                <a:latin typeface="Verdana" panose="020B0604030504040204" pitchFamily="34" charset="0"/>
                <a:ea typeface="Verdana" panose="020B0604030504040204" pitchFamily="34" charset="0"/>
              </a:rPr>
              <a:t>God continues with some housekeeping items. Consecrating the first born (animals and people).  It was not unusual for the first-born child  to be sacrificed in some cultures and certainly this was not the case with God’s people.  If the firstborn animal was an unclean animal and could not be sacrificed, then it could be redeemed with a lamb.  If the owner did not have a lamb to sacrifice, then the firstborn animal was to killed by breaking its neck.</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The firstborn son was redeemed at a price of shekels of silver at one month of age.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God is clear that the Israelites are to remember this day and who was responsible.  God was responsible and Moses records it with the image of God’s strong hand delivering the people.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God took Israel out of Egypt to avoid the Philistines to the north and did so expecting that they would have to fight their way through the Philistines.  God says that they are not ready for that yet and he fears they would return to Egypt willingly.  God is right, btw, and we see that in their attitude when they realize that Pharoah is chasing them down with 600 chariots.</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4187803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Today/s middle east just for reference</a:t>
            </a:r>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3559261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And so God said “walk this way</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 majority of respected authorities on the exodus route believe the crossing was in the northern Guld of Suez area.  Exactly where is speculative, but any of the lakes to the north of the gulf proper to the northern end of the gulf of Suez are in play.  Crossing the gulf of Suez and wandering in the Sinai peninsula is the most fitting location .  The travel time and distance to Kadesh Barnea fits the best.  Although Midian was definitely in modern day Saudi Arabia, scholars agree that the extremely nomadic Midianites were also in the regions above and to the west of the gulf of Agaba.  Lastly, Paul refers to Hagar as being Mt Sinai in Arabia (Galatians 4:25)  Barnes refers to Arabia as Arabia Petraea and in the time of Paul, Arabia Petraea included all of the Sinai peninsula and into Jordan as well as a part of the Arabian peninsula.  Bottom line, we are not 100% positive on the location of Mt Sinai, but it seems likely that we are in the correct area.  BTW, Paul’s main point in Galatians 4:24-25 was not a geography lesson regarding Mt Sinai. Paul was comparing the bondage of the old law to the freedom of the new law, and he was using Abraham, Hagar, Sarah, Mt Sinai and Jerusalem to illustrate his point</a:t>
            </a:r>
          </a:p>
          <a:p>
            <a:endParaRPr lang="en-US" dirty="0"/>
          </a:p>
          <a:p>
            <a:r>
              <a:rPr lang="en-US" dirty="0"/>
              <a:t>We know where Ramses is without a doubt, we know where Goshen is.  We know that to the north was area that was well patrolled and fortified and filled with Philistines</a:t>
            </a:r>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3547572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Chapter 14</a:t>
            </a:r>
          </a:p>
          <a:p>
            <a:r>
              <a:rPr lang="en-US" dirty="0">
                <a:latin typeface="Verdana" panose="020B0604030504040204" pitchFamily="34" charset="0"/>
                <a:ea typeface="Verdana" panose="020B0604030504040204" pitchFamily="34" charset="0"/>
              </a:rPr>
              <a:t>The Red Sea</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As we have looked at all the lessons of the plagues and understand that God was teaching the Egyptians, the Israelites and Moses/Aaron this entire time. Chapter 14 explains that God wasn’t through teaching.  There were more lessons to learn.</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It would seem apparent that if you had just witnessed 10 plagues you would be of strong faith.  Surely you would believe that your God could do anything but as soon as </a:t>
            </a:r>
            <a:r>
              <a:rPr lang="en-US" dirty="0" err="1">
                <a:latin typeface="Verdana" panose="020B0604030504040204" pitchFamily="34" charset="0"/>
                <a:ea typeface="Verdana" panose="020B0604030504040204" pitchFamily="34" charset="0"/>
              </a:rPr>
              <a:t>Isrtael</a:t>
            </a:r>
            <a:r>
              <a:rPr lang="en-US" dirty="0">
                <a:latin typeface="Verdana" panose="020B0604030504040204" pitchFamily="34" charset="0"/>
                <a:ea typeface="Verdana" panose="020B0604030504040204" pitchFamily="34" charset="0"/>
              </a:rPr>
              <a:t> sees the dust of Pharoah’s chariots, they wither</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The angel of the Lord and the cloud went behind the Israelites and protected them.</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 strong east wind but a north and south body of water.  In this particular case God used a natural element to initiate the supernatural event of dividing the Red Sea.  There was also an east wind in plague #8, the locusts and I don’t know if that plays in here or not.  In this event, the wind blew, the cloud lined up to block the Egyptians and there was light on the Israelites side of the cloud and darkness on the Egyptian side of the cloud.  The wind blew all night, presumably that’s how long it took all of Israel to cross the Red Sea, 2 million people plus all their possessions and their livestock.</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We know that Egypt entered the red sea in the 4</a:t>
            </a:r>
            <a:r>
              <a:rPr lang="en-US" baseline="30000" dirty="0">
                <a:latin typeface="Verdana" panose="020B0604030504040204" pitchFamily="34" charset="0"/>
                <a:ea typeface="Verdana" panose="020B0604030504040204" pitchFamily="34" charset="0"/>
              </a:rPr>
              <a:t>th</a:t>
            </a:r>
            <a:r>
              <a:rPr lang="en-US" dirty="0">
                <a:latin typeface="Verdana" panose="020B0604030504040204" pitchFamily="34" charset="0"/>
                <a:ea typeface="Verdana" panose="020B0604030504040204" pitchFamily="34" charset="0"/>
              </a:rPr>
              <a:t> watch of the night between 2A and 6A, we also know that they experienced much problems with chariot wheels coming off and bogging down.  Everyone on the Egyptian side was within the wall of water when it came back down which took some time to get them all in place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Israel SAW the dead Egyptians on the shore – Israel saw, and Israel feared the Lord and believed Him and his servant Moses.</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7</a:t>
            </a:fld>
            <a:endParaRPr lang="en-US"/>
          </a:p>
        </p:txBody>
      </p:sp>
    </p:spTree>
    <p:extLst>
      <p:ext uri="{BB962C8B-B14F-4D97-AF65-F5344CB8AC3E}">
        <p14:creationId xmlns:p14="http://schemas.microsoft.com/office/powerpoint/2010/main" val="57795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Lucida Sans" panose="020B0602030504020204" pitchFamily="34" charset="0"/>
              </a:rPr>
              <a:t>Exodus 11:3  Israel gained favor in the sight of the Egyptians</a:t>
            </a:r>
          </a:p>
          <a:p>
            <a:r>
              <a:rPr lang="en-US" sz="1200" b="1" dirty="0">
                <a:solidFill>
                  <a:schemeClr val="bg1">
                    <a:lumMod val="95000"/>
                    <a:lumOff val="5000"/>
                  </a:schemeClr>
                </a:solidFill>
                <a:latin typeface="Lucida Sans" panose="020B0602030504020204" pitchFamily="34" charset="0"/>
              </a:rPr>
              <a:t>Acts 2:47  The Lord’s church praised God and had favor with all the people</a:t>
            </a:r>
          </a:p>
          <a:p>
            <a:r>
              <a:rPr lang="en-US" sz="1200" b="1" dirty="0">
                <a:solidFill>
                  <a:schemeClr val="bg1">
                    <a:lumMod val="95000"/>
                    <a:lumOff val="5000"/>
                  </a:schemeClr>
                </a:solidFill>
                <a:latin typeface="Lucida Sans" panose="020B0602030504020204" pitchFamily="34" charset="0"/>
              </a:rPr>
              <a:t>Even against our enemies we need to conduct our business as a Godly people</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bg1">
                    <a:lumMod val="95000"/>
                    <a:lumOff val="5000"/>
                  </a:schemeClr>
                </a:solidFill>
                <a:latin typeface="Lucida Sans" panose="020B0602030504020204" pitchFamily="34" charset="0"/>
              </a:rPr>
              <a:t>We see the deterioration of Pharoah’s soul.  In responding to God’s plagues, Pharoah bargained, resisted, deceived, appealed and threatened.  This should be a warning to us all that if a sinful heart does not respond by faith to God, it will not be transformed by God’s grace</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Lucida Sans" panose="020B0602030504020204" pitchFamily="34" charset="0"/>
              </a:rPr>
              <a:t>Jesus Christ – our Passover</a:t>
            </a:r>
          </a:p>
          <a:p>
            <a:r>
              <a:rPr lang="en-US" sz="1200" b="1" dirty="0">
                <a:solidFill>
                  <a:schemeClr val="bg1">
                    <a:lumMod val="95000"/>
                    <a:lumOff val="5000"/>
                  </a:schemeClr>
                </a:solidFill>
                <a:latin typeface="Lucida Sans" panose="020B0602030504020204" pitchFamily="34" charset="0"/>
              </a:rPr>
              <a:t>The lamb was innocent – so was Jesus</a:t>
            </a:r>
          </a:p>
          <a:p>
            <a:r>
              <a:rPr lang="en-US" sz="1200" b="1" dirty="0">
                <a:solidFill>
                  <a:schemeClr val="bg1">
                    <a:lumMod val="95000"/>
                    <a:lumOff val="5000"/>
                  </a:schemeClr>
                </a:solidFill>
                <a:latin typeface="Lucida Sans" panose="020B0602030504020204" pitchFamily="34" charset="0"/>
              </a:rPr>
              <a:t>The innocent lamb suffered for the guilty – so did Jesus</a:t>
            </a:r>
          </a:p>
          <a:p>
            <a:r>
              <a:rPr lang="en-US" sz="1200" b="1" dirty="0">
                <a:solidFill>
                  <a:schemeClr val="bg1">
                    <a:lumMod val="95000"/>
                    <a:lumOff val="5000"/>
                  </a:schemeClr>
                </a:solidFill>
                <a:latin typeface="Lucida Sans" panose="020B0602030504020204" pitchFamily="34" charset="0"/>
              </a:rPr>
              <a:t>The lamb was a male without spot or blemish – so was Jesus</a:t>
            </a:r>
          </a:p>
          <a:p>
            <a:r>
              <a:rPr lang="en-US" sz="1200" b="1" dirty="0">
                <a:solidFill>
                  <a:schemeClr val="bg1">
                    <a:lumMod val="95000"/>
                    <a:lumOff val="5000"/>
                  </a:schemeClr>
                </a:solidFill>
                <a:latin typeface="Lucida Sans" panose="020B0602030504020204" pitchFamily="34" charset="0"/>
              </a:rPr>
              <a:t>The blood of the lamb saved the Israelites – the blood of Jesus saves us</a:t>
            </a:r>
          </a:p>
          <a:p>
            <a:endParaRPr lang="en-US" sz="1200" b="1" dirty="0">
              <a:solidFill>
                <a:schemeClr val="bg1">
                  <a:lumMod val="95000"/>
                  <a:lumOff val="5000"/>
                </a:schemeClr>
              </a:solidFill>
              <a:latin typeface="Lucida Sans" panose="020B0602030504020204" pitchFamily="34" charset="0"/>
            </a:endParaRPr>
          </a:p>
          <a:p>
            <a:endParaRPr lang="en-US" sz="1200" b="1" dirty="0">
              <a:solidFill>
                <a:schemeClr val="bg1">
                  <a:lumMod val="95000"/>
                  <a:lumOff val="5000"/>
                </a:schemeClr>
              </a:solidFill>
              <a:latin typeface="Lucida Sans" panose="020B0602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bg1">
                    <a:lumMod val="95000"/>
                    <a:lumOff val="5000"/>
                  </a:schemeClr>
                </a:solidFill>
                <a:latin typeface="Lucida Sans" panose="020B0602030504020204" pitchFamily="34" charset="0"/>
              </a:rPr>
              <a:t>God may lead us by way of detours, dead ends and dry places but HE knows best, HE is faithful, and HE always keeps his promises.  We have no right to question his leadership.</a:t>
            </a:r>
          </a:p>
          <a:p>
            <a:endParaRPr lang="en-US" sz="1200" b="1" dirty="0">
              <a:solidFill>
                <a:schemeClr val="bg1">
                  <a:lumMod val="95000"/>
                  <a:lumOff val="5000"/>
                </a:schemeClr>
              </a:solidFill>
              <a:latin typeface="Lucida Sans" panose="020B0602030504020204" pitchFamily="34" charset="0"/>
            </a:endParaRPr>
          </a:p>
          <a:p>
            <a:endParaRPr lang="en-US" sz="1200" b="1" dirty="0">
              <a:solidFill>
                <a:schemeClr val="bg1">
                  <a:lumMod val="95000"/>
                  <a:lumOff val="5000"/>
                </a:schemeClr>
              </a:solidFill>
              <a:latin typeface="Lucida Sans" panose="020B0602030504020204" pitchFamily="34" charset="0"/>
            </a:endParaRP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8</a:t>
            </a:fld>
            <a:endParaRPr lang="en-US"/>
          </a:p>
        </p:txBody>
      </p:sp>
    </p:spTree>
    <p:extLst>
      <p:ext uri="{BB962C8B-B14F-4D97-AF65-F5344CB8AC3E}">
        <p14:creationId xmlns:p14="http://schemas.microsoft.com/office/powerpoint/2010/main" val="3802867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5/11/2022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5/11/2022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jp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customXml" Target="../ink/ink1.xml"/><Relationship Id="rId5" Type="http://schemas.openxmlformats.org/officeDocument/2006/relationships/image" Target="../media/image3.jp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1122362"/>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668000" y="6224337"/>
            <a:ext cx="730163" cy="369332"/>
          </a:xfrm>
          <a:prstGeom prst="rect">
            <a:avLst/>
          </a:prstGeom>
          <a:noFill/>
        </p:spPr>
        <p:txBody>
          <a:bodyPr wrap="square" rtlCol="0">
            <a:spAutoFit/>
          </a:bodyPr>
          <a:lstStyle/>
          <a:p>
            <a:r>
              <a:rPr lang="en-US" dirty="0">
                <a:solidFill>
                  <a:schemeClr val="bg1"/>
                </a:solidFill>
              </a:rPr>
              <a:t>22/3</a:t>
            </a:r>
          </a:p>
        </p:txBody>
      </p:sp>
      <p:sp>
        <p:nvSpPr>
          <p:cNvPr id="6" name="TextBox 5">
            <a:extLst>
              <a:ext uri="{FF2B5EF4-FFF2-40B4-BE49-F238E27FC236}">
                <a16:creationId xmlns:a16="http://schemas.microsoft.com/office/drawing/2014/main" id="{826E703A-8237-4A99-A021-71031BC24654}"/>
              </a:ext>
            </a:extLst>
          </p:cNvPr>
          <p:cNvSpPr txBox="1"/>
          <p:nvPr/>
        </p:nvSpPr>
        <p:spPr>
          <a:xfrm>
            <a:off x="3641558" y="4459705"/>
            <a:ext cx="4908884" cy="400110"/>
          </a:xfrm>
          <a:prstGeom prst="rect">
            <a:avLst/>
          </a:prstGeom>
          <a:noFill/>
        </p:spPr>
        <p:txBody>
          <a:bodyPr wrap="square" rtlCol="0">
            <a:spAutoFit/>
          </a:bodyPr>
          <a:lstStyle/>
          <a:p>
            <a:pPr algn="ctr"/>
            <a:r>
              <a:rPr lang="en-US" sz="2000" b="1" dirty="0">
                <a:solidFill>
                  <a:schemeClr val="tx1">
                    <a:lumMod val="95000"/>
                    <a:lumOff val="5000"/>
                  </a:schemeClr>
                </a:solidFill>
              </a:rPr>
              <a:t>EXODUS CHAPTERS 7 - 14</a:t>
            </a:r>
          </a:p>
        </p:txBody>
      </p:sp>
    </p:spTree>
    <p:extLst>
      <p:ext uri="{BB962C8B-B14F-4D97-AF65-F5344CB8AC3E}">
        <p14:creationId xmlns:p14="http://schemas.microsoft.com/office/powerpoint/2010/main" val="646640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16064" y="96"/>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542555"/>
            <a:ext cx="5711471" cy="400110"/>
          </a:xfrm>
          <a:prstGeom prst="rect">
            <a:avLst/>
          </a:prstGeom>
          <a:noFill/>
        </p:spPr>
        <p:txBody>
          <a:bodyPr wrap="square" rtlCol="0">
            <a:spAutoFit/>
          </a:bodyPr>
          <a:lstStyle/>
          <a:p>
            <a:r>
              <a:rPr lang="en-US" sz="2000" b="1" dirty="0">
                <a:latin typeface="Lucida Sans" panose="020B0602030504020204" pitchFamily="34" charset="0"/>
              </a:rPr>
              <a:t>P1  Water to Blood  (7:17)</a:t>
            </a:r>
          </a:p>
        </p:txBody>
      </p:sp>
      <p:sp>
        <p:nvSpPr>
          <p:cNvPr id="8" name="TextBox 7">
            <a:extLst>
              <a:ext uri="{FF2B5EF4-FFF2-40B4-BE49-F238E27FC236}">
                <a16:creationId xmlns:a16="http://schemas.microsoft.com/office/drawing/2014/main" id="{9D459D0E-DDCF-47CF-8559-98DBD7D441CE}"/>
              </a:ext>
            </a:extLst>
          </p:cNvPr>
          <p:cNvSpPr txBox="1"/>
          <p:nvPr/>
        </p:nvSpPr>
        <p:spPr>
          <a:xfrm>
            <a:off x="6096000" y="571762"/>
            <a:ext cx="5711471" cy="707886"/>
          </a:xfrm>
          <a:prstGeom prst="rect">
            <a:avLst/>
          </a:prstGeom>
          <a:noFill/>
        </p:spPr>
        <p:txBody>
          <a:bodyPr wrap="square" rtlCol="0">
            <a:spAutoFit/>
          </a:bodyPr>
          <a:lstStyle/>
          <a:p>
            <a:r>
              <a:rPr lang="en-US" sz="2000" b="1" dirty="0">
                <a:latin typeface="Lucida Sans" panose="020B0602030504020204" pitchFamily="34" charset="0"/>
              </a:rPr>
              <a:t>Duplicated – Pharoah’s heart was not moved – Ho Hum</a:t>
            </a:r>
          </a:p>
        </p:txBody>
      </p:sp>
      <p:sp>
        <p:nvSpPr>
          <p:cNvPr id="9" name="TextBox 8">
            <a:extLst>
              <a:ext uri="{FF2B5EF4-FFF2-40B4-BE49-F238E27FC236}">
                <a16:creationId xmlns:a16="http://schemas.microsoft.com/office/drawing/2014/main" id="{66CEA7AE-19AA-418B-BB67-167F8C353117}"/>
              </a:ext>
            </a:extLst>
          </p:cNvPr>
          <p:cNvSpPr txBox="1"/>
          <p:nvPr/>
        </p:nvSpPr>
        <p:spPr>
          <a:xfrm>
            <a:off x="392551" y="1234730"/>
            <a:ext cx="5711471" cy="400110"/>
          </a:xfrm>
          <a:prstGeom prst="rect">
            <a:avLst/>
          </a:prstGeom>
          <a:noFill/>
        </p:spPr>
        <p:txBody>
          <a:bodyPr wrap="square" rtlCol="0">
            <a:spAutoFit/>
          </a:bodyPr>
          <a:lstStyle/>
          <a:p>
            <a:r>
              <a:rPr lang="en-US" sz="2000" b="1" dirty="0">
                <a:latin typeface="Lucida Sans" panose="020B0602030504020204" pitchFamily="34" charset="0"/>
              </a:rPr>
              <a:t>P2  Frogs  (8:3,8)</a:t>
            </a:r>
          </a:p>
        </p:txBody>
      </p:sp>
      <p:sp>
        <p:nvSpPr>
          <p:cNvPr id="11" name="TextBox 10">
            <a:extLst>
              <a:ext uri="{FF2B5EF4-FFF2-40B4-BE49-F238E27FC236}">
                <a16:creationId xmlns:a16="http://schemas.microsoft.com/office/drawing/2014/main" id="{3CCFBFB1-6651-4C2F-9D0D-7952355B54F1}"/>
              </a:ext>
            </a:extLst>
          </p:cNvPr>
          <p:cNvSpPr txBox="1"/>
          <p:nvPr/>
        </p:nvSpPr>
        <p:spPr>
          <a:xfrm>
            <a:off x="6112054" y="1287902"/>
            <a:ext cx="5711471" cy="707886"/>
          </a:xfrm>
          <a:prstGeom prst="rect">
            <a:avLst/>
          </a:prstGeom>
          <a:noFill/>
        </p:spPr>
        <p:txBody>
          <a:bodyPr wrap="square" rtlCol="0">
            <a:spAutoFit/>
          </a:bodyPr>
          <a:lstStyle/>
          <a:p>
            <a:r>
              <a:rPr lang="en-US" sz="2000" b="1" dirty="0">
                <a:latin typeface="Lucida Sans" panose="020B0602030504020204" pitchFamily="34" charset="0"/>
              </a:rPr>
              <a:t>Duplicated – Agrees to let the people go – Just kidding, heart hardened</a:t>
            </a:r>
          </a:p>
        </p:txBody>
      </p:sp>
      <p:sp>
        <p:nvSpPr>
          <p:cNvPr id="13" name="TextBox 12">
            <a:extLst>
              <a:ext uri="{FF2B5EF4-FFF2-40B4-BE49-F238E27FC236}">
                <a16:creationId xmlns:a16="http://schemas.microsoft.com/office/drawing/2014/main" id="{D57D55DD-97B3-4344-B16B-B3634A1DF436}"/>
              </a:ext>
            </a:extLst>
          </p:cNvPr>
          <p:cNvSpPr txBox="1"/>
          <p:nvPr/>
        </p:nvSpPr>
        <p:spPr>
          <a:xfrm>
            <a:off x="6087978" y="2155795"/>
            <a:ext cx="5711471" cy="707886"/>
          </a:xfrm>
          <a:prstGeom prst="rect">
            <a:avLst/>
          </a:prstGeom>
          <a:noFill/>
        </p:spPr>
        <p:txBody>
          <a:bodyPr wrap="square" rtlCol="0">
            <a:spAutoFit/>
          </a:bodyPr>
          <a:lstStyle/>
          <a:p>
            <a:r>
              <a:rPr lang="en-US" sz="2000" b="1" dirty="0">
                <a:latin typeface="Lucida Sans" panose="020B0602030504020204" pitchFamily="34" charset="0"/>
              </a:rPr>
              <a:t>Unable to Duplicate – Magicians knew the truth, but Pharoah’s heart hardened</a:t>
            </a:r>
          </a:p>
        </p:txBody>
      </p:sp>
      <p:sp>
        <p:nvSpPr>
          <p:cNvPr id="16" name="TextBox 15">
            <a:extLst>
              <a:ext uri="{FF2B5EF4-FFF2-40B4-BE49-F238E27FC236}">
                <a16:creationId xmlns:a16="http://schemas.microsoft.com/office/drawing/2014/main" id="{BF9BDE65-C767-4A95-B728-88724A3F0E29}"/>
              </a:ext>
            </a:extLst>
          </p:cNvPr>
          <p:cNvSpPr txBox="1"/>
          <p:nvPr/>
        </p:nvSpPr>
        <p:spPr>
          <a:xfrm>
            <a:off x="400583" y="2141286"/>
            <a:ext cx="5711471" cy="400110"/>
          </a:xfrm>
          <a:prstGeom prst="rect">
            <a:avLst/>
          </a:prstGeom>
          <a:noFill/>
        </p:spPr>
        <p:txBody>
          <a:bodyPr wrap="square" rtlCol="0">
            <a:spAutoFit/>
          </a:bodyPr>
          <a:lstStyle/>
          <a:p>
            <a:r>
              <a:rPr lang="en-US" sz="2000" b="1" dirty="0">
                <a:latin typeface="Lucida Sans" panose="020B0602030504020204" pitchFamily="34" charset="0"/>
              </a:rPr>
              <a:t>P3  Lice  (8:16,18-19)</a:t>
            </a:r>
            <a:r>
              <a:rPr lang="en-US" sz="2000" b="1" dirty="0">
                <a:solidFill>
                  <a:schemeClr val="bg1">
                    <a:lumMod val="95000"/>
                    <a:lumOff val="5000"/>
                  </a:schemeClr>
                </a:solidFill>
                <a:latin typeface="Lucida Sans" panose="020B0602030504020204" pitchFamily="34" charset="0"/>
              </a:rPr>
              <a:t>	</a:t>
            </a:r>
          </a:p>
        </p:txBody>
      </p:sp>
      <p:sp>
        <p:nvSpPr>
          <p:cNvPr id="17" name="TextBox 16">
            <a:extLst>
              <a:ext uri="{FF2B5EF4-FFF2-40B4-BE49-F238E27FC236}">
                <a16:creationId xmlns:a16="http://schemas.microsoft.com/office/drawing/2014/main" id="{04DF707A-2EF1-4599-8438-0F8C3C945003}"/>
              </a:ext>
            </a:extLst>
          </p:cNvPr>
          <p:cNvSpPr txBox="1"/>
          <p:nvPr/>
        </p:nvSpPr>
        <p:spPr>
          <a:xfrm>
            <a:off x="392551" y="3008938"/>
            <a:ext cx="5711471" cy="400110"/>
          </a:xfrm>
          <a:prstGeom prst="rect">
            <a:avLst/>
          </a:prstGeom>
          <a:noFill/>
        </p:spPr>
        <p:txBody>
          <a:bodyPr wrap="square" rtlCol="0">
            <a:spAutoFit/>
          </a:bodyPr>
          <a:lstStyle/>
          <a:p>
            <a:r>
              <a:rPr lang="en-US" sz="2000" b="1" dirty="0">
                <a:latin typeface="Lucida Sans" panose="020B0602030504020204" pitchFamily="34" charset="0"/>
              </a:rPr>
              <a:t>P4  Flies  (8:22-26) </a:t>
            </a:r>
            <a:r>
              <a:rPr lang="en-US" sz="2000" b="1" dirty="0">
                <a:solidFill>
                  <a:schemeClr val="bg1">
                    <a:lumMod val="95000"/>
                    <a:lumOff val="5000"/>
                  </a:schemeClr>
                </a:solidFill>
                <a:latin typeface="Lucida Sans" panose="020B0602030504020204" pitchFamily="34" charset="0"/>
              </a:rPr>
              <a:t>	</a:t>
            </a:r>
          </a:p>
        </p:txBody>
      </p:sp>
      <p:sp>
        <p:nvSpPr>
          <p:cNvPr id="12" name="TextBox 11">
            <a:extLst>
              <a:ext uri="{FF2B5EF4-FFF2-40B4-BE49-F238E27FC236}">
                <a16:creationId xmlns:a16="http://schemas.microsoft.com/office/drawing/2014/main" id="{EEF834CF-50F1-4FDD-A9A4-05486F6668E6}"/>
              </a:ext>
            </a:extLst>
          </p:cNvPr>
          <p:cNvSpPr txBox="1"/>
          <p:nvPr/>
        </p:nvSpPr>
        <p:spPr>
          <a:xfrm>
            <a:off x="6112054" y="3031942"/>
            <a:ext cx="5711471" cy="1323439"/>
          </a:xfrm>
          <a:prstGeom prst="rect">
            <a:avLst/>
          </a:prstGeom>
          <a:noFill/>
        </p:spPr>
        <p:txBody>
          <a:bodyPr wrap="square" rtlCol="0">
            <a:spAutoFit/>
          </a:bodyPr>
          <a:lstStyle/>
          <a:p>
            <a:r>
              <a:rPr lang="en-US" sz="2000" b="1" dirty="0">
                <a:latin typeface="Lucida Sans" panose="020B0602030504020204" pitchFamily="34" charset="0"/>
              </a:rPr>
              <a:t>No attempt to duplicate – Segregated to the Egyptians only – Pharoah waivers but has conditions – ultimately his heart remains hard</a:t>
            </a:r>
          </a:p>
        </p:txBody>
      </p:sp>
      <p:sp>
        <p:nvSpPr>
          <p:cNvPr id="14" name="TextBox 13">
            <a:extLst>
              <a:ext uri="{FF2B5EF4-FFF2-40B4-BE49-F238E27FC236}">
                <a16:creationId xmlns:a16="http://schemas.microsoft.com/office/drawing/2014/main" id="{4876D885-16A0-4DA0-9503-F05939FCB2E4}"/>
              </a:ext>
            </a:extLst>
          </p:cNvPr>
          <p:cNvSpPr txBox="1"/>
          <p:nvPr/>
        </p:nvSpPr>
        <p:spPr>
          <a:xfrm>
            <a:off x="384529" y="4355381"/>
            <a:ext cx="5711471" cy="400110"/>
          </a:xfrm>
          <a:prstGeom prst="rect">
            <a:avLst/>
          </a:prstGeom>
          <a:noFill/>
        </p:spPr>
        <p:txBody>
          <a:bodyPr wrap="square" rtlCol="0">
            <a:spAutoFit/>
          </a:bodyPr>
          <a:lstStyle/>
          <a:p>
            <a:r>
              <a:rPr lang="en-US" sz="2000" b="1" dirty="0">
                <a:latin typeface="Lucida Sans" panose="020B0602030504020204" pitchFamily="34" charset="0"/>
              </a:rPr>
              <a:t>P5  Livestock	 (9:2,7)</a:t>
            </a:r>
          </a:p>
        </p:txBody>
      </p:sp>
      <p:sp>
        <p:nvSpPr>
          <p:cNvPr id="15" name="TextBox 14">
            <a:extLst>
              <a:ext uri="{FF2B5EF4-FFF2-40B4-BE49-F238E27FC236}">
                <a16:creationId xmlns:a16="http://schemas.microsoft.com/office/drawing/2014/main" id="{91B6B868-6032-40E6-88F0-DC4F33CCEB83}"/>
              </a:ext>
            </a:extLst>
          </p:cNvPr>
          <p:cNvSpPr txBox="1"/>
          <p:nvPr/>
        </p:nvSpPr>
        <p:spPr>
          <a:xfrm>
            <a:off x="6112054" y="4357756"/>
            <a:ext cx="5711471" cy="1323439"/>
          </a:xfrm>
          <a:prstGeom prst="rect">
            <a:avLst/>
          </a:prstGeom>
          <a:noFill/>
        </p:spPr>
        <p:txBody>
          <a:bodyPr wrap="square" rtlCol="0">
            <a:spAutoFit/>
          </a:bodyPr>
          <a:lstStyle/>
          <a:p>
            <a:r>
              <a:rPr lang="en-US" sz="2000" b="1" dirty="0">
                <a:latin typeface="Lucida Sans" panose="020B0602030504020204" pitchFamily="34" charset="0"/>
              </a:rPr>
              <a:t>No attempt to duplicate – Segregated to the Egyptians only – Pharoah verified the damage and immediately hardens his heart</a:t>
            </a:r>
          </a:p>
        </p:txBody>
      </p:sp>
    </p:spTree>
    <p:extLst>
      <p:ext uri="{BB962C8B-B14F-4D97-AF65-F5344CB8AC3E}">
        <p14:creationId xmlns:p14="http://schemas.microsoft.com/office/powerpoint/2010/main" val="246874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 calcmode="lin" valueType="num">
                                      <p:cBhvr additive="base">
                                        <p:cTn id="2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5">
                                            <p:txEl>
                                              <p:pRg st="0" end="0"/>
                                            </p:txEl>
                                          </p:spTgt>
                                        </p:tgtEl>
                                        <p:attrNameLst>
                                          <p:attrName>style.visibility</p:attrName>
                                        </p:attrNameLst>
                                      </p:cBhvr>
                                      <p:to>
                                        <p:strVal val="visible"/>
                                      </p:to>
                                    </p:set>
                                    <p:anim calcmode="lin" valueType="num">
                                      <p:cBhvr additive="base">
                                        <p:cTn id="61"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3" grpId="0"/>
      <p:bldP spid="16" grpId="0"/>
      <p:bldP spid="17" grpId="0"/>
      <p:bldP spid="12"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8032" y="-144378"/>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542555"/>
            <a:ext cx="5711471" cy="400110"/>
          </a:xfrm>
          <a:prstGeom prst="rect">
            <a:avLst/>
          </a:prstGeom>
          <a:noFill/>
        </p:spPr>
        <p:txBody>
          <a:bodyPr wrap="square" rtlCol="0">
            <a:spAutoFit/>
          </a:bodyPr>
          <a:lstStyle/>
          <a:p>
            <a:r>
              <a:rPr lang="en-US" sz="2000" b="1" dirty="0">
                <a:latin typeface="Lucida Sans" panose="020B0602030504020204" pitchFamily="34" charset="0"/>
              </a:rPr>
              <a:t>P6  Boils  (9:8,11)</a:t>
            </a:r>
          </a:p>
        </p:txBody>
      </p:sp>
      <p:sp>
        <p:nvSpPr>
          <p:cNvPr id="8" name="TextBox 7">
            <a:extLst>
              <a:ext uri="{FF2B5EF4-FFF2-40B4-BE49-F238E27FC236}">
                <a16:creationId xmlns:a16="http://schemas.microsoft.com/office/drawing/2014/main" id="{9D459D0E-DDCF-47CF-8559-98DBD7D441CE}"/>
              </a:ext>
            </a:extLst>
          </p:cNvPr>
          <p:cNvSpPr txBox="1"/>
          <p:nvPr/>
        </p:nvSpPr>
        <p:spPr>
          <a:xfrm>
            <a:off x="6096000" y="571762"/>
            <a:ext cx="5711471" cy="707886"/>
          </a:xfrm>
          <a:prstGeom prst="rect">
            <a:avLst/>
          </a:prstGeom>
          <a:noFill/>
        </p:spPr>
        <p:txBody>
          <a:bodyPr wrap="square" rtlCol="0">
            <a:spAutoFit/>
          </a:bodyPr>
          <a:lstStyle/>
          <a:p>
            <a:r>
              <a:rPr lang="en-US" sz="2000" b="1" dirty="0">
                <a:latin typeface="Lucida Sans" panose="020B0602030504020204" pitchFamily="34" charset="0"/>
              </a:rPr>
              <a:t>No attempt to duplicate – Pharoah’s heart was remained hard (as God said it would)</a:t>
            </a:r>
          </a:p>
        </p:txBody>
      </p:sp>
      <p:sp>
        <p:nvSpPr>
          <p:cNvPr id="9" name="TextBox 8">
            <a:extLst>
              <a:ext uri="{FF2B5EF4-FFF2-40B4-BE49-F238E27FC236}">
                <a16:creationId xmlns:a16="http://schemas.microsoft.com/office/drawing/2014/main" id="{66CEA7AE-19AA-418B-BB67-167F8C353117}"/>
              </a:ext>
            </a:extLst>
          </p:cNvPr>
          <p:cNvSpPr txBox="1"/>
          <p:nvPr/>
        </p:nvSpPr>
        <p:spPr>
          <a:xfrm>
            <a:off x="392553" y="1252722"/>
            <a:ext cx="5711471" cy="707886"/>
          </a:xfrm>
          <a:prstGeom prst="rect">
            <a:avLst/>
          </a:prstGeom>
          <a:noFill/>
        </p:spPr>
        <p:txBody>
          <a:bodyPr wrap="square" rtlCol="0">
            <a:spAutoFit/>
          </a:bodyPr>
          <a:lstStyle/>
          <a:p>
            <a:r>
              <a:rPr lang="en-US" sz="2000" b="1" dirty="0">
                <a:latin typeface="Lucida Sans" panose="020B0602030504020204" pitchFamily="34" charset="0"/>
              </a:rPr>
              <a:t>P7  Hail (and Fire)  (9:16,23,31)</a:t>
            </a:r>
            <a:r>
              <a:rPr lang="en-US" sz="2000" b="1" dirty="0">
                <a:solidFill>
                  <a:schemeClr val="bg1">
                    <a:lumMod val="95000"/>
                    <a:lumOff val="5000"/>
                  </a:schemeClr>
                </a:solidFill>
                <a:latin typeface="Lucida Sans" panose="020B0602030504020204" pitchFamily="34" charset="0"/>
              </a:rPr>
              <a:t>			</a:t>
            </a:r>
          </a:p>
        </p:txBody>
      </p:sp>
      <p:sp>
        <p:nvSpPr>
          <p:cNvPr id="11" name="TextBox 10">
            <a:extLst>
              <a:ext uri="{FF2B5EF4-FFF2-40B4-BE49-F238E27FC236}">
                <a16:creationId xmlns:a16="http://schemas.microsoft.com/office/drawing/2014/main" id="{3CCFBFB1-6651-4C2F-9D0D-7952355B54F1}"/>
              </a:ext>
            </a:extLst>
          </p:cNvPr>
          <p:cNvSpPr txBox="1"/>
          <p:nvPr/>
        </p:nvSpPr>
        <p:spPr>
          <a:xfrm>
            <a:off x="6087976" y="1427460"/>
            <a:ext cx="5711471" cy="1323439"/>
          </a:xfrm>
          <a:prstGeom prst="rect">
            <a:avLst/>
          </a:prstGeom>
          <a:noFill/>
        </p:spPr>
        <p:txBody>
          <a:bodyPr wrap="square" rtlCol="0">
            <a:spAutoFit/>
          </a:bodyPr>
          <a:lstStyle/>
          <a:p>
            <a:r>
              <a:rPr lang="en-US" sz="2000" b="1" dirty="0">
                <a:latin typeface="Lucida Sans" panose="020B0602030504020204" pitchFamily="34" charset="0"/>
              </a:rPr>
              <a:t>No attempt to duplicate – Pharoah admits that God is all powerful and that all Egypt are sinners and are evil and agrees to let Israel go – NOT – heart hardened again </a:t>
            </a:r>
          </a:p>
        </p:txBody>
      </p:sp>
      <p:sp>
        <p:nvSpPr>
          <p:cNvPr id="13" name="TextBox 12">
            <a:extLst>
              <a:ext uri="{FF2B5EF4-FFF2-40B4-BE49-F238E27FC236}">
                <a16:creationId xmlns:a16="http://schemas.microsoft.com/office/drawing/2014/main" id="{D57D55DD-97B3-4344-B16B-B3634A1DF436}"/>
              </a:ext>
            </a:extLst>
          </p:cNvPr>
          <p:cNvSpPr txBox="1"/>
          <p:nvPr/>
        </p:nvSpPr>
        <p:spPr>
          <a:xfrm>
            <a:off x="6087975" y="2858590"/>
            <a:ext cx="5711471" cy="1323439"/>
          </a:xfrm>
          <a:prstGeom prst="rect">
            <a:avLst/>
          </a:prstGeom>
          <a:noFill/>
        </p:spPr>
        <p:txBody>
          <a:bodyPr wrap="square" rtlCol="0">
            <a:spAutoFit/>
          </a:bodyPr>
          <a:lstStyle/>
          <a:p>
            <a:r>
              <a:rPr lang="en-US" sz="2000" b="1" dirty="0">
                <a:latin typeface="Lucida Sans" panose="020B0602030504020204" pitchFamily="34" charset="0"/>
              </a:rPr>
              <a:t>Pharoah’s servants challenge him to swallow pride and to put Egypt first – a limited exodus authorized without children - Pharoah’s heart hardened again</a:t>
            </a:r>
          </a:p>
        </p:txBody>
      </p:sp>
      <p:sp>
        <p:nvSpPr>
          <p:cNvPr id="16" name="TextBox 15">
            <a:extLst>
              <a:ext uri="{FF2B5EF4-FFF2-40B4-BE49-F238E27FC236}">
                <a16:creationId xmlns:a16="http://schemas.microsoft.com/office/drawing/2014/main" id="{BF9BDE65-C767-4A95-B728-88724A3F0E29}"/>
              </a:ext>
            </a:extLst>
          </p:cNvPr>
          <p:cNvSpPr txBox="1"/>
          <p:nvPr/>
        </p:nvSpPr>
        <p:spPr>
          <a:xfrm>
            <a:off x="392553" y="2892365"/>
            <a:ext cx="5711471" cy="400110"/>
          </a:xfrm>
          <a:prstGeom prst="rect">
            <a:avLst/>
          </a:prstGeom>
          <a:noFill/>
        </p:spPr>
        <p:txBody>
          <a:bodyPr wrap="square" rtlCol="0">
            <a:spAutoFit/>
          </a:bodyPr>
          <a:lstStyle/>
          <a:p>
            <a:r>
              <a:rPr lang="en-US" sz="2000" b="1" dirty="0">
                <a:latin typeface="Lucida Sans" panose="020B0602030504020204" pitchFamily="34" charset="0"/>
              </a:rPr>
              <a:t>P8  Locusts  (10:7,10,12,15)	</a:t>
            </a:r>
          </a:p>
        </p:txBody>
      </p:sp>
      <p:sp>
        <p:nvSpPr>
          <p:cNvPr id="17" name="TextBox 16">
            <a:extLst>
              <a:ext uri="{FF2B5EF4-FFF2-40B4-BE49-F238E27FC236}">
                <a16:creationId xmlns:a16="http://schemas.microsoft.com/office/drawing/2014/main" id="{04DF707A-2EF1-4599-8438-0F8C3C945003}"/>
              </a:ext>
            </a:extLst>
          </p:cNvPr>
          <p:cNvSpPr txBox="1"/>
          <p:nvPr/>
        </p:nvSpPr>
        <p:spPr>
          <a:xfrm>
            <a:off x="392553" y="4334577"/>
            <a:ext cx="5711471" cy="400110"/>
          </a:xfrm>
          <a:prstGeom prst="rect">
            <a:avLst/>
          </a:prstGeom>
          <a:noFill/>
        </p:spPr>
        <p:txBody>
          <a:bodyPr wrap="square" rtlCol="0">
            <a:spAutoFit/>
          </a:bodyPr>
          <a:lstStyle/>
          <a:p>
            <a:r>
              <a:rPr lang="en-US" sz="2000" b="1" dirty="0">
                <a:latin typeface="Lucida Sans" panose="020B0602030504020204" pitchFamily="34" charset="0"/>
              </a:rPr>
              <a:t>P9  Darkness  (10:21,23-25)	</a:t>
            </a:r>
          </a:p>
        </p:txBody>
      </p:sp>
      <p:sp>
        <p:nvSpPr>
          <p:cNvPr id="12" name="TextBox 11">
            <a:extLst>
              <a:ext uri="{FF2B5EF4-FFF2-40B4-BE49-F238E27FC236}">
                <a16:creationId xmlns:a16="http://schemas.microsoft.com/office/drawing/2014/main" id="{EEF834CF-50F1-4FDD-A9A4-05486F6668E6}"/>
              </a:ext>
            </a:extLst>
          </p:cNvPr>
          <p:cNvSpPr txBox="1"/>
          <p:nvPr/>
        </p:nvSpPr>
        <p:spPr>
          <a:xfrm>
            <a:off x="6096000" y="4326407"/>
            <a:ext cx="5711471" cy="1323439"/>
          </a:xfrm>
          <a:prstGeom prst="rect">
            <a:avLst/>
          </a:prstGeom>
          <a:noFill/>
        </p:spPr>
        <p:txBody>
          <a:bodyPr wrap="square" rtlCol="0">
            <a:spAutoFit/>
          </a:bodyPr>
          <a:lstStyle/>
          <a:p>
            <a:r>
              <a:rPr lang="en-US" sz="2000" b="1" dirty="0">
                <a:latin typeface="Lucida Sans" panose="020B0602030504020204" pitchFamily="34" charset="0"/>
              </a:rPr>
              <a:t>First plague without a request/warning by Moses – Pharoah summoned Moses – limited exodus authorized - Ok for children to go but not livestock </a:t>
            </a:r>
          </a:p>
        </p:txBody>
      </p:sp>
    </p:spTree>
    <p:extLst>
      <p:ext uri="{BB962C8B-B14F-4D97-AF65-F5344CB8AC3E}">
        <p14:creationId xmlns:p14="http://schemas.microsoft.com/office/powerpoint/2010/main" val="3183359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ppt_x"/>
                                          </p:val>
                                        </p:tav>
                                        <p:tav tm="100000">
                                          <p:val>
                                            <p:strVal val="#ppt_x"/>
                                          </p:val>
                                        </p:tav>
                                      </p:tavLst>
                                    </p:anim>
                                    <p:anim calcmode="lin" valueType="num">
                                      <p:cBhvr additive="base">
                                        <p:cTn id="3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3">
                                            <p:txEl>
                                              <p:pRg st="0" end="0"/>
                                            </p:txEl>
                                          </p:spTgt>
                                        </p:tgtEl>
                                        <p:attrNameLst>
                                          <p:attrName>style.visibility</p:attrName>
                                        </p:attrNameLst>
                                      </p:cBhvr>
                                      <p:to>
                                        <p:strVal val="visible"/>
                                      </p:to>
                                    </p:set>
                                    <p:anim calcmode="lin" valueType="num">
                                      <p:cBhvr additive="base">
                                        <p:cTn id="42"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additive="base">
                                        <p:cTn id="48" dur="500" fill="hold"/>
                                        <p:tgtEl>
                                          <p:spTgt spid="17"/>
                                        </p:tgtEl>
                                        <p:attrNameLst>
                                          <p:attrName>ppt_x</p:attrName>
                                        </p:attrNameLst>
                                      </p:cBhvr>
                                      <p:tavLst>
                                        <p:tav tm="0">
                                          <p:val>
                                            <p:strVal val="#ppt_x"/>
                                          </p:val>
                                        </p:tav>
                                        <p:tav tm="100000">
                                          <p:val>
                                            <p:strVal val="#ppt_x"/>
                                          </p:val>
                                        </p:tav>
                                      </p:tavLst>
                                    </p:anim>
                                    <p:anim calcmode="lin" valueType="num">
                                      <p:cBhvr additive="base">
                                        <p:cTn id="4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additive="base">
                                        <p:cTn id="54" dur="500" fill="hold"/>
                                        <p:tgtEl>
                                          <p:spTgt spid="12"/>
                                        </p:tgtEl>
                                        <p:attrNameLst>
                                          <p:attrName>ppt_x</p:attrName>
                                        </p:attrNameLst>
                                      </p:cBhvr>
                                      <p:tavLst>
                                        <p:tav tm="0">
                                          <p:val>
                                            <p:strVal val="#ppt_x"/>
                                          </p:val>
                                        </p:tav>
                                        <p:tav tm="100000">
                                          <p:val>
                                            <p:strVal val="#ppt_x"/>
                                          </p:val>
                                        </p:tav>
                                      </p:tavLst>
                                    </p:anim>
                                    <p:anim calcmode="lin" valueType="num">
                                      <p:cBhvr additive="base">
                                        <p:cTn id="5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1" grpId="0"/>
      <p:bldP spid="16" grpId="0"/>
      <p:bldP spid="17"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531060"/>
            <a:ext cx="11534273" cy="1323439"/>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Chapter 11</a:t>
            </a:r>
          </a:p>
          <a:p>
            <a:r>
              <a:rPr lang="en-US" sz="2000" b="1" dirty="0">
                <a:solidFill>
                  <a:schemeClr val="bg1">
                    <a:lumMod val="95000"/>
                    <a:lumOff val="5000"/>
                  </a:schemeClr>
                </a:solidFill>
                <a:latin typeface="Lucida Sans" panose="020B0602030504020204" pitchFamily="34" charset="0"/>
              </a:rPr>
              <a:t>Verse 1 – One more plague will be enough</a:t>
            </a:r>
          </a:p>
          <a:p>
            <a:r>
              <a:rPr lang="en-US" sz="2000" b="1" dirty="0">
                <a:solidFill>
                  <a:schemeClr val="bg1">
                    <a:lumMod val="95000"/>
                    <a:lumOff val="5000"/>
                  </a:schemeClr>
                </a:solidFill>
                <a:latin typeface="Lucida Sans" panose="020B0602030504020204" pitchFamily="34" charset="0"/>
              </a:rPr>
              <a:t>Verse 4 – Firstborn children and animals will die</a:t>
            </a:r>
          </a:p>
          <a:p>
            <a:r>
              <a:rPr lang="en-US" sz="2000" b="1" dirty="0">
                <a:solidFill>
                  <a:schemeClr val="bg1">
                    <a:lumMod val="95000"/>
                    <a:lumOff val="5000"/>
                  </a:schemeClr>
                </a:solidFill>
                <a:latin typeface="Lucida Sans" panose="020B0602030504020204" pitchFamily="34" charset="0"/>
              </a:rPr>
              <a:t>Verse 8 – Moses to Pharoah – “see </a:t>
            </a:r>
            <a:r>
              <a:rPr lang="en-US" sz="2000" b="1" dirty="0" err="1">
                <a:solidFill>
                  <a:schemeClr val="bg1">
                    <a:lumMod val="95000"/>
                    <a:lumOff val="5000"/>
                  </a:schemeClr>
                </a:solidFill>
                <a:latin typeface="Lucida Sans" panose="020B0602030504020204" pitchFamily="34" charset="0"/>
              </a:rPr>
              <a:t>ya</a:t>
            </a:r>
            <a:r>
              <a:rPr lang="en-US" sz="2000" b="1" dirty="0">
                <a:solidFill>
                  <a:schemeClr val="bg1">
                    <a:lumMod val="95000"/>
                    <a:lumOff val="5000"/>
                  </a:schemeClr>
                </a:solidFill>
                <a:latin typeface="Lucida Sans" panose="020B0602030504020204" pitchFamily="34" charset="0"/>
              </a:rPr>
              <a:t>!” </a:t>
            </a:r>
          </a:p>
        </p:txBody>
      </p:sp>
      <p:sp>
        <p:nvSpPr>
          <p:cNvPr id="12" name="TextBox 11">
            <a:extLst>
              <a:ext uri="{FF2B5EF4-FFF2-40B4-BE49-F238E27FC236}">
                <a16:creationId xmlns:a16="http://schemas.microsoft.com/office/drawing/2014/main" id="{A21ABFE2-4E34-4114-98A4-9F742493D38C}"/>
              </a:ext>
            </a:extLst>
          </p:cNvPr>
          <p:cNvSpPr txBox="1"/>
          <p:nvPr/>
        </p:nvSpPr>
        <p:spPr>
          <a:xfrm>
            <a:off x="384529" y="1992041"/>
            <a:ext cx="11179101" cy="1938992"/>
          </a:xfrm>
          <a:prstGeom prst="rect">
            <a:avLst/>
          </a:prstGeom>
          <a:noFill/>
        </p:spPr>
        <p:txBody>
          <a:bodyPr wrap="square" rtlCol="0">
            <a:spAutoFit/>
          </a:bodyPr>
          <a:lstStyle/>
          <a:p>
            <a:r>
              <a:rPr lang="en-US" sz="2000" b="1" dirty="0">
                <a:solidFill>
                  <a:srgbClr val="292F33"/>
                </a:solidFill>
                <a:latin typeface="Lucida Sans" panose="020B0602030504020204" pitchFamily="34" charset="0"/>
              </a:rPr>
              <a:t>Chapter 12</a:t>
            </a:r>
          </a:p>
          <a:p>
            <a:r>
              <a:rPr lang="en-US" sz="2000" b="1" dirty="0">
                <a:solidFill>
                  <a:schemeClr val="bg1">
                    <a:lumMod val="95000"/>
                    <a:lumOff val="5000"/>
                  </a:schemeClr>
                </a:solidFill>
                <a:latin typeface="Lucida Sans" panose="020B0602030504020204" pitchFamily="34" charset="0"/>
              </a:rPr>
              <a:t>First 28 verses spell out the details of the Passover</a:t>
            </a:r>
          </a:p>
          <a:p>
            <a:r>
              <a:rPr lang="en-US" sz="2000" b="1" dirty="0">
                <a:solidFill>
                  <a:schemeClr val="bg1">
                    <a:lumMod val="95000"/>
                    <a:lumOff val="5000"/>
                  </a:schemeClr>
                </a:solidFill>
                <a:latin typeface="Lucida Sans" panose="020B0602030504020204" pitchFamily="34" charset="0"/>
              </a:rPr>
              <a:t>Verse 29 – The 10</a:t>
            </a:r>
            <a:r>
              <a:rPr lang="en-US" sz="2000" b="1" baseline="30000" dirty="0">
                <a:solidFill>
                  <a:schemeClr val="bg1">
                    <a:lumMod val="95000"/>
                    <a:lumOff val="5000"/>
                  </a:schemeClr>
                </a:solidFill>
                <a:latin typeface="Lucida Sans" panose="020B0602030504020204" pitchFamily="34" charset="0"/>
              </a:rPr>
              <a:t>th</a:t>
            </a:r>
            <a:r>
              <a:rPr lang="en-US" sz="2000" b="1" dirty="0">
                <a:solidFill>
                  <a:schemeClr val="bg1">
                    <a:lumMod val="95000"/>
                    <a:lumOff val="5000"/>
                  </a:schemeClr>
                </a:solidFill>
                <a:latin typeface="Lucida Sans" panose="020B0602030504020204" pitchFamily="34" charset="0"/>
              </a:rPr>
              <a:t> and final plague; death of the firstborn</a:t>
            </a:r>
          </a:p>
          <a:p>
            <a:r>
              <a:rPr lang="en-US" sz="2000" b="1" dirty="0">
                <a:solidFill>
                  <a:schemeClr val="bg1">
                    <a:lumMod val="95000"/>
                    <a:lumOff val="5000"/>
                  </a:schemeClr>
                </a:solidFill>
                <a:latin typeface="Lucida Sans" panose="020B0602030504020204" pitchFamily="34" charset="0"/>
              </a:rPr>
              <a:t>Verse 35 – Egypt plundered</a:t>
            </a:r>
          </a:p>
          <a:p>
            <a:r>
              <a:rPr lang="en-US" sz="2000" b="1" dirty="0">
                <a:solidFill>
                  <a:schemeClr val="bg1">
                    <a:lumMod val="95000"/>
                    <a:lumOff val="5000"/>
                  </a:schemeClr>
                </a:solidFill>
                <a:latin typeface="Lucida Sans" panose="020B0602030504020204" pitchFamily="34" charset="0"/>
              </a:rPr>
              <a:t>Verse 37 – 600,000 men; probably 2 million men, women &amp; children</a:t>
            </a:r>
          </a:p>
          <a:p>
            <a:r>
              <a:rPr lang="en-US" sz="2000" b="1" dirty="0">
                <a:solidFill>
                  <a:schemeClr val="bg1">
                    <a:lumMod val="95000"/>
                    <a:lumOff val="5000"/>
                  </a:schemeClr>
                </a:solidFill>
                <a:latin typeface="Lucida Sans" panose="020B0602030504020204" pitchFamily="34" charset="0"/>
              </a:rPr>
              <a:t>Verse 40 – 430 Years</a:t>
            </a:r>
          </a:p>
        </p:txBody>
      </p:sp>
      <p:sp>
        <p:nvSpPr>
          <p:cNvPr id="14" name="TextBox 13">
            <a:extLst>
              <a:ext uri="{FF2B5EF4-FFF2-40B4-BE49-F238E27FC236}">
                <a16:creationId xmlns:a16="http://schemas.microsoft.com/office/drawing/2014/main" id="{FD8D316C-2158-45B5-9C24-32B96C964123}"/>
              </a:ext>
            </a:extLst>
          </p:cNvPr>
          <p:cNvSpPr txBox="1"/>
          <p:nvPr/>
        </p:nvSpPr>
        <p:spPr>
          <a:xfrm>
            <a:off x="384529" y="4438822"/>
            <a:ext cx="11928909" cy="1631216"/>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Chapter 13</a:t>
            </a:r>
          </a:p>
          <a:p>
            <a:r>
              <a:rPr lang="en-US" sz="2000" b="1" dirty="0">
                <a:solidFill>
                  <a:schemeClr val="bg1">
                    <a:lumMod val="95000"/>
                    <a:lumOff val="5000"/>
                  </a:schemeClr>
                </a:solidFill>
                <a:latin typeface="Lucida Sans" panose="020B0602030504020204" pitchFamily="34" charset="0"/>
              </a:rPr>
              <a:t>Verse 2  - Consecrate the firstborn to God</a:t>
            </a:r>
          </a:p>
          <a:p>
            <a:r>
              <a:rPr lang="en-US" sz="2000" b="1" dirty="0">
                <a:solidFill>
                  <a:schemeClr val="bg1">
                    <a:lumMod val="95000"/>
                    <a:lumOff val="5000"/>
                  </a:schemeClr>
                </a:solidFill>
                <a:latin typeface="Lucida Sans" panose="020B0602030504020204" pitchFamily="34" charset="0"/>
              </a:rPr>
              <a:t>Verse 2 – Remember this day</a:t>
            </a:r>
          </a:p>
          <a:p>
            <a:r>
              <a:rPr lang="en-US" sz="2000" b="1" dirty="0">
                <a:solidFill>
                  <a:schemeClr val="bg1">
                    <a:lumMod val="95000"/>
                    <a:lumOff val="5000"/>
                  </a:schemeClr>
                </a:solidFill>
                <a:latin typeface="Lucida Sans" panose="020B0602030504020204" pitchFamily="34" charset="0"/>
              </a:rPr>
              <a:t>Verse 9 – God’s strong hand brought them out</a:t>
            </a:r>
          </a:p>
          <a:p>
            <a:r>
              <a:rPr lang="en-US" sz="2000" b="1" dirty="0">
                <a:solidFill>
                  <a:schemeClr val="bg1">
                    <a:lumMod val="95000"/>
                    <a:lumOff val="5000"/>
                  </a:schemeClr>
                </a:solidFill>
                <a:latin typeface="Lucida Sans" panose="020B0602030504020204" pitchFamily="34" charset="0"/>
              </a:rPr>
              <a:t>Verse 17 – Long route, short route, God’s route</a:t>
            </a:r>
          </a:p>
        </p:txBody>
      </p:sp>
    </p:spTree>
    <p:extLst>
      <p:ext uri="{BB962C8B-B14F-4D97-AF65-F5344CB8AC3E}">
        <p14:creationId xmlns:p14="http://schemas.microsoft.com/office/powerpoint/2010/main" val="289767137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pic>
        <p:nvPicPr>
          <p:cNvPr id="3" name="Picture 2" descr="Map&#10;&#10;Description automatically generated">
            <a:extLst>
              <a:ext uri="{FF2B5EF4-FFF2-40B4-BE49-F238E27FC236}">
                <a16:creationId xmlns:a16="http://schemas.microsoft.com/office/drawing/2014/main" id="{49DD3E88-21B5-4341-9F41-AB09C96212F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6195" y="150125"/>
            <a:ext cx="11850187" cy="6578222"/>
          </a:xfrm>
          <a:prstGeom prst="rect">
            <a:avLst/>
          </a:prstGeom>
        </p:spPr>
      </p:pic>
      <p:sp>
        <p:nvSpPr>
          <p:cNvPr id="4" name="Arrow: Right 3">
            <a:extLst>
              <a:ext uri="{FF2B5EF4-FFF2-40B4-BE49-F238E27FC236}">
                <a16:creationId xmlns:a16="http://schemas.microsoft.com/office/drawing/2014/main" id="{A1E039E4-9E41-8280-DB0F-899D7BF76037}"/>
              </a:ext>
            </a:extLst>
          </p:cNvPr>
          <p:cNvSpPr/>
          <p:nvPr/>
        </p:nvSpPr>
        <p:spPr>
          <a:xfrm>
            <a:off x="736978" y="1146413"/>
            <a:ext cx="1146412" cy="45037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Left 5">
            <a:extLst>
              <a:ext uri="{FF2B5EF4-FFF2-40B4-BE49-F238E27FC236}">
                <a16:creationId xmlns:a16="http://schemas.microsoft.com/office/drawing/2014/main" id="{4B03FDC6-92BB-C8FC-A68B-74BE8E4E8FD6}"/>
              </a:ext>
            </a:extLst>
          </p:cNvPr>
          <p:cNvSpPr/>
          <p:nvPr/>
        </p:nvSpPr>
        <p:spPr>
          <a:xfrm>
            <a:off x="2866031" y="1596789"/>
            <a:ext cx="1146412" cy="450376"/>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356155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3" name="TextBox 2">
            <a:extLst>
              <a:ext uri="{FF2B5EF4-FFF2-40B4-BE49-F238E27FC236}">
                <a16:creationId xmlns:a16="http://schemas.microsoft.com/office/drawing/2014/main" id="{08ED6566-3F05-4297-B34F-400A96A782E1}"/>
              </a:ext>
            </a:extLst>
          </p:cNvPr>
          <p:cNvSpPr txBox="1"/>
          <p:nvPr/>
        </p:nvSpPr>
        <p:spPr>
          <a:xfrm>
            <a:off x="10668000" y="6224337"/>
            <a:ext cx="730163" cy="369332"/>
          </a:xfrm>
          <a:prstGeom prst="rect">
            <a:avLst/>
          </a:prstGeom>
          <a:noFill/>
        </p:spPr>
        <p:txBody>
          <a:bodyPr wrap="square" rtlCol="0">
            <a:spAutoFit/>
          </a:bodyPr>
          <a:lstStyle/>
          <a:p>
            <a:r>
              <a:rPr lang="en-US" dirty="0">
                <a:solidFill>
                  <a:schemeClr val="bg1"/>
                </a:solidFill>
              </a:rPr>
              <a:t>22/3</a:t>
            </a:r>
          </a:p>
        </p:txBody>
      </p:sp>
      <p:pic>
        <p:nvPicPr>
          <p:cNvPr id="4" name="Picture 3" descr="Map&#10;&#10;Description automatically generated">
            <a:extLst>
              <a:ext uri="{FF2B5EF4-FFF2-40B4-BE49-F238E27FC236}">
                <a16:creationId xmlns:a16="http://schemas.microsoft.com/office/drawing/2014/main" id="{8BCAC20B-502B-4E2D-8C20-BC3D31815F2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3837" y="126999"/>
            <a:ext cx="10604326" cy="6604001"/>
          </a:xfrm>
          <a:prstGeom prst="rect">
            <a:avLst/>
          </a:prstGeom>
        </p:spPr>
      </p:pic>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8645F952-89E7-5CFF-CA58-962BC9524490}"/>
                  </a:ext>
                </a:extLst>
              </p14:cNvPr>
              <p14:cNvContentPartPr/>
              <p14:nvPr/>
            </p14:nvContentPartPr>
            <p14:xfrm>
              <a:off x="5377035" y="4475912"/>
              <a:ext cx="360" cy="360"/>
            </p14:xfrm>
          </p:contentPart>
        </mc:Choice>
        <mc:Fallback xmlns="">
          <p:pic>
            <p:nvPicPr>
              <p:cNvPr id="9" name="Ink 8">
                <a:extLst>
                  <a:ext uri="{FF2B5EF4-FFF2-40B4-BE49-F238E27FC236}">
                    <a16:creationId xmlns:a16="http://schemas.microsoft.com/office/drawing/2014/main" id="{8645F952-89E7-5CFF-CA58-962BC9524490}"/>
                  </a:ext>
                </a:extLst>
              </p:cNvPr>
              <p:cNvPicPr/>
              <p:nvPr/>
            </p:nvPicPr>
            <p:blipFill>
              <a:blip r:embed="rId7"/>
              <a:stretch>
                <a:fillRect/>
              </a:stretch>
            </p:blipFill>
            <p:spPr>
              <a:xfrm>
                <a:off x="5368035" y="4467272"/>
                <a:ext cx="18000" cy="18000"/>
              </a:xfrm>
              <a:prstGeom prst="rect">
                <a:avLst/>
              </a:prstGeom>
            </p:spPr>
          </p:pic>
        </mc:Fallback>
      </mc:AlternateContent>
      <p:sp>
        <p:nvSpPr>
          <p:cNvPr id="15" name="Flowchart: Connector 14">
            <a:extLst>
              <a:ext uri="{FF2B5EF4-FFF2-40B4-BE49-F238E27FC236}">
                <a16:creationId xmlns:a16="http://schemas.microsoft.com/office/drawing/2014/main" id="{3189EB9D-0E7E-BDC1-F168-6FAA1367A970}"/>
              </a:ext>
            </a:extLst>
          </p:cNvPr>
          <p:cNvSpPr/>
          <p:nvPr/>
        </p:nvSpPr>
        <p:spPr>
          <a:xfrm flipH="1">
            <a:off x="6974006" y="5472980"/>
            <a:ext cx="1078172" cy="1009707"/>
          </a:xfrm>
          <a:prstGeom prst="flowChartConnector">
            <a:avLst/>
          </a:prstGeom>
          <a:noFill/>
          <a:ln w="34925">
            <a:solidFill>
              <a:schemeClr val="tx1">
                <a:lumMod val="95000"/>
                <a:lumOff val="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3CE47B70-484D-BBDC-E875-0F24348E8C00}"/>
              </a:ext>
            </a:extLst>
          </p:cNvPr>
          <p:cNvSpPr/>
          <p:nvPr/>
        </p:nvSpPr>
        <p:spPr>
          <a:xfrm>
            <a:off x="4435522" y="3084394"/>
            <a:ext cx="1187355" cy="1132764"/>
          </a:xfrm>
          <a:prstGeom prst="flowChartConnector">
            <a:avLst/>
          </a:prstGeom>
          <a:noFill/>
          <a:ln w="444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6A48468-4B5F-BE8A-A08A-065821493BDE}"/>
              </a:ext>
            </a:extLst>
          </p:cNvPr>
          <p:cNvSpPr/>
          <p:nvPr/>
        </p:nvSpPr>
        <p:spPr>
          <a:xfrm>
            <a:off x="5029199" y="2044311"/>
            <a:ext cx="3310409" cy="923330"/>
          </a:xfrm>
          <a:prstGeom prst="rect">
            <a:avLst/>
          </a:prstGeom>
          <a:noFill/>
        </p:spPr>
        <p:txBody>
          <a:bodyPr wrap="square" lIns="91440" tIns="45720" rIns="91440" bIns="45720">
            <a:spAutoFit/>
          </a:bodyPr>
          <a:lstStyle/>
          <a:p>
            <a:pPr algn="ctr"/>
            <a:r>
              <a:rPr lang="en-US" sz="5400" b="1" dirty="0">
                <a:ln w="22225">
                  <a:solidFill>
                    <a:schemeClr val="accent2"/>
                  </a:solidFill>
                  <a:prstDash val="solid"/>
                </a:ln>
                <a:solidFill>
                  <a:schemeClr val="accent2">
                    <a:lumMod val="40000"/>
                    <a:lumOff val="60000"/>
                  </a:schemeClr>
                </a:solidFill>
              </a:rPr>
              <a:t>Philistines</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49238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482934"/>
            <a:ext cx="11534273" cy="3170099"/>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Chapter 14</a:t>
            </a:r>
          </a:p>
          <a:p>
            <a:r>
              <a:rPr lang="en-US" sz="2000" b="1" dirty="0">
                <a:solidFill>
                  <a:schemeClr val="bg1">
                    <a:lumMod val="95000"/>
                    <a:lumOff val="5000"/>
                  </a:schemeClr>
                </a:solidFill>
                <a:latin typeface="Lucida Sans" panose="020B0602030504020204" pitchFamily="34" charset="0"/>
              </a:rPr>
              <a:t>Verse 2 – The lessons are not over, here comes Pharoah and his hard heart</a:t>
            </a:r>
          </a:p>
          <a:p>
            <a:r>
              <a:rPr lang="en-US" sz="2000" b="1" dirty="0">
                <a:solidFill>
                  <a:schemeClr val="bg1">
                    <a:lumMod val="95000"/>
                    <a:lumOff val="5000"/>
                  </a:schemeClr>
                </a:solidFill>
                <a:latin typeface="Lucida Sans" panose="020B0602030504020204" pitchFamily="34" charset="0"/>
              </a:rPr>
              <a:t>Verse 7 – 600 choice chariots chasing, Josephus says 50K horsemen and 200k infantry</a:t>
            </a:r>
          </a:p>
          <a:p>
            <a:r>
              <a:rPr lang="en-US" sz="2000" b="1" dirty="0">
                <a:solidFill>
                  <a:schemeClr val="bg1">
                    <a:lumMod val="95000"/>
                    <a:lumOff val="5000"/>
                  </a:schemeClr>
                </a:solidFill>
                <a:latin typeface="Lucida Sans" panose="020B0602030504020204" pitchFamily="34" charset="0"/>
              </a:rPr>
              <a:t>Verse 11 – Victims again!  </a:t>
            </a:r>
          </a:p>
          <a:p>
            <a:r>
              <a:rPr lang="en-US" sz="2000" b="1" dirty="0">
                <a:solidFill>
                  <a:schemeClr val="bg1">
                    <a:lumMod val="95000"/>
                    <a:lumOff val="5000"/>
                  </a:schemeClr>
                </a:solidFill>
                <a:latin typeface="Lucida Sans" panose="020B0602030504020204" pitchFamily="34" charset="0"/>
              </a:rPr>
              <a:t>Verse 21 – a strong east wind plows a road</a:t>
            </a:r>
          </a:p>
          <a:p>
            <a:r>
              <a:rPr lang="en-US" sz="2000" b="1" dirty="0">
                <a:solidFill>
                  <a:schemeClr val="bg1">
                    <a:lumMod val="95000"/>
                    <a:lumOff val="5000"/>
                  </a:schemeClr>
                </a:solidFill>
                <a:latin typeface="Lucida Sans" panose="020B0602030504020204" pitchFamily="34" charset="0"/>
              </a:rPr>
              <a:t>Verse25 – the wheels come off – literally</a:t>
            </a:r>
          </a:p>
          <a:p>
            <a:r>
              <a:rPr lang="en-US" sz="2000" b="1" dirty="0">
                <a:solidFill>
                  <a:schemeClr val="bg1">
                    <a:lumMod val="95000"/>
                    <a:lumOff val="5000"/>
                  </a:schemeClr>
                </a:solidFill>
                <a:latin typeface="Lucida Sans" panose="020B0602030504020204" pitchFamily="34" charset="0"/>
              </a:rPr>
              <a:t>Verse 28 – not a single Egyptian survivor</a:t>
            </a:r>
          </a:p>
          <a:p>
            <a:r>
              <a:rPr lang="en-US" sz="2000" b="1" dirty="0">
                <a:solidFill>
                  <a:schemeClr val="bg1">
                    <a:lumMod val="95000"/>
                    <a:lumOff val="5000"/>
                  </a:schemeClr>
                </a:solidFill>
                <a:latin typeface="Lucida Sans" panose="020B0602030504020204" pitchFamily="34" charset="0"/>
              </a:rPr>
              <a:t>Verse 30 – Israel saw dead Egyptians was up on the shore</a:t>
            </a:r>
          </a:p>
          <a:p>
            <a:r>
              <a:rPr lang="en-US" sz="2000" b="1" dirty="0">
                <a:solidFill>
                  <a:schemeClr val="bg1">
                    <a:lumMod val="95000"/>
                    <a:lumOff val="5000"/>
                  </a:schemeClr>
                </a:solidFill>
                <a:latin typeface="Lucida Sans" panose="020B0602030504020204" pitchFamily="34" charset="0"/>
              </a:rPr>
              <a:t>Verse 31 – Israel feared God</a:t>
            </a:r>
          </a:p>
          <a:p>
            <a:endParaRPr lang="en-US" sz="2000" b="1" dirty="0">
              <a:solidFill>
                <a:schemeClr val="bg1">
                  <a:lumMod val="95000"/>
                  <a:lumOff val="5000"/>
                </a:schemeClr>
              </a:solidFill>
              <a:latin typeface="Lucida Sans" panose="020B0602030504020204" pitchFamily="34" charset="0"/>
            </a:endParaRPr>
          </a:p>
        </p:txBody>
      </p:sp>
    </p:spTree>
    <p:extLst>
      <p:ext uri="{BB962C8B-B14F-4D97-AF65-F5344CB8AC3E}">
        <p14:creationId xmlns:p14="http://schemas.microsoft.com/office/powerpoint/2010/main" val="8522887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7" y="197929"/>
            <a:ext cx="11534273" cy="1938992"/>
          </a:xfrm>
          <a:prstGeom prst="rect">
            <a:avLst/>
          </a:prstGeom>
          <a:noFill/>
        </p:spPr>
        <p:txBody>
          <a:bodyPr wrap="square" rtlCol="0">
            <a:spAutoFit/>
          </a:bodyPr>
          <a:lstStyle/>
          <a:p>
            <a:pPr algn="ctr"/>
            <a:r>
              <a:rPr lang="en-US" sz="2000" b="1" dirty="0">
                <a:solidFill>
                  <a:schemeClr val="bg1">
                    <a:lumMod val="95000"/>
                    <a:lumOff val="5000"/>
                  </a:schemeClr>
                </a:solidFill>
                <a:latin typeface="Lucida Sans" panose="020B0602030504020204" pitchFamily="34" charset="0"/>
              </a:rPr>
              <a:t>Lessons Learned</a:t>
            </a:r>
          </a:p>
          <a:p>
            <a:endParaRPr lang="en-US" sz="2000" b="1" dirty="0">
              <a:solidFill>
                <a:schemeClr val="bg1">
                  <a:lumMod val="95000"/>
                  <a:lumOff val="5000"/>
                </a:schemeClr>
              </a:solidFill>
              <a:latin typeface="Lucida Sans" panose="020B0602030504020204" pitchFamily="34" charset="0"/>
            </a:endParaRPr>
          </a:p>
          <a:p>
            <a:r>
              <a:rPr lang="en-US" sz="2000" b="1" dirty="0">
                <a:solidFill>
                  <a:schemeClr val="bg1">
                    <a:lumMod val="95000"/>
                    <a:lumOff val="5000"/>
                  </a:schemeClr>
                </a:solidFill>
                <a:latin typeface="Lucida Sans" panose="020B0602030504020204" pitchFamily="34" charset="0"/>
              </a:rPr>
              <a:t>Exodus 11:3  Israel gained favor in the sight of the Egyptians</a:t>
            </a:r>
          </a:p>
          <a:p>
            <a:r>
              <a:rPr lang="en-US" sz="2000" b="1" dirty="0">
                <a:solidFill>
                  <a:schemeClr val="bg1">
                    <a:lumMod val="95000"/>
                    <a:lumOff val="5000"/>
                  </a:schemeClr>
                </a:solidFill>
                <a:latin typeface="Lucida Sans" panose="020B0602030504020204" pitchFamily="34" charset="0"/>
              </a:rPr>
              <a:t>Acts 2:47  The Lord’s church praised God and had favor with all the people</a:t>
            </a:r>
          </a:p>
          <a:p>
            <a:r>
              <a:rPr lang="en-US" sz="2000" b="1" dirty="0">
                <a:solidFill>
                  <a:schemeClr val="bg1">
                    <a:lumMod val="95000"/>
                    <a:lumOff val="5000"/>
                  </a:schemeClr>
                </a:solidFill>
                <a:latin typeface="Lucida Sans" panose="020B0602030504020204" pitchFamily="34" charset="0"/>
              </a:rPr>
              <a:t>Even against our enemies we need to conduct our business as a Godly people</a:t>
            </a:r>
          </a:p>
          <a:p>
            <a:endParaRPr lang="en-US" sz="2000" b="1" dirty="0">
              <a:solidFill>
                <a:schemeClr val="bg1">
                  <a:lumMod val="95000"/>
                  <a:lumOff val="5000"/>
                </a:schemeClr>
              </a:solidFill>
              <a:latin typeface="Lucida Sans" panose="020B0602030504020204" pitchFamily="34" charset="0"/>
            </a:endParaRPr>
          </a:p>
        </p:txBody>
      </p:sp>
      <p:sp>
        <p:nvSpPr>
          <p:cNvPr id="7" name="TextBox 6">
            <a:extLst>
              <a:ext uri="{FF2B5EF4-FFF2-40B4-BE49-F238E27FC236}">
                <a16:creationId xmlns:a16="http://schemas.microsoft.com/office/drawing/2014/main" id="{A9C8220A-2DAF-4178-604D-9C8F9D0CAF4E}"/>
              </a:ext>
            </a:extLst>
          </p:cNvPr>
          <p:cNvSpPr txBox="1"/>
          <p:nvPr/>
        </p:nvSpPr>
        <p:spPr>
          <a:xfrm>
            <a:off x="398399" y="2050636"/>
            <a:ext cx="11534273" cy="1631216"/>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We see the deterioration of Pharoah’s soul.  In responding to God’s plagues, Pharoah bargained, resisted, deceived, appealed and threatened.  This should be a warning to us all that if a sinful heart does not respond by faith to God, it will not be transformed by God’s grace</a:t>
            </a:r>
          </a:p>
          <a:p>
            <a:endParaRPr lang="en-US" sz="2000" b="1" dirty="0">
              <a:solidFill>
                <a:schemeClr val="bg1">
                  <a:lumMod val="95000"/>
                  <a:lumOff val="5000"/>
                </a:schemeClr>
              </a:solidFill>
              <a:latin typeface="Lucida Sans" panose="020B0602030504020204" pitchFamily="34" charset="0"/>
            </a:endParaRPr>
          </a:p>
        </p:txBody>
      </p:sp>
      <p:sp>
        <p:nvSpPr>
          <p:cNvPr id="8" name="TextBox 7">
            <a:extLst>
              <a:ext uri="{FF2B5EF4-FFF2-40B4-BE49-F238E27FC236}">
                <a16:creationId xmlns:a16="http://schemas.microsoft.com/office/drawing/2014/main" id="{83EE830F-CB01-62A7-914C-C8C5B6650379}"/>
              </a:ext>
            </a:extLst>
          </p:cNvPr>
          <p:cNvSpPr txBox="1"/>
          <p:nvPr/>
        </p:nvSpPr>
        <p:spPr>
          <a:xfrm>
            <a:off x="398399" y="3455234"/>
            <a:ext cx="11534273" cy="1938992"/>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Jesus Christ – our Passover</a:t>
            </a:r>
          </a:p>
          <a:p>
            <a:r>
              <a:rPr lang="en-US" sz="2000" b="1" dirty="0">
                <a:solidFill>
                  <a:schemeClr val="bg1">
                    <a:lumMod val="95000"/>
                    <a:lumOff val="5000"/>
                  </a:schemeClr>
                </a:solidFill>
                <a:latin typeface="Lucida Sans" panose="020B0602030504020204" pitchFamily="34" charset="0"/>
              </a:rPr>
              <a:t>The lamb was innocent – so was Jesus</a:t>
            </a:r>
          </a:p>
          <a:p>
            <a:r>
              <a:rPr lang="en-US" sz="2000" b="1" dirty="0">
                <a:solidFill>
                  <a:schemeClr val="bg1">
                    <a:lumMod val="95000"/>
                    <a:lumOff val="5000"/>
                  </a:schemeClr>
                </a:solidFill>
                <a:latin typeface="Lucida Sans" panose="020B0602030504020204" pitchFamily="34" charset="0"/>
              </a:rPr>
              <a:t>The innocent lamb suffered for the guilty – so did Jesus</a:t>
            </a:r>
          </a:p>
          <a:p>
            <a:r>
              <a:rPr lang="en-US" sz="2000" b="1" dirty="0">
                <a:solidFill>
                  <a:schemeClr val="bg1">
                    <a:lumMod val="95000"/>
                    <a:lumOff val="5000"/>
                  </a:schemeClr>
                </a:solidFill>
                <a:latin typeface="Lucida Sans" panose="020B0602030504020204" pitchFamily="34" charset="0"/>
              </a:rPr>
              <a:t>The lamb was a male without spot or blemish – so was Jesus</a:t>
            </a:r>
          </a:p>
          <a:p>
            <a:r>
              <a:rPr lang="en-US" sz="2000" b="1" dirty="0">
                <a:solidFill>
                  <a:schemeClr val="bg1">
                    <a:lumMod val="95000"/>
                    <a:lumOff val="5000"/>
                  </a:schemeClr>
                </a:solidFill>
                <a:latin typeface="Lucida Sans" panose="020B0602030504020204" pitchFamily="34" charset="0"/>
              </a:rPr>
              <a:t>The blood of the lamb saved the Israelites on that night in Egypt – the blood of Jesus saves us</a:t>
            </a:r>
          </a:p>
        </p:txBody>
      </p:sp>
      <p:sp>
        <p:nvSpPr>
          <p:cNvPr id="9" name="TextBox 8">
            <a:extLst>
              <a:ext uri="{FF2B5EF4-FFF2-40B4-BE49-F238E27FC236}">
                <a16:creationId xmlns:a16="http://schemas.microsoft.com/office/drawing/2014/main" id="{82CAE81D-682C-D2F0-F573-C2E50923CDB1}"/>
              </a:ext>
            </a:extLst>
          </p:cNvPr>
          <p:cNvSpPr txBox="1"/>
          <p:nvPr/>
        </p:nvSpPr>
        <p:spPr>
          <a:xfrm>
            <a:off x="398398" y="5534559"/>
            <a:ext cx="11534273" cy="1015663"/>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God may lead us by way of detours, dead ends and dry places but HE knows best, HE is faithful, and HE always keeps his promises.  We have no right to question his leadership.</a:t>
            </a:r>
          </a:p>
        </p:txBody>
      </p:sp>
    </p:spTree>
    <p:extLst>
      <p:ext uri="{BB962C8B-B14F-4D97-AF65-F5344CB8AC3E}">
        <p14:creationId xmlns:p14="http://schemas.microsoft.com/office/powerpoint/2010/main" val="46879717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5717</TotalTime>
  <Words>5255</Words>
  <Application>Microsoft Office PowerPoint</Application>
  <PresentationFormat>Widescreen</PresentationFormat>
  <Paragraphs>242</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Lucida Sans</vt:lpstr>
      <vt:lpstr>Verdana</vt:lpstr>
      <vt:lpstr>Verdana Pro</vt:lpstr>
      <vt:lpstr>Office Theme</vt:lpstr>
      <vt:lpstr>A Survey of Exodus and Leviticus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David Sproule</cp:lastModifiedBy>
  <cp:revision>152</cp:revision>
  <cp:lastPrinted>2022-04-26T22:23:10Z</cp:lastPrinted>
  <dcterms:created xsi:type="dcterms:W3CDTF">2021-12-03T01:50:23Z</dcterms:created>
  <dcterms:modified xsi:type="dcterms:W3CDTF">2022-05-11T14:44:16Z</dcterms:modified>
</cp:coreProperties>
</file>