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sldIdLst>
    <p:sldId id="2778" r:id="rId2"/>
    <p:sldId id="2940" r:id="rId3"/>
    <p:sldId id="2952" r:id="rId4"/>
    <p:sldId id="2953" r:id="rId5"/>
    <p:sldId id="2950" r:id="rId6"/>
    <p:sldId id="2954" r:id="rId7"/>
    <p:sldId id="2955" r:id="rId8"/>
    <p:sldId id="2956" r:id="rId9"/>
    <p:sldId id="2957" r:id="rId10"/>
    <p:sldId id="2951" r:id="rId11"/>
    <p:sldId id="2958" r:id="rId12"/>
    <p:sldId id="2959" r:id="rId13"/>
    <p:sldId id="2960" r:id="rId14"/>
    <p:sldId id="2961" r:id="rId15"/>
    <p:sldId id="2962" r:id="rId16"/>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896"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3"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autoAdjust="0"/>
  </p:normalViewPr>
  <p:slideViewPr>
    <p:cSldViewPr snapToGrid="0">
      <p:cViewPr varScale="1">
        <p:scale>
          <a:sx n="92" d="100"/>
          <a:sy n="92" d="100"/>
        </p:scale>
        <p:origin x="108" y="444"/>
      </p:cViewPr>
      <p:guideLst>
        <p:guide orient="horz" pos="1896"/>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104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2-05-08T07:03:02.122" idx="3">
    <p:pos x="2031" y="3778"/>
    <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5450" y="704850"/>
            <a:ext cx="6253163"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7"/>
            <a:ext cx="5681980" cy="4224814"/>
          </a:xfrm>
          <a:prstGeom prst="rect">
            <a:avLst/>
          </a:prstGeom>
          <a:noFill/>
          <a:ln>
            <a:noFill/>
          </a:ln>
        </p:spPr>
        <p:txBody>
          <a:bodyPr spcFirstLastPara="1" wrap="square" lIns="94204" tIns="94204" rIns="94204" bIns="94204"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3863"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0552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1997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0441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622235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24114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7240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9526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6042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4767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2061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0342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00898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2083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625" y="4423320"/>
            <a:ext cx="5620992" cy="4190512"/>
          </a:xfrm>
          <a:prstGeom prst="rect">
            <a:avLst/>
          </a:prstGeom>
        </p:spPr>
        <p:txBody>
          <a:bodyPr spcFirstLastPara="1" wrap="square" lIns="93328" tIns="93328" rIns="93328" bIns="9332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7988" y="698500"/>
            <a:ext cx="6210300" cy="34925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58293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5" r:id="rId5"/>
    <p:sldLayoutId id="2147483656" r:id="rId6"/>
    <p:sldLayoutId id="2147483657" r:id="rId7"/>
    <p:sldLayoutId id="2147483658"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r>
              <a:rPr lang="en-US" sz="5400" b="1" dirty="0"/>
              <a:t>Matt. 24:29-31</a:t>
            </a:r>
            <a:br>
              <a:rPr lang="en-US" sz="5400" b="1" dirty="0"/>
            </a:br>
            <a:r>
              <a:rPr lang="en-US" sz="5400" b="1" dirty="0"/>
              <a:t>Immediately After the Tribulation</a:t>
            </a:r>
            <a:endParaRPr sz="5400" dirty="0"/>
          </a:p>
        </p:txBody>
      </p:sp>
      <p:sp>
        <p:nvSpPr>
          <p:cNvPr id="3" name="Subtitle 2">
            <a:extLst>
              <a:ext uri="{FF2B5EF4-FFF2-40B4-BE49-F238E27FC236}">
                <a16:creationId xmlns:a16="http://schemas.microsoft.com/office/drawing/2014/main" id="{44AAC783-BBF6-4D60-A511-78339350D8E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Immediately After The Great Tribulation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1446550"/>
          </a:xfrm>
          <a:prstGeom prst="rect">
            <a:avLst/>
          </a:prstGeom>
          <a:noFill/>
        </p:spPr>
        <p:txBody>
          <a:bodyPr wrap="square" rtlCol="0">
            <a:spAutoFit/>
          </a:bodyPr>
          <a:lstStyle/>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Sun, moon, stars and the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Sign of the Son of May appear in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Earth to mourn for they see Son coming in the clouds</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He will send forth his messengers (</a:t>
            </a:r>
            <a:r>
              <a:rPr lang="en-US" sz="2200" b="1" i="1" dirty="0" err="1">
                <a:solidFill>
                  <a:schemeClr val="bg1"/>
                </a:solidFill>
                <a:latin typeface="Calibri" panose="020F0502020204030204" pitchFamily="34" charset="0"/>
                <a:cs typeface="Calibri" panose="020F0502020204030204" pitchFamily="34" charset="0"/>
              </a:rPr>
              <a:t>angelos</a:t>
            </a:r>
            <a:r>
              <a:rPr lang="en-US" sz="2200" b="1" dirty="0">
                <a:solidFill>
                  <a:schemeClr val="bg1"/>
                </a:solidFill>
                <a:latin typeface="Calibri" panose="020F0502020204030204" pitchFamily="34" charset="0"/>
                <a:cs typeface="Calibri" panose="020F0502020204030204" pitchFamily="34" charset="0"/>
              </a:rPr>
              <a:t>) to gather the elect</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48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Immediately After The Great Tribulation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2462213"/>
          </a:xfrm>
          <a:prstGeom prst="rect">
            <a:avLst/>
          </a:prstGeom>
          <a:noFill/>
        </p:spPr>
        <p:txBody>
          <a:bodyPr wrap="square" rtlCol="0">
            <a:spAutoFit/>
          </a:bodyPr>
          <a:lstStyle/>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Sun, moon, stars and the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Sign of the Son of May appear in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Earth to mourn for they see Son coming in the clouds</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He will send forth his messengers (</a:t>
            </a:r>
            <a:r>
              <a:rPr lang="en-US" sz="2200" b="1" i="1" dirty="0" err="1">
                <a:solidFill>
                  <a:schemeClr val="bg1"/>
                </a:solidFill>
                <a:latin typeface="Calibri" panose="020F0502020204030204" pitchFamily="34" charset="0"/>
                <a:cs typeface="Calibri" panose="020F0502020204030204" pitchFamily="34" charset="0"/>
              </a:rPr>
              <a:t>angelos</a:t>
            </a:r>
            <a:r>
              <a:rPr lang="en-US" sz="2200" b="1" dirty="0">
                <a:solidFill>
                  <a:schemeClr val="bg1"/>
                </a:solidFill>
                <a:latin typeface="Calibri" panose="020F0502020204030204" pitchFamily="34" charset="0"/>
                <a:cs typeface="Calibri" panose="020F0502020204030204" pitchFamily="34" charset="0"/>
              </a:rPr>
              <a:t>) to gather the elect</a:t>
            </a:r>
          </a:p>
          <a:p>
            <a:pPr marL="342900" marR="0" indent="-342900" algn="just" rtl="0">
              <a:buClr>
                <a:schemeClr val="bg1"/>
              </a:buClr>
              <a:buFont typeface="Arial" panose="020B0604020202020204" pitchFamily="34" charset="0"/>
              <a:buChar cha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We always think literally about these verses, what we have always heard</a:t>
            </a: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Jews would NOT think literally about these verse because of what they had always heard</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52955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Immediately After The Great Tribulation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3477875"/>
          </a:xfrm>
          <a:prstGeom prst="rect">
            <a:avLst/>
          </a:prstGeom>
          <a:noFill/>
        </p:spPr>
        <p:txBody>
          <a:bodyPr wrap="square" rtlCol="0">
            <a:spAutoFit/>
          </a:bodyPr>
          <a:lstStyle/>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Sun, moon, stars and the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Sign of the Son of May appear in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Earth to mourn for they see Son coming in the clouds</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He will send forth his messengers (</a:t>
            </a:r>
            <a:r>
              <a:rPr lang="en-US" sz="2200" b="1" i="1" dirty="0" err="1">
                <a:solidFill>
                  <a:schemeClr val="bg1"/>
                </a:solidFill>
                <a:latin typeface="Calibri" panose="020F0502020204030204" pitchFamily="34" charset="0"/>
                <a:cs typeface="Calibri" panose="020F0502020204030204" pitchFamily="34" charset="0"/>
              </a:rPr>
              <a:t>angelos</a:t>
            </a:r>
            <a:r>
              <a:rPr lang="en-US" sz="2200" b="1" dirty="0">
                <a:solidFill>
                  <a:schemeClr val="bg1"/>
                </a:solidFill>
                <a:latin typeface="Calibri" panose="020F0502020204030204" pitchFamily="34" charset="0"/>
                <a:cs typeface="Calibri" panose="020F0502020204030204" pitchFamily="34" charset="0"/>
              </a:rPr>
              <a:t>) to gather the elect</a:t>
            </a:r>
          </a:p>
          <a:p>
            <a:pPr marL="342900" marR="0" indent="-342900" algn="just" rtl="0">
              <a:buClr>
                <a:schemeClr val="bg1"/>
              </a:buClr>
              <a:buFont typeface="Arial" panose="020B0604020202020204" pitchFamily="34" charset="0"/>
              <a:buChar cha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We always think literally about these verses, what we have always heard</a:t>
            </a: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Jews would NOT think literally about these verse because of what they had always heard</a:t>
            </a:r>
          </a:p>
          <a:p>
            <a:pPr marR="0" algn="just" rtl="0">
              <a:buClr>
                <a:schemeClr val="bg1"/>
              </a:buCl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Sun, moon and stars applied figuratively to fall of nations—throughout the Old Testament. NEVER applied literally.</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287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Immediately After The Great Tribulation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4493538"/>
          </a:xfrm>
          <a:prstGeom prst="rect">
            <a:avLst/>
          </a:prstGeom>
          <a:noFill/>
        </p:spPr>
        <p:txBody>
          <a:bodyPr wrap="square" rtlCol="0">
            <a:spAutoFit/>
          </a:bodyPr>
          <a:lstStyle/>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Sun, moon, stars and the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Sign of the Son of May appear in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Earth to mourn for they see Son coming in the clouds</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He will send forth his messengers (</a:t>
            </a:r>
            <a:r>
              <a:rPr lang="en-US" sz="2200" b="1" i="1" dirty="0" err="1">
                <a:solidFill>
                  <a:schemeClr val="bg1"/>
                </a:solidFill>
                <a:latin typeface="Calibri" panose="020F0502020204030204" pitchFamily="34" charset="0"/>
                <a:cs typeface="Calibri" panose="020F0502020204030204" pitchFamily="34" charset="0"/>
              </a:rPr>
              <a:t>angelos</a:t>
            </a:r>
            <a:r>
              <a:rPr lang="en-US" sz="2200" b="1" dirty="0">
                <a:solidFill>
                  <a:schemeClr val="bg1"/>
                </a:solidFill>
                <a:latin typeface="Calibri" panose="020F0502020204030204" pitchFamily="34" charset="0"/>
                <a:cs typeface="Calibri" panose="020F0502020204030204" pitchFamily="34" charset="0"/>
              </a:rPr>
              <a:t>) to gather the elect</a:t>
            </a:r>
          </a:p>
          <a:p>
            <a:pPr marL="342900" marR="0" indent="-342900" algn="just" rtl="0">
              <a:buClr>
                <a:schemeClr val="bg1"/>
              </a:buClr>
              <a:buFont typeface="Arial" panose="020B0604020202020204" pitchFamily="34" charset="0"/>
              <a:buChar cha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We always think literally about these verses, what we have always heard</a:t>
            </a: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Jews would NOT think literally about these verse because of what they had always heard</a:t>
            </a:r>
          </a:p>
          <a:p>
            <a:pPr marR="0" algn="just" rtl="0">
              <a:buClr>
                <a:schemeClr val="bg1"/>
              </a:buCl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Sun, moon and stars applied figuratively to fall of nations—throughout the Old Testament. NEVER applied literally.</a:t>
            </a:r>
          </a:p>
          <a:p>
            <a:pPr marR="0" algn="just" rtl="0">
              <a:buClr>
                <a:schemeClr val="bg1"/>
              </a:buCl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Sign of the son of man—Jews thought he was dead; but the fulfillment of the prophecies of Matt. 24 had been preached to every creature (v. 14) and this was the sign He was in heaven.</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2265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Immediately After The Great Tribulation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5170646"/>
          </a:xfrm>
          <a:prstGeom prst="rect">
            <a:avLst/>
          </a:prstGeom>
          <a:noFill/>
        </p:spPr>
        <p:txBody>
          <a:bodyPr wrap="square" rtlCol="0">
            <a:spAutoFit/>
          </a:bodyPr>
          <a:lstStyle/>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Sun, moon, stars and the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Sign of the Son of May appear in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Earth to mourn for they see Son coming in the clouds</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He will send forth his messengers (</a:t>
            </a:r>
            <a:r>
              <a:rPr lang="en-US" sz="2200" b="1" i="1" dirty="0" err="1">
                <a:solidFill>
                  <a:schemeClr val="bg1"/>
                </a:solidFill>
                <a:latin typeface="Calibri" panose="020F0502020204030204" pitchFamily="34" charset="0"/>
                <a:cs typeface="Calibri" panose="020F0502020204030204" pitchFamily="34" charset="0"/>
              </a:rPr>
              <a:t>angelos</a:t>
            </a:r>
            <a:r>
              <a:rPr lang="en-US" sz="2200" b="1" dirty="0">
                <a:solidFill>
                  <a:schemeClr val="bg1"/>
                </a:solidFill>
                <a:latin typeface="Calibri" panose="020F0502020204030204" pitchFamily="34" charset="0"/>
                <a:cs typeface="Calibri" panose="020F0502020204030204" pitchFamily="34" charset="0"/>
              </a:rPr>
              <a:t>) to gather the elect</a:t>
            </a:r>
          </a:p>
          <a:p>
            <a:pPr marL="342900" marR="0" indent="-342900" algn="just" rtl="0">
              <a:buClr>
                <a:schemeClr val="bg1"/>
              </a:buClr>
              <a:buFont typeface="Arial" panose="020B0604020202020204" pitchFamily="34" charset="0"/>
              <a:buChar cha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We always think literally about these verses, what we have always heard</a:t>
            </a: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Jews would NOT think literally about these verse because of what they had always heard</a:t>
            </a:r>
          </a:p>
          <a:p>
            <a:pPr marR="0" algn="just" rtl="0">
              <a:buClr>
                <a:schemeClr val="bg1"/>
              </a:buCl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Sun, moon and stars applied figuratively to fall of nations—throughout the Old Testament. NEVER applied literally.</a:t>
            </a:r>
          </a:p>
          <a:p>
            <a:pPr marR="0" algn="just" rtl="0">
              <a:buClr>
                <a:schemeClr val="bg1"/>
              </a:buCl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Sign of the son of man—Jews thought he was dead; but the fulfillment of the prophecies of Matt. 24 had been preached to every creature (v. 14) and this was the sign He was in heaven.</a:t>
            </a:r>
          </a:p>
          <a:p>
            <a:pPr marR="0" algn="just" rtl="0">
              <a:buClr>
                <a:schemeClr val="bg1"/>
              </a:buCl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Coming in the clouds—figurative—Isa. 19 when Egypt destroyed; clouds found often in Psalms</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21250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Immediately After The Great Tribulation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5816977"/>
          </a:xfrm>
          <a:prstGeom prst="rect">
            <a:avLst/>
          </a:prstGeom>
          <a:noFill/>
        </p:spPr>
        <p:txBody>
          <a:bodyPr wrap="square" rtlCol="0">
            <a:spAutoFit/>
          </a:bodyPr>
          <a:lstStyle/>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Sun, moon, stars and the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Sign of the Son of May appear in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Earth to mourn for they see Son coming in the clouds</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He will send forth his messengers (</a:t>
            </a:r>
            <a:r>
              <a:rPr lang="en-US" sz="2200" b="1" i="1" dirty="0" err="1">
                <a:solidFill>
                  <a:schemeClr val="bg1"/>
                </a:solidFill>
                <a:latin typeface="Calibri" panose="020F0502020204030204" pitchFamily="34" charset="0"/>
                <a:cs typeface="Calibri" panose="020F0502020204030204" pitchFamily="34" charset="0"/>
              </a:rPr>
              <a:t>angelos</a:t>
            </a:r>
            <a:r>
              <a:rPr lang="en-US" sz="2200" b="1" dirty="0">
                <a:solidFill>
                  <a:schemeClr val="bg1"/>
                </a:solidFill>
                <a:latin typeface="Calibri" panose="020F0502020204030204" pitchFamily="34" charset="0"/>
                <a:cs typeface="Calibri" panose="020F0502020204030204" pitchFamily="34" charset="0"/>
              </a:rPr>
              <a:t>) to gather the elect</a:t>
            </a:r>
          </a:p>
          <a:p>
            <a:pPr marL="342900" marR="0" indent="-342900" algn="just" rtl="0">
              <a:buClr>
                <a:schemeClr val="bg1"/>
              </a:buClr>
              <a:buFont typeface="Arial" panose="020B0604020202020204" pitchFamily="34" charset="0"/>
              <a:buChar cha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We always think literally about these verses, what we have always heard</a:t>
            </a: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Jews would NOT think literally about these verse because of what they had always heard</a:t>
            </a:r>
          </a:p>
          <a:p>
            <a:pPr marR="0" algn="just" rtl="0">
              <a:buClr>
                <a:schemeClr val="bg1"/>
              </a:buCl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Sun, moon and stars applied figuratively to fall of nations—throughout the Old Testament. NEVER applied literally.</a:t>
            </a:r>
          </a:p>
          <a:p>
            <a:pPr marR="0" algn="just" rtl="0">
              <a:buClr>
                <a:schemeClr val="bg1"/>
              </a:buCl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Sign of the son of man—Jews thought he was dead; but the fulfillment of the prophecies of Matt. 24 had been preached to every creature (v. 14) and this was the sign He was in heaven.</a:t>
            </a:r>
          </a:p>
          <a:p>
            <a:pPr marR="0" algn="just" rtl="0">
              <a:buClr>
                <a:schemeClr val="bg1"/>
              </a:buCl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Coming in the clouds—figurative—Isa. 19 when Egypt destroyed; clouds found often in Psalms</a:t>
            </a:r>
          </a:p>
          <a:p>
            <a:pPr marR="0" algn="just" rtl="0">
              <a:buClr>
                <a:schemeClr val="bg1"/>
              </a:buClr>
            </a:pPr>
            <a:endParaRPr lang="en-US" sz="2200" b="1" dirty="0">
              <a:solidFill>
                <a:schemeClr val="bg1"/>
              </a:solidFill>
              <a:latin typeface="Calibri" panose="020F0502020204030204" pitchFamily="34" charset="0"/>
              <a:cs typeface="Calibri" panose="020F0502020204030204" pitchFamily="34" charset="0"/>
            </a:endParaRPr>
          </a:p>
          <a:p>
            <a:pPr marR="0" algn="just" rtl="0">
              <a:buClr>
                <a:schemeClr val="bg1"/>
              </a:buClr>
            </a:pPr>
            <a:r>
              <a:rPr lang="en-US" sz="2200" b="1" dirty="0">
                <a:solidFill>
                  <a:schemeClr val="bg1"/>
                </a:solidFill>
                <a:latin typeface="Calibri" panose="020F0502020204030204" pitchFamily="34" charset="0"/>
                <a:cs typeface="Calibri" panose="020F0502020204030204" pitchFamily="34" charset="0"/>
              </a:rPr>
              <a:t>Sent forth his messengers who without Jewish opposition after A.D. 70 the church “exploded”</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87153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Great Tribulation—Never Before or After Like It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1384995"/>
          </a:xfrm>
          <a:prstGeom prst="rect">
            <a:avLst/>
          </a:prstGeom>
          <a:noFill/>
        </p:spPr>
        <p:txBody>
          <a:bodyPr wrap="square" rtlCol="0">
            <a:spAutoFit/>
          </a:bodyPr>
          <a:lstStyle/>
          <a:p>
            <a:pPr marR="0" algn="just" rtl="0"/>
            <a:r>
              <a:rPr lang="en-US" sz="2800" b="1" u="none" strike="noStrike" baseline="0" dirty="0">
                <a:solidFill>
                  <a:schemeClr val="bg1"/>
                </a:solidFill>
                <a:latin typeface="Calibri" panose="020F0502020204030204" pitchFamily="34" charset="0"/>
              </a:rPr>
              <a:t>Matt. </a:t>
            </a:r>
            <a:r>
              <a:rPr lang="en-US" sz="2400" b="1" u="none" strike="noStrike" baseline="0" dirty="0">
                <a:solidFill>
                  <a:schemeClr val="bg1"/>
                </a:solidFill>
                <a:latin typeface="Calibri" panose="020F0502020204030204" pitchFamily="34" charset="0"/>
              </a:rPr>
              <a:t>24:20  And pray that your flight may not be in winter or on the Sabbath. </a:t>
            </a:r>
          </a:p>
          <a:p>
            <a:pPr marR="0" algn="just" rtl="0"/>
            <a:r>
              <a:rPr lang="en-US" sz="2400" b="1" u="none" strike="noStrike" baseline="0" dirty="0">
                <a:solidFill>
                  <a:schemeClr val="bg1"/>
                </a:solidFill>
                <a:latin typeface="Calibri" panose="020F0502020204030204" pitchFamily="34" charset="0"/>
              </a:rPr>
              <a:t>Mat 24:21  For then there will be great tribulation, such as has not been since the beginning of the world until this time</a:t>
            </a:r>
            <a:r>
              <a:rPr lang="en-US" sz="3200" b="1" u="none" strike="noStrike" baseline="0" dirty="0">
                <a:solidFill>
                  <a:schemeClr val="bg1"/>
                </a:solidFill>
                <a:latin typeface="Calibri" panose="020F0502020204030204" pitchFamily="34" charset="0"/>
              </a:rPr>
              <a:t>, </a:t>
            </a:r>
            <a:r>
              <a:rPr lang="en-US" sz="2400" b="1" i="0" u="none" strike="noStrike" baseline="0" dirty="0">
                <a:solidFill>
                  <a:schemeClr val="bg1"/>
                </a:solidFill>
                <a:latin typeface="Calibri" panose="020F0502020204030204" pitchFamily="34" charset="0"/>
              </a:rPr>
              <a:t>no, nor ever shall be. </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361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Great Tribulation—Never Before or After Like It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3231654"/>
          </a:xfrm>
          <a:prstGeom prst="rect">
            <a:avLst/>
          </a:prstGeom>
          <a:noFill/>
        </p:spPr>
        <p:txBody>
          <a:bodyPr wrap="square" rtlCol="0">
            <a:spAutoFit/>
          </a:bodyPr>
          <a:lstStyle/>
          <a:p>
            <a:pPr marR="0" algn="just" rtl="0"/>
            <a:r>
              <a:rPr lang="en-US" sz="2800" b="1" u="none" strike="noStrike" baseline="0" dirty="0">
                <a:solidFill>
                  <a:schemeClr val="bg1"/>
                </a:solidFill>
                <a:latin typeface="Calibri" panose="020F0502020204030204" pitchFamily="34" charset="0"/>
              </a:rPr>
              <a:t>Matt. </a:t>
            </a:r>
            <a:r>
              <a:rPr lang="en-US" sz="2400" b="1" u="none" strike="noStrike" baseline="0" dirty="0">
                <a:solidFill>
                  <a:schemeClr val="bg1"/>
                </a:solidFill>
                <a:latin typeface="Calibri" panose="020F0502020204030204" pitchFamily="34" charset="0"/>
              </a:rPr>
              <a:t>24:20  And pray that your flight may not be in winter or on the Sabbath. </a:t>
            </a:r>
          </a:p>
          <a:p>
            <a:pPr marR="0" algn="just" rtl="0"/>
            <a:r>
              <a:rPr lang="en-US" sz="2400" b="1" u="none" strike="noStrike" baseline="0" dirty="0">
                <a:solidFill>
                  <a:schemeClr val="bg1"/>
                </a:solidFill>
                <a:latin typeface="Calibri" panose="020F0502020204030204" pitchFamily="34" charset="0"/>
              </a:rPr>
              <a:t>Mat 24:21  For then there will be great tribulation, such as has not been since the beginning of the world until this time</a:t>
            </a:r>
            <a:r>
              <a:rPr lang="en-US" sz="3200" b="1" u="none" strike="noStrike" baseline="0" dirty="0">
                <a:solidFill>
                  <a:schemeClr val="bg1"/>
                </a:solidFill>
                <a:latin typeface="Calibri" panose="020F0502020204030204" pitchFamily="34" charset="0"/>
              </a:rPr>
              <a:t>, </a:t>
            </a:r>
            <a:r>
              <a:rPr lang="en-US" sz="2400" b="1" i="0" u="none" strike="noStrike" baseline="0" dirty="0">
                <a:solidFill>
                  <a:schemeClr val="bg1"/>
                </a:solidFill>
                <a:latin typeface="Calibri" panose="020F0502020204030204" pitchFamily="34" charset="0"/>
              </a:rPr>
              <a:t>no, nor ever shall be. </a:t>
            </a:r>
          </a:p>
          <a:p>
            <a:pPr marR="0" algn="just" rtl="0"/>
            <a:r>
              <a:rPr lang="en-US" sz="2400" b="1" dirty="0">
                <a:solidFill>
                  <a:schemeClr val="bg1"/>
                </a:solidFill>
                <a:latin typeface="Calibri" panose="020F0502020204030204" pitchFamily="34" charset="0"/>
              </a:rPr>
              <a:t> 	</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rPr>
              <a:t>Background of these words; temple destroyed, signs for this happening</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rPr>
              <a:t>Who is the YOUR flight—to whom did He say these words (cf. Mark 13)</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rPr>
              <a:t>They were to pray FOR THEN there will be great tribulation.  It had to occur in their lifetime.  Look at verse 32-34</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21754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The Great Tribulation—Never Before or After Like It</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6863417"/>
          </a:xfrm>
          <a:prstGeom prst="rect">
            <a:avLst/>
          </a:prstGeom>
          <a:noFill/>
        </p:spPr>
        <p:txBody>
          <a:bodyPr wrap="square" rtlCol="0">
            <a:spAutoFit/>
          </a:bodyPr>
          <a:lstStyle/>
          <a:p>
            <a:pPr marR="0" algn="just" rtl="0"/>
            <a:r>
              <a:rPr lang="en-US" sz="2800" b="1" u="none" strike="noStrike" baseline="0" dirty="0">
                <a:solidFill>
                  <a:schemeClr val="bg1"/>
                </a:solidFill>
                <a:latin typeface="Calibri" panose="020F0502020204030204" pitchFamily="34" charset="0"/>
              </a:rPr>
              <a:t>Matt. </a:t>
            </a:r>
            <a:r>
              <a:rPr lang="en-US" sz="2400" b="1" u="none" strike="noStrike" baseline="0" dirty="0">
                <a:solidFill>
                  <a:schemeClr val="bg1"/>
                </a:solidFill>
                <a:latin typeface="Calibri" panose="020F0502020204030204" pitchFamily="34" charset="0"/>
              </a:rPr>
              <a:t>24:20  And pray that your flight may not be in winter or on the Sabbath. </a:t>
            </a:r>
          </a:p>
          <a:p>
            <a:pPr marR="0" algn="just" rtl="0"/>
            <a:r>
              <a:rPr lang="en-US" sz="2400" b="1" u="none" strike="noStrike" baseline="0" dirty="0">
                <a:solidFill>
                  <a:schemeClr val="bg1"/>
                </a:solidFill>
                <a:latin typeface="Calibri" panose="020F0502020204030204" pitchFamily="34" charset="0"/>
              </a:rPr>
              <a:t>Mat 24:21  For then there will be great tribulation, such as has not been since the beginning of the world until this time</a:t>
            </a:r>
            <a:r>
              <a:rPr lang="en-US" sz="3200" b="1" u="none" strike="noStrike" baseline="0" dirty="0">
                <a:solidFill>
                  <a:schemeClr val="bg1"/>
                </a:solidFill>
                <a:latin typeface="Calibri" panose="020F0502020204030204" pitchFamily="34" charset="0"/>
              </a:rPr>
              <a:t>, </a:t>
            </a:r>
            <a:r>
              <a:rPr lang="en-US" sz="2400" b="1" i="0" u="none" strike="noStrike" baseline="0" dirty="0">
                <a:solidFill>
                  <a:schemeClr val="bg1"/>
                </a:solidFill>
                <a:latin typeface="Calibri" panose="020F0502020204030204" pitchFamily="34" charset="0"/>
              </a:rPr>
              <a:t>no, nor ever shall be. </a:t>
            </a:r>
          </a:p>
          <a:p>
            <a:pPr marR="0" algn="just" rtl="0"/>
            <a:r>
              <a:rPr lang="en-US" sz="2400" b="1" dirty="0">
                <a:solidFill>
                  <a:schemeClr val="bg1"/>
                </a:solidFill>
                <a:latin typeface="Calibri" panose="020F0502020204030204" pitchFamily="34" charset="0"/>
              </a:rPr>
              <a:t> 	</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rPr>
              <a:t>Background of these words; temple destroyed, signs for this happening</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rPr>
              <a:t>Who is the YOUR flight—to whom did He say these words (cf. Mark 13)</a:t>
            </a:r>
          </a:p>
          <a:p>
            <a:pPr marL="342900" marR="0" indent="-342900" algn="just" rtl="0">
              <a:buClr>
                <a:schemeClr val="bg1"/>
              </a:buClr>
              <a:buFont typeface="Arial" panose="020B0604020202020204" pitchFamily="34" charset="0"/>
              <a:buChar char="•"/>
            </a:pPr>
            <a:r>
              <a:rPr lang="en-US" sz="2400" b="1" dirty="0">
                <a:solidFill>
                  <a:schemeClr val="bg1"/>
                </a:solidFill>
                <a:latin typeface="Calibri" panose="020F0502020204030204" pitchFamily="34" charset="0"/>
              </a:rPr>
              <a:t>They were to pray FOR THEN there will be great tribulation.  It had to occur in their lifetime.  Look at verse 32-34</a:t>
            </a:r>
          </a:p>
          <a:p>
            <a:pPr marL="342900" marR="0" indent="-342900" algn="just" rtl="0">
              <a:buClr>
                <a:schemeClr val="bg1"/>
              </a:buClr>
              <a:buFont typeface="Arial" panose="020B0604020202020204" pitchFamily="34" charset="0"/>
              <a:buChar char="•"/>
            </a:pPr>
            <a:endParaRPr lang="en-US" sz="2400" b="1" dirty="0">
              <a:solidFill>
                <a:schemeClr val="bg1"/>
              </a:solidFill>
              <a:latin typeface="Calibri" panose="020F0502020204030204" pitchFamily="34" charset="0"/>
            </a:endParaRPr>
          </a:p>
          <a:p>
            <a:pPr marR="0" algn="just" rtl="0"/>
            <a:r>
              <a:rPr lang="en-US" sz="2400" b="1" u="none" strike="noStrike" baseline="0" dirty="0">
                <a:solidFill>
                  <a:schemeClr val="bg1"/>
                </a:solidFill>
                <a:latin typeface="Calibri" panose="020F0502020204030204" pitchFamily="34" charset="0"/>
              </a:rPr>
              <a:t>Mat 24:32  Now learn this parable from the fig tree: When its branch has already become tender and puts forth leaves,</a:t>
            </a:r>
            <a:r>
              <a:rPr lang="en-US" sz="2400" b="1" u="none" strike="noStrike" baseline="0" dirty="0">
                <a:solidFill>
                  <a:srgbClr val="FFFF00"/>
                </a:solidFill>
                <a:latin typeface="Calibri" panose="020F0502020204030204" pitchFamily="34" charset="0"/>
              </a:rPr>
              <a:t> you </a:t>
            </a:r>
            <a:r>
              <a:rPr lang="en-US" sz="2400" b="1" u="none" strike="noStrike" baseline="0" dirty="0">
                <a:solidFill>
                  <a:schemeClr val="bg1"/>
                </a:solidFill>
                <a:latin typeface="Calibri" panose="020F0502020204030204" pitchFamily="34" charset="0"/>
              </a:rPr>
              <a:t>know that summer is near. </a:t>
            </a:r>
          </a:p>
          <a:p>
            <a:pPr marR="0" algn="just" rtl="0"/>
            <a:r>
              <a:rPr lang="en-US" sz="2400" b="1" u="none" strike="noStrike" baseline="0" dirty="0">
                <a:solidFill>
                  <a:schemeClr val="bg1"/>
                </a:solidFill>
                <a:latin typeface="Calibri" panose="020F0502020204030204" pitchFamily="34" charset="0"/>
              </a:rPr>
              <a:t>Mat 24:33  So you also, when </a:t>
            </a:r>
            <a:r>
              <a:rPr lang="en-US" sz="2400" b="1" u="none" strike="noStrike" baseline="0" dirty="0">
                <a:solidFill>
                  <a:srgbClr val="FFFF00"/>
                </a:solidFill>
                <a:latin typeface="Calibri" panose="020F0502020204030204" pitchFamily="34" charset="0"/>
              </a:rPr>
              <a:t>you </a:t>
            </a:r>
            <a:r>
              <a:rPr lang="en-US" sz="2400" b="1" u="none" strike="noStrike" baseline="0" dirty="0">
                <a:solidFill>
                  <a:schemeClr val="bg1"/>
                </a:solidFill>
                <a:latin typeface="Calibri" panose="020F0502020204030204" pitchFamily="34" charset="0"/>
              </a:rPr>
              <a:t>see all these things, know that it is near—at the doors! </a:t>
            </a:r>
          </a:p>
          <a:p>
            <a:pPr marR="0" algn="just" rtl="0"/>
            <a:r>
              <a:rPr lang="en-US" sz="2400" b="1" u="none" strike="noStrike" baseline="0" dirty="0">
                <a:solidFill>
                  <a:schemeClr val="bg1"/>
                </a:solidFill>
                <a:latin typeface="Calibri" panose="020F0502020204030204" pitchFamily="34" charset="0"/>
              </a:rPr>
              <a:t>Mat 24:34  Assuredly, I say to </a:t>
            </a:r>
            <a:r>
              <a:rPr lang="en-US" sz="2400" b="1" u="none" strike="noStrike" baseline="0" dirty="0">
                <a:solidFill>
                  <a:srgbClr val="FFFF00"/>
                </a:solidFill>
                <a:latin typeface="Calibri" panose="020F0502020204030204" pitchFamily="34" charset="0"/>
              </a:rPr>
              <a:t>you</a:t>
            </a:r>
            <a:r>
              <a:rPr lang="en-US" sz="2400" b="1" u="none" strike="noStrike" baseline="0" dirty="0">
                <a:solidFill>
                  <a:schemeClr val="bg1"/>
                </a:solidFill>
                <a:latin typeface="Calibri" panose="020F0502020204030204" pitchFamily="34" charset="0"/>
              </a:rPr>
              <a:t>, </a:t>
            </a:r>
            <a:r>
              <a:rPr lang="en-US" sz="2400" b="1" u="none" strike="noStrike" baseline="0" dirty="0">
                <a:solidFill>
                  <a:srgbClr val="FFFF00"/>
                </a:solidFill>
                <a:latin typeface="Calibri" panose="020F0502020204030204" pitchFamily="34" charset="0"/>
              </a:rPr>
              <a:t>this </a:t>
            </a:r>
            <a:r>
              <a:rPr lang="en-US" sz="2400" b="1" u="none" strike="noStrike" baseline="0" dirty="0">
                <a:solidFill>
                  <a:schemeClr val="bg1"/>
                </a:solidFill>
                <a:latin typeface="Calibri" panose="020F0502020204030204" pitchFamily="34" charset="0"/>
              </a:rPr>
              <a:t>generation will by no means pass away till </a:t>
            </a:r>
            <a:r>
              <a:rPr lang="en-US" sz="2400" b="1" u="none" strike="noStrike" baseline="0" dirty="0">
                <a:solidFill>
                  <a:srgbClr val="FFFF00"/>
                </a:solidFill>
                <a:latin typeface="Calibri" panose="020F0502020204030204" pitchFamily="34" charset="0"/>
              </a:rPr>
              <a:t>all these things </a:t>
            </a:r>
            <a:r>
              <a:rPr lang="en-US" sz="2400" b="1" u="none" strike="noStrike" baseline="0" dirty="0">
                <a:solidFill>
                  <a:schemeClr val="bg1"/>
                </a:solidFill>
                <a:latin typeface="Calibri" panose="020F0502020204030204" pitchFamily="34" charset="0"/>
              </a:rPr>
              <a:t>take place. </a:t>
            </a:r>
            <a:endParaRPr lang="en-US" sz="3200" b="1" dirty="0">
              <a:solidFill>
                <a:schemeClr val="bg1"/>
              </a:solidFill>
              <a:latin typeface="Calibri" panose="020F0502020204030204" pitchFamily="34" charset="0"/>
            </a:endParaRPr>
          </a:p>
          <a:p>
            <a:pPr marR="0" algn="just" rtl="0"/>
            <a:endParaRPr lang="en-US" sz="2400" b="1" i="0" u="none" strike="noStrike" baseline="0" dirty="0">
              <a:solidFill>
                <a:schemeClr val="bg1"/>
              </a:solidFill>
              <a:latin typeface="Calibri" panose="020F0502020204030204" pitchFamily="34" charset="0"/>
            </a:endParaRPr>
          </a:p>
          <a:p>
            <a:pPr marR="0" algn="just" rtl="0"/>
            <a:endParaRPr lang="en-US" sz="2400" b="1" i="0" u="none" strike="noStrike" baseline="0" dirty="0">
              <a:solidFill>
                <a:schemeClr val="bg1"/>
              </a:solidFill>
              <a:latin typeface="Calibri" panose="020F0502020204030204" pitchFamily="34" charset="0"/>
            </a:endParaRPr>
          </a:p>
          <a:p>
            <a:pPr marR="0" algn="just" rtl="0"/>
            <a:endParaRPr lang="en-US" sz="2400" b="1" dirty="0">
              <a:solidFill>
                <a:schemeClr val="bg1"/>
              </a:solidFill>
              <a:latin typeface="Calibri" panose="020F0502020204030204" pitchFamily="34" charset="0"/>
              <a:cs typeface="Calibri" panose="020F0502020204030204" pitchFamily="34" charset="0"/>
            </a:endParaRPr>
          </a:p>
          <a:p>
            <a:pPr lvl="1" algn="just">
              <a:buClr>
                <a:schemeClr val="bg1"/>
              </a:buClr>
            </a:pP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6767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Immediately After The Great Tribulation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2800767"/>
          </a:xfrm>
          <a:prstGeom prst="rect">
            <a:avLst/>
          </a:prstGeom>
          <a:noFill/>
        </p:spPr>
        <p:txBody>
          <a:bodyPr wrap="square" rtlCol="0">
            <a:spAutoFit/>
          </a:bodyPr>
          <a:lstStyle/>
          <a:p>
            <a:pPr marR="0" algn="just" rtl="0"/>
            <a:r>
              <a:rPr lang="en-US" sz="2200" b="1" u="none" strike="noStrike" baseline="0" dirty="0">
                <a:solidFill>
                  <a:schemeClr val="bg1"/>
                </a:solidFill>
                <a:latin typeface="Calibri" panose="020F0502020204030204" pitchFamily="34" charset="0"/>
              </a:rPr>
              <a:t>Mat 24:29  "Immediately after the tribulation of those days the sun will be darkened, and the moon will not give its light; the stars will fall from heaven, and the powers of the heavens will be shaken. </a:t>
            </a:r>
          </a:p>
          <a:p>
            <a:pPr marR="0" algn="just" rtl="0"/>
            <a:r>
              <a:rPr lang="en-US" sz="2200" b="1" u="none" strike="noStrike" baseline="0" dirty="0">
                <a:solidFill>
                  <a:schemeClr val="bg1"/>
                </a:solidFill>
                <a:latin typeface="Calibri" panose="020F0502020204030204" pitchFamily="34" charset="0"/>
              </a:rPr>
              <a:t>Mat 24:30  Then the sign of the Son of Man will appear in heaven, and then all the tribes of the earth will mourn, and they will see the Son of Man coming on the clouds of heaven with power and great glory. </a:t>
            </a:r>
          </a:p>
          <a:p>
            <a:pPr marR="0" algn="just" rtl="0"/>
            <a:r>
              <a:rPr lang="en-US" sz="2200" b="1" u="none" strike="noStrike" baseline="0" dirty="0">
                <a:solidFill>
                  <a:schemeClr val="bg1"/>
                </a:solidFill>
                <a:latin typeface="Calibri" panose="020F0502020204030204" pitchFamily="34" charset="0"/>
              </a:rPr>
              <a:t>Mat 24:31  And He will send His angels with a great sound of a trumpet, and they will gather together His elect from the four winds, from one end of heaven to the other. </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4143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Immediately After The Great Tribulation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3477875"/>
          </a:xfrm>
          <a:prstGeom prst="rect">
            <a:avLst/>
          </a:prstGeom>
          <a:noFill/>
        </p:spPr>
        <p:txBody>
          <a:bodyPr wrap="square" rtlCol="0">
            <a:spAutoFit/>
          </a:bodyPr>
          <a:lstStyle/>
          <a:p>
            <a:pPr marR="0" algn="just" rtl="0"/>
            <a:r>
              <a:rPr lang="en-US" sz="2200" b="1" u="none" strike="noStrike" baseline="0" dirty="0">
                <a:solidFill>
                  <a:schemeClr val="bg1"/>
                </a:solidFill>
                <a:latin typeface="Calibri" panose="020F0502020204030204" pitchFamily="34" charset="0"/>
              </a:rPr>
              <a:t>Mat 24:29  "Immediately after the tribulation of those days the sun will be darkened, and the moon will not give its light; the stars will fall from heaven, and the powers of the heavens will be shaken. </a:t>
            </a:r>
          </a:p>
          <a:p>
            <a:pPr marR="0" algn="just" rtl="0"/>
            <a:r>
              <a:rPr lang="en-US" sz="2200" b="1" u="none" strike="noStrike" baseline="0" dirty="0">
                <a:solidFill>
                  <a:schemeClr val="bg1"/>
                </a:solidFill>
                <a:latin typeface="Calibri" panose="020F0502020204030204" pitchFamily="34" charset="0"/>
              </a:rPr>
              <a:t>Mat 24:30  Then the sign of the Son of Man will appear in heaven, and then all the tribes of the earth will mourn, and they will see the Son of Man coming on the clouds of heaven with power and great glory. </a:t>
            </a:r>
          </a:p>
          <a:p>
            <a:pPr marR="0" algn="just" rtl="0"/>
            <a:r>
              <a:rPr lang="en-US" sz="2200" b="1" u="none" strike="noStrike" baseline="0" dirty="0">
                <a:solidFill>
                  <a:schemeClr val="bg1"/>
                </a:solidFill>
                <a:latin typeface="Calibri" panose="020F0502020204030204" pitchFamily="34" charset="0"/>
              </a:rPr>
              <a:t>Mat 24:31  And He will send His angels with a great sound of a trumpet, and they will gather together His elect from the four winds, from one end of heaven to the other. </a:t>
            </a:r>
          </a:p>
          <a:p>
            <a:pPr marR="0" algn="just" rtl="0"/>
            <a:endParaRPr lang="en-US" sz="2200" b="1" u="none" strike="noStrike" baseline="0" dirty="0">
              <a:solidFill>
                <a:schemeClr val="bg1"/>
              </a:solidFill>
              <a:latin typeface="Calibri" panose="020F0502020204030204" pitchFamily="34" charset="0"/>
            </a:endParaRP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Sun, moon, stars and the heavens</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9595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Immediately After The Great Tribulation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3816429"/>
          </a:xfrm>
          <a:prstGeom prst="rect">
            <a:avLst/>
          </a:prstGeom>
          <a:noFill/>
        </p:spPr>
        <p:txBody>
          <a:bodyPr wrap="square" rtlCol="0">
            <a:spAutoFit/>
          </a:bodyPr>
          <a:lstStyle/>
          <a:p>
            <a:pPr marR="0" algn="just" rtl="0"/>
            <a:r>
              <a:rPr lang="en-US" sz="2200" b="1" u="none" strike="noStrike" baseline="0" dirty="0">
                <a:solidFill>
                  <a:schemeClr val="bg1"/>
                </a:solidFill>
                <a:latin typeface="Calibri" panose="020F0502020204030204" pitchFamily="34" charset="0"/>
              </a:rPr>
              <a:t>Mat 24:29  "Immediately after the tribulation of those days the sun will be darkened, and the moon will not give its light; the stars will fall from heaven, and the powers of the heavens will be shaken. </a:t>
            </a:r>
          </a:p>
          <a:p>
            <a:pPr marR="0" algn="just" rtl="0"/>
            <a:r>
              <a:rPr lang="en-US" sz="2200" b="1" u="none" strike="noStrike" baseline="0" dirty="0">
                <a:solidFill>
                  <a:schemeClr val="bg1"/>
                </a:solidFill>
                <a:latin typeface="Calibri" panose="020F0502020204030204" pitchFamily="34" charset="0"/>
              </a:rPr>
              <a:t>Mat 24:30  Then the sign of the Son of Man will appear in heaven, and then all the tribes of the earth will mourn, and they will see the Son of Man coming on the clouds of heaven with power and great glory. </a:t>
            </a:r>
          </a:p>
          <a:p>
            <a:pPr marR="0" algn="just" rtl="0"/>
            <a:r>
              <a:rPr lang="en-US" sz="2200" b="1" u="none" strike="noStrike" baseline="0" dirty="0">
                <a:solidFill>
                  <a:schemeClr val="bg1"/>
                </a:solidFill>
                <a:latin typeface="Calibri" panose="020F0502020204030204" pitchFamily="34" charset="0"/>
              </a:rPr>
              <a:t>Mat 24:31  And He will send His angels with a great sound of a trumpet, and they will gather together His elect from the four winds, from one end of heaven to the other. </a:t>
            </a:r>
          </a:p>
          <a:p>
            <a:pPr marR="0" algn="just" rtl="0"/>
            <a:endParaRPr lang="en-US" sz="2200" b="1" u="none" strike="noStrike" baseline="0" dirty="0">
              <a:solidFill>
                <a:schemeClr val="bg1"/>
              </a:solidFill>
              <a:latin typeface="Calibri" panose="020F0502020204030204" pitchFamily="34" charset="0"/>
            </a:endParaRP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Sun, moon, stars and the heavens</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Sign of the Son of Man appears in heaven</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68974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Immediately After The Great Tribulation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4154984"/>
          </a:xfrm>
          <a:prstGeom prst="rect">
            <a:avLst/>
          </a:prstGeom>
          <a:noFill/>
        </p:spPr>
        <p:txBody>
          <a:bodyPr wrap="square" rtlCol="0">
            <a:spAutoFit/>
          </a:bodyPr>
          <a:lstStyle/>
          <a:p>
            <a:pPr marR="0" algn="just" rtl="0"/>
            <a:r>
              <a:rPr lang="en-US" sz="2200" b="1" u="none" strike="noStrike" baseline="0" dirty="0">
                <a:solidFill>
                  <a:schemeClr val="bg1"/>
                </a:solidFill>
                <a:latin typeface="Calibri" panose="020F0502020204030204" pitchFamily="34" charset="0"/>
              </a:rPr>
              <a:t>Mat 24:29  "Immediately after the tribulation of those days the sun will be darkened, and the moon will not give its light; the stars will fall from heaven, and the powers of the heavens will be shaken. </a:t>
            </a:r>
          </a:p>
          <a:p>
            <a:pPr marR="0" algn="just" rtl="0"/>
            <a:r>
              <a:rPr lang="en-US" sz="2200" b="1" u="none" strike="noStrike" baseline="0" dirty="0">
                <a:solidFill>
                  <a:schemeClr val="bg1"/>
                </a:solidFill>
                <a:latin typeface="Calibri" panose="020F0502020204030204" pitchFamily="34" charset="0"/>
              </a:rPr>
              <a:t>Mat 24:30  Then the sign of the Son of Man will appear in heaven, and then all the tribes of the earth will mourn, and they will see the Son of Man coming on the clouds of heaven with power and great glory. </a:t>
            </a:r>
          </a:p>
          <a:p>
            <a:pPr marR="0" algn="just" rtl="0"/>
            <a:r>
              <a:rPr lang="en-US" sz="2200" b="1" u="none" strike="noStrike" baseline="0" dirty="0">
                <a:solidFill>
                  <a:schemeClr val="bg1"/>
                </a:solidFill>
                <a:latin typeface="Calibri" panose="020F0502020204030204" pitchFamily="34" charset="0"/>
              </a:rPr>
              <a:t>Mat 24:31  And He will send His angels with a great sound of a trumpet, and they will gather together His elect from the four winds, from one end of heaven to the other. </a:t>
            </a:r>
          </a:p>
          <a:p>
            <a:pPr marR="0" algn="just" rtl="0"/>
            <a:endParaRPr lang="en-US" sz="2200" b="1" u="none" strike="noStrike" baseline="0" dirty="0">
              <a:solidFill>
                <a:schemeClr val="bg1"/>
              </a:solidFill>
              <a:latin typeface="Calibri" panose="020F0502020204030204" pitchFamily="34" charset="0"/>
            </a:endParaRP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Sun, moon, stars and the heavens</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Sign of the Son of Man appears in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Earth to mourn for they see Son coming in the clouds</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9361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Immediately After The Great Tribulation</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254558" y="593435"/>
            <a:ext cx="11593731" cy="4493538"/>
          </a:xfrm>
          <a:prstGeom prst="rect">
            <a:avLst/>
          </a:prstGeom>
          <a:noFill/>
        </p:spPr>
        <p:txBody>
          <a:bodyPr wrap="square" rtlCol="0">
            <a:spAutoFit/>
          </a:bodyPr>
          <a:lstStyle/>
          <a:p>
            <a:pPr marR="0" algn="just" rtl="0"/>
            <a:r>
              <a:rPr lang="en-US" sz="2200" b="1" u="none" strike="noStrike" baseline="0" dirty="0">
                <a:solidFill>
                  <a:schemeClr val="bg1"/>
                </a:solidFill>
                <a:latin typeface="Calibri" panose="020F0502020204030204" pitchFamily="34" charset="0"/>
              </a:rPr>
              <a:t>Mat 24:29  "Immediately after the tribulation of those days the sun will be darkened, and the moon will not give its light; the stars will fall from heaven, and the powers of the heavens will be shaken. </a:t>
            </a:r>
          </a:p>
          <a:p>
            <a:pPr marR="0" algn="just" rtl="0"/>
            <a:r>
              <a:rPr lang="en-US" sz="2200" b="1" u="none" strike="noStrike" baseline="0" dirty="0">
                <a:solidFill>
                  <a:schemeClr val="bg1"/>
                </a:solidFill>
                <a:latin typeface="Calibri" panose="020F0502020204030204" pitchFamily="34" charset="0"/>
              </a:rPr>
              <a:t>Mat 24:30  Then the sign of the Son of Man will appear in heaven, and then all the tribes of the earth will mourn, and they will see the Son of Man coming on the clouds of heaven with power and great glory. </a:t>
            </a:r>
          </a:p>
          <a:p>
            <a:pPr marR="0" algn="just" rtl="0"/>
            <a:r>
              <a:rPr lang="en-US" sz="2200" b="1" u="none" strike="noStrike" baseline="0" dirty="0">
                <a:solidFill>
                  <a:schemeClr val="bg1"/>
                </a:solidFill>
                <a:latin typeface="Calibri" panose="020F0502020204030204" pitchFamily="34" charset="0"/>
              </a:rPr>
              <a:t>Mat 24:31  And He will send His angels with a great sound of a trumpet, and they will gather together His elect from the four winds, from one end of heaven to the other. </a:t>
            </a:r>
          </a:p>
          <a:p>
            <a:pPr marR="0" algn="just" rtl="0"/>
            <a:endParaRPr lang="en-US" sz="2200" b="1" u="none" strike="noStrike" baseline="0" dirty="0">
              <a:solidFill>
                <a:schemeClr val="bg1"/>
              </a:solidFill>
              <a:latin typeface="Calibri" panose="020F0502020204030204" pitchFamily="34" charset="0"/>
            </a:endParaRP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Sun, moon, stars and the heavens</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Sign of the Son of Man appear in heaven</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Earth to mourn for they see Son coming in the clouds</a:t>
            </a:r>
          </a:p>
          <a:p>
            <a:pPr marL="342900" marR="0" indent="-342900" algn="just" rtl="0">
              <a:buClr>
                <a:schemeClr val="bg1"/>
              </a:buClr>
              <a:buFont typeface="Arial" panose="020B0604020202020204" pitchFamily="34" charset="0"/>
              <a:buChar char="•"/>
            </a:pPr>
            <a:r>
              <a:rPr lang="en-US" sz="2200" b="1" dirty="0">
                <a:solidFill>
                  <a:schemeClr val="bg1"/>
                </a:solidFill>
                <a:latin typeface="Calibri" panose="020F0502020204030204" pitchFamily="34" charset="0"/>
                <a:cs typeface="Calibri" panose="020F0502020204030204" pitchFamily="34" charset="0"/>
              </a:rPr>
              <a:t>He will send forth his messengers (</a:t>
            </a:r>
            <a:r>
              <a:rPr lang="en-US" sz="2200" b="1" i="1" dirty="0" err="1">
                <a:solidFill>
                  <a:schemeClr val="bg1"/>
                </a:solidFill>
                <a:latin typeface="Calibri" panose="020F0502020204030204" pitchFamily="34" charset="0"/>
                <a:cs typeface="Calibri" panose="020F0502020204030204" pitchFamily="34" charset="0"/>
              </a:rPr>
              <a:t>angelos</a:t>
            </a:r>
            <a:r>
              <a:rPr lang="en-US" sz="2200" b="1" dirty="0">
                <a:solidFill>
                  <a:schemeClr val="bg1"/>
                </a:solidFill>
                <a:latin typeface="Calibri" panose="020F0502020204030204" pitchFamily="34" charset="0"/>
                <a:cs typeface="Calibri" panose="020F0502020204030204" pitchFamily="34" charset="0"/>
              </a:rPr>
              <a:t>) to gather the elect</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56895495"/>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12261</TotalTime>
  <Words>1910</Words>
  <Application>Microsoft Office PowerPoint</Application>
  <PresentationFormat>Widescreen</PresentationFormat>
  <Paragraphs>137</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Cambria</vt:lpstr>
      <vt:lpstr>Office Theme</vt:lpstr>
      <vt:lpstr>Matt. 24:29-31 Immediately After the Tribulation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Operator</cp:lastModifiedBy>
  <cp:revision>748</cp:revision>
  <cp:lastPrinted>2022-05-08T11:14:48Z</cp:lastPrinted>
  <dcterms:modified xsi:type="dcterms:W3CDTF">2022-05-08T12:57:29Z</dcterms:modified>
</cp:coreProperties>
</file>