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67" r:id="rId3"/>
    <p:sldId id="263" r:id="rId4"/>
    <p:sldId id="268" r:id="rId5"/>
    <p:sldId id="264" r:id="rId6"/>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5F0B65-1B66-4BBC-B3E5-6A9D1289C607}" v="233" dt="2022-05-04T12:53:16.959"/>
    <p1510:client id="{D77C5DB3-85D7-45A3-8876-3CAA59F62B06}" v="116" dt="2022-05-03T20:56:50.1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38" autoAdjust="0"/>
    <p:restoredTop sz="60870" autoAdjust="0"/>
  </p:normalViewPr>
  <p:slideViewPr>
    <p:cSldViewPr snapToGrid="0">
      <p:cViewPr varScale="1">
        <p:scale>
          <a:sx n="67" d="100"/>
          <a:sy n="67" d="100"/>
        </p:scale>
        <p:origin x="166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5/4/2022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Tonight, we are going to look at 6 chapters, hopefully, I think we can do it, but if not then we will just carry forward to next and make up the time in flight somewhere else.  I don’t want to force the class into an abridged lesson, all study is good study, the objective is to mature our faith not to arbitrarily get from 1</a:t>
            </a:r>
            <a:r>
              <a:rPr lang="en-US" baseline="30000" dirty="0">
                <a:latin typeface="Verdana" panose="020B0604030504040204" pitchFamily="34" charset="0"/>
                <a:ea typeface="Verdana" panose="020B0604030504040204" pitchFamily="34" charset="0"/>
              </a:rPr>
              <a:t>st</a:t>
            </a:r>
            <a:r>
              <a:rPr lang="en-US" dirty="0">
                <a:latin typeface="Verdana" panose="020B0604030504040204" pitchFamily="34" charset="0"/>
                <a:ea typeface="Verdana" panose="020B0604030504040204" pitchFamily="34" charset="0"/>
              </a:rPr>
              <a:t> word in my outline to last word.  I want to go back to chapter 3 and the remark that Tosha Ellis made when she observed – correctly – that Moses thought he was ready at age 40 to lead but wasn’t and then was reluctant to lead at age 80 when God thought he was ready.</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who thought he was ready at age 40 to lead, was not and now at age 80 is ready to lead but expresses reluctance.  Moses thought he was ready at 40 – he wasn’t.  God knows he is ready at 80 but Moses doesn’t.   Perhaps Moses when he left Egypt thought to himself that he would NEVER go back, simply that this phase of his life was over perhaps he thought to himself that he escaped with his life and there is no good reason to go back and put himself in danger, and that is more than just supposition because God, in today’s text,  told him that those who wanted him dead were themselves dead.  Perhaps it wasn’t the Egyptians that he was scared of, but rather the fear that he wouldn’t be accepted by the Israelites, after all his last encounter with them hadn’t gone that well.</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still expresses doubt to God and starts making excuses as to why he is not the right guy for the job.  Is this familiar to us?  If we are in a position of finding people to do a job, how many people that you ask are like Moses?  I can’t do this on that day!  I don’t have the right personality to do that job!  I struggle making decisions, get someone else to be in charge and I will dig the ditch!   On and on the excuses will go.  Makes you want to not even ask and do it yourself doesn’t it?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When someone asks you to do a job, do you immediately say yes or do you think of reasons to not do the job.  I think we need to look deeply at Moses and ourself at the same time.  Let’s not assume however that I am accusing Moses of being lazy – there are times when we may truly feel we are not the right person for the job.  We my truly feel that someone else is better suited to accomplish whatever task may be set before us.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But ... When we are asked to do a job, do we consider that we are being asked because the asker believes we are the right person top do the task?  Do we consider that we have been asked to do a task and the asker knows that it may push the boundaries of our comfort zone.  Just a thought – perhaps something to think about later.</a:t>
            </a:r>
          </a:p>
          <a:p>
            <a:endParaRPr lang="en-US" dirty="0">
              <a:latin typeface="Verdana" panose="020B0604030504040204" pitchFamily="34" charset="0"/>
              <a:ea typeface="Verdana" panose="020B0604030504040204" pitchFamily="34" charset="0"/>
            </a:endParaRPr>
          </a:p>
          <a:p>
            <a:r>
              <a:rPr lang="en-US" i="0" dirty="0">
                <a:latin typeface="Verdana" panose="020B0604030504040204" pitchFamily="34" charset="0"/>
                <a:ea typeface="Verdana" panose="020B0604030504040204" pitchFamily="34" charset="0"/>
              </a:rPr>
              <a:t>IN last week’s text we saw Moses say in verse 11 of chapter 3</a:t>
            </a:r>
          </a:p>
          <a:p>
            <a:endParaRPr lang="en-US" i="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3:11</a:t>
            </a:r>
          </a:p>
          <a:p>
            <a:r>
              <a:rPr lang="en-US" sz="1200" dirty="0">
                <a:solidFill>
                  <a:srgbClr val="292F33"/>
                </a:solidFill>
                <a:latin typeface="Verdana" panose="020B0604030504040204" pitchFamily="34" charset="0"/>
              </a:rPr>
              <a:t>But Moses said to God, "Who </a:t>
            </a:r>
            <a:r>
              <a:rPr lang="en-US" sz="1200" i="1" dirty="0">
                <a:solidFill>
                  <a:srgbClr val="808080"/>
                </a:solidFill>
                <a:latin typeface="Verdana" panose="020B0604030504040204" pitchFamily="34" charset="0"/>
              </a:rPr>
              <a:t>am</a:t>
            </a:r>
            <a:r>
              <a:rPr lang="en-US" sz="1200" dirty="0">
                <a:solidFill>
                  <a:srgbClr val="292F33"/>
                </a:solidFill>
                <a:latin typeface="Verdana" panose="020B0604030504040204" pitchFamily="34" charset="0"/>
              </a:rPr>
              <a:t> I that I should go to Pharaoh, and that I should bring the children of Israel out of Egypt?"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answers and says “I will be with you”</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3:13</a:t>
            </a:r>
          </a:p>
          <a:p>
            <a:r>
              <a:rPr lang="en-US" sz="1200" dirty="0">
                <a:solidFill>
                  <a:srgbClr val="292F33"/>
                </a:solidFill>
                <a:latin typeface="Verdana" panose="020B0604030504040204" pitchFamily="34" charset="0"/>
              </a:rPr>
              <a:t>Then Moses said to God, "Indeed, </a:t>
            </a:r>
            <a:r>
              <a:rPr lang="en-US" sz="1200" i="1" dirty="0">
                <a:solidFill>
                  <a:srgbClr val="808080"/>
                </a:solidFill>
                <a:latin typeface="Verdana" panose="020B0604030504040204" pitchFamily="34" charset="0"/>
              </a:rPr>
              <a:t>when</a:t>
            </a:r>
            <a:r>
              <a:rPr lang="en-US" sz="1200" dirty="0">
                <a:solidFill>
                  <a:srgbClr val="292F33"/>
                </a:solidFill>
                <a:latin typeface="Verdana" panose="020B0604030504040204" pitchFamily="34" charset="0"/>
              </a:rPr>
              <a:t> I come to the children of Israel and say to them, 'The God of your fathers has sent me to you,' and they say to me, 'What </a:t>
            </a:r>
            <a:r>
              <a:rPr lang="en-US" sz="1200" i="1" dirty="0">
                <a:solidFill>
                  <a:srgbClr val="808080"/>
                </a:solidFill>
                <a:latin typeface="Verdana" panose="020B0604030504040204" pitchFamily="34" charset="0"/>
              </a:rPr>
              <a:t>is</a:t>
            </a:r>
            <a:r>
              <a:rPr lang="en-US" sz="1200" dirty="0">
                <a:solidFill>
                  <a:srgbClr val="292F33"/>
                </a:solidFill>
                <a:latin typeface="Verdana" panose="020B0604030504040204" pitchFamily="34" charset="0"/>
              </a:rPr>
              <a:t> His name?' what shall I say to them?"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says “I AM”</a:t>
            </a:r>
          </a:p>
          <a:p>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anose="020B0604030504040204" pitchFamily="34" charset="0"/>
                <a:ea typeface="Verdana" panose="020B0604030504040204" pitchFamily="34" charset="0"/>
              </a:rPr>
              <a:t>And so, it is in chapter 4 that Moses is still making excuses as to why he is not the guy for the job</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 TO SLIDE #2</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3247695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4:1</a:t>
            </a:r>
          </a:p>
          <a:p>
            <a:r>
              <a:rPr lang="en-US" sz="1200" dirty="0">
                <a:solidFill>
                  <a:srgbClr val="292F33"/>
                </a:solidFill>
                <a:latin typeface="Verdana" panose="020B0604030504040204" pitchFamily="34" charset="0"/>
              </a:rPr>
              <a:t>Then Moses answered and said, "But suppose they will not believe me or listen to my voice; suppose they say, 'The LORD has not appeared to you.’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gave Moses signs – snake, leprosy, water/blood</a:t>
            </a:r>
          </a:p>
          <a:p>
            <a:endParaRPr lang="en-US" sz="12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anose="020B0604030504040204" pitchFamily="34" charset="0"/>
                <a:ea typeface="Verdana" panose="020B0604030504040204" pitchFamily="34" charset="0"/>
              </a:rPr>
              <a:t>4:3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anose="020B0604030504040204" pitchFamily="34" charset="0"/>
                <a:ea typeface="Verdana" panose="020B0604030504040204" pitchFamily="34" charset="0"/>
              </a:rPr>
              <a:t>Moses is afraid of snakes!  God wants Moses to step out, Moses is comfortable where he is tending sheep.  Moses is apparently afraid of snakes; do you think God knew that and put in this first sign just to make a point to Moses?  </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4:10 </a:t>
            </a:r>
          </a:p>
          <a:p>
            <a:r>
              <a:rPr lang="en-US" sz="1200" dirty="0">
                <a:solidFill>
                  <a:srgbClr val="292F33"/>
                </a:solidFill>
                <a:latin typeface="Verdana" panose="020B0604030504040204" pitchFamily="34" charset="0"/>
              </a:rPr>
              <a:t>Then Moses said to the LORD, "O my Lord, I </a:t>
            </a:r>
            <a:r>
              <a:rPr lang="en-US" sz="1200" i="1" dirty="0">
                <a:solidFill>
                  <a:srgbClr val="808080"/>
                </a:solidFill>
                <a:latin typeface="Verdana" panose="020B0604030504040204" pitchFamily="34" charset="0"/>
              </a:rPr>
              <a:t>am</a:t>
            </a:r>
            <a:r>
              <a:rPr lang="en-US" sz="1200" dirty="0">
                <a:solidFill>
                  <a:srgbClr val="292F33"/>
                </a:solidFill>
                <a:latin typeface="Verdana" panose="020B0604030504040204" pitchFamily="34" charset="0"/>
              </a:rPr>
              <a:t> not eloquent, neither before nor since You have spoken to Your servant; but I </a:t>
            </a:r>
            <a:r>
              <a:rPr lang="en-US" sz="1200" i="1" dirty="0">
                <a:solidFill>
                  <a:srgbClr val="808080"/>
                </a:solidFill>
                <a:latin typeface="Verdana" panose="020B0604030504040204" pitchFamily="34" charset="0"/>
              </a:rPr>
              <a:t>am</a:t>
            </a:r>
            <a:r>
              <a:rPr lang="en-US" sz="1200" dirty="0">
                <a:solidFill>
                  <a:srgbClr val="292F33"/>
                </a:solidFill>
                <a:latin typeface="Verdana" panose="020B0604030504040204" pitchFamily="34" charset="0"/>
              </a:rPr>
              <a:t> slow of speech and slow of tongue."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Some versions say that Moses describes himself as having uncircumcised lips A rather curious way of telling God that he is not a good public speaker.  I find this a little odd, We read from Acts chapter 7 last week that Moses was trained in all the ways of the Egyptians.  He was trained as a prince – he was very likely trained in public speaking – perhaps 40 years of talking to sheep and he has forgotten how to speak publicly.</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asks Moses some rhetorical questions.  Who made your mouth – Did not I, the LORD?  Sounds like a Job question, doesn’t it?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4:13</a:t>
            </a:r>
          </a:p>
          <a:p>
            <a:r>
              <a:rPr lang="en-US" sz="1200" dirty="0">
                <a:solidFill>
                  <a:srgbClr val="292F33"/>
                </a:solidFill>
                <a:latin typeface="Verdana" panose="020B0604030504040204" pitchFamily="34" charset="0"/>
              </a:rPr>
              <a:t>But he said, "O my Lord, please send by the hand of whomever </a:t>
            </a:r>
            <a:r>
              <a:rPr lang="en-US" sz="1200" i="1" dirty="0">
                <a:solidFill>
                  <a:srgbClr val="808080"/>
                </a:solidFill>
                <a:latin typeface="Verdana" panose="020B0604030504040204" pitchFamily="34" charset="0"/>
              </a:rPr>
              <a:t>else</a:t>
            </a:r>
            <a:r>
              <a:rPr lang="en-US" sz="1200" dirty="0">
                <a:solidFill>
                  <a:srgbClr val="292F33"/>
                </a:solidFill>
                <a:latin typeface="Verdana" panose="020B0604030504040204" pitchFamily="34" charset="0"/>
              </a:rPr>
              <a:t> You may send.“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gets angry, enough is enough.  Understand what Moses is saying here.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haven’t you got anything better?  Careful Moses, you are closing to blasphemy.  Do you have the nerve to say to God, thank you for everything God but even your power is not enough!  God, I appreciate what you are trying to do </a:t>
            </a:r>
            <a:r>
              <a:rPr lang="en-US" sz="1200" dirty="0" err="1">
                <a:solidFill>
                  <a:srgbClr val="292F33"/>
                </a:solidFill>
                <a:latin typeface="Verdana" panose="020B0604030504040204" pitchFamily="34" charset="0"/>
                <a:ea typeface="Verdana" panose="020B0604030504040204" pitchFamily="34" charset="0"/>
              </a:rPr>
              <a:t>do</a:t>
            </a:r>
            <a:r>
              <a:rPr lang="en-US" sz="1200" dirty="0">
                <a:solidFill>
                  <a:srgbClr val="292F33"/>
                </a:solidFill>
                <a:latin typeface="Verdana" panose="020B0604030504040204" pitchFamily="34" charset="0"/>
                <a:ea typeface="Verdana" panose="020B0604030504040204" pitchFamily="34" charset="0"/>
              </a:rPr>
              <a:t> here, but even your help is not enough to get through this problem!  O ye of little faith – God could say!  SO God  says “ENOUGH” – I will get Aaron to speak for you and you WILL DO WHAT I ask you to do.</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4:24</a:t>
            </a:r>
          </a:p>
          <a:p>
            <a:r>
              <a:rPr lang="en-US" sz="1200" dirty="0">
                <a:solidFill>
                  <a:srgbClr val="292F33"/>
                </a:solidFill>
                <a:latin typeface="Verdana" panose="020B0604030504040204" pitchFamily="34" charset="0"/>
                <a:ea typeface="Verdana" panose="020B0604030504040204" pitchFamily="34" charset="0"/>
              </a:rPr>
              <a:t>A difficult story to understand.  Especially so because We think that Moses and God have settled everything.  Moses has gone to his father-in-law and asked for permission to take his wife and family and go back to Egypt.  Jethro, says go, Moses goes and then seemingly out of nowhere is this story that God finds Moses and wants to kill him.  Consider also, the way this is worded – The LORD sought him and sought to Kill him.  God doesn’t need to seek him, If God wants him dead, he is dead, in plain sight or hidden in a cave.  The issue is apparently Moses’ failure to circumcise one of his sons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was headed to Egypt to represent his people before Pharoah.  Perhaps it was because of Zipporah ( not a Jew) his wife that he did not, we don’t know.  Whatever happened, it was Zipporah who now comes to the rescue of Moses by circumcising their son  and that was enough for God to change his mind.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 world sees an angry God who is knit-picking with Moses.  From the scriptures, I see a man who  times has told God he didn’t want to do this thing and now (apparently) Moses for a 6</a:t>
            </a:r>
            <a:r>
              <a:rPr lang="en-US" sz="1200" baseline="30000" dirty="0">
                <a:solidFill>
                  <a:srgbClr val="292F33"/>
                </a:solidFill>
                <a:latin typeface="Verdana" panose="020B0604030504040204" pitchFamily="34" charset="0"/>
                <a:ea typeface="Verdana" panose="020B0604030504040204" pitchFamily="34" charset="0"/>
              </a:rPr>
              <a:t>th</a:t>
            </a:r>
            <a:r>
              <a:rPr lang="en-US" sz="1200" dirty="0">
                <a:solidFill>
                  <a:srgbClr val="292F33"/>
                </a:solidFill>
                <a:latin typeface="Verdana" panose="020B0604030504040204" pitchFamily="34" charset="0"/>
                <a:ea typeface="Verdana" panose="020B0604030504040204" pitchFamily="34" charset="0"/>
              </a:rPr>
              <a:t> time is still not on board because he has allowed Zipporah to impact his decision-making process.  Perhaps he just wanted peace in the house, perhaps this has been a point of contention and Moses gave in.  Whatever the reason, Moses almost lost his life.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Think about this – a rather inauspicious start to a relationship that will later be described as a friendship!</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chapter 2 Moses took matters into his own hand when he killed the Egyptian –  perhaps he is still trying to do so</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had 2 sons Gershom and Eliezer and we do not know which son was not circumcised)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 perhaps oversimplify this story when I study it in relation to the big picture of the Exodus.  It is a recurring theme, all through the Bible that when it comes to God, we are either all in or we are all out.  We cannot serve two masters; God is light and in him there is no darkness.  This story reminds us again, that Moses needs to be all in and here, one more time, Moses is found to be less than all in.  Moses’ wife wasn’t a Jew, if she was the one who had caused Moses to overlook this particular command of God, she took responsibility for it and corrected the matter.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4:29</a:t>
            </a:r>
          </a:p>
          <a:p>
            <a:r>
              <a:rPr lang="en-US" sz="1200" dirty="0">
                <a:solidFill>
                  <a:srgbClr val="292F33"/>
                </a:solidFill>
                <a:latin typeface="Verdana" panose="020B0604030504040204" pitchFamily="34" charset="0"/>
                <a:ea typeface="Verdana" panose="020B0604030504040204" pitchFamily="34" charset="0"/>
              </a:rPr>
              <a:t>Point of order, the important part of the story is Moses/Pharoah – yes?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first went to the elders.  It had been 40 years since he had been there.  He couldn’t assume that they would follow his lead.  He had assumed that once before and he had been wrong.  The people listened, they saw the signs, they bowed their heads and worshipped.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4:31  Moses looked upon the Israelites affliction – he saw firsthand how they were being treated.  Through Moses, the people </a:t>
            </a:r>
            <a:r>
              <a:rPr lang="en-US" sz="1200" dirty="0" err="1">
                <a:solidFill>
                  <a:srgbClr val="292F33"/>
                </a:solidFill>
                <a:latin typeface="Verdana" panose="020B0604030504040204" pitchFamily="34" charset="0"/>
                <a:ea typeface="Verdana" panose="020B0604030504040204" pitchFamily="34" charset="0"/>
              </a:rPr>
              <a:t>sas</a:t>
            </a:r>
            <a:r>
              <a:rPr lang="en-US" sz="1200" dirty="0">
                <a:solidFill>
                  <a:srgbClr val="292F33"/>
                </a:solidFill>
                <a:latin typeface="Verdana" panose="020B0604030504040204" pitchFamily="34" charset="0"/>
                <a:ea typeface="Verdana" panose="020B0604030504040204" pitchFamily="34" charset="0"/>
              </a:rPr>
              <a:t> that GOD had also looked upon their affliction and they bowed their heads and worshipped.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As we go forward, this seems to be a tipping point.  Moses and Aaron appear before Pharoah and Moses’ reluctance to lead and speak starts to fade.  Moses is becoming the leader that we know him to be.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We know that in real life there is no substitute for time and experience and Moses is quickly gathering both </a:t>
            </a:r>
          </a:p>
          <a:p>
            <a:r>
              <a:rPr lang="en-US" sz="1200" dirty="0">
                <a:solidFill>
                  <a:srgbClr val="292F33"/>
                </a:solidFill>
                <a:latin typeface="Verdana" panose="020B0604030504040204" pitchFamily="34" charset="0"/>
                <a:ea typeface="Verdana" panose="020B0604030504040204" pitchFamily="34" charset="0"/>
              </a:rPr>
              <a:t>5:2</a:t>
            </a:r>
          </a:p>
          <a:p>
            <a:r>
              <a:rPr lang="en-US" sz="1200" dirty="0">
                <a:solidFill>
                  <a:srgbClr val="292F33"/>
                </a:solidFill>
                <a:latin typeface="Verdana" panose="020B0604030504040204" pitchFamily="34" charset="0"/>
                <a:ea typeface="Verdana" panose="020B0604030504040204" pitchFamily="34" charset="0"/>
              </a:rPr>
              <a:t>Pharoah’s response is very similar to the world’s response to God today.  When we are disobedient, we are saying exactly what Pharoah was saying – who is God, I don’t know God.  What do we do that?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What did Pharoah have?</a:t>
            </a:r>
          </a:p>
          <a:p>
            <a:r>
              <a:rPr lang="en-US" sz="1200" dirty="0">
                <a:solidFill>
                  <a:srgbClr val="292F33"/>
                </a:solidFill>
                <a:latin typeface="Verdana" panose="020B0604030504040204" pitchFamily="34" charset="0"/>
                <a:ea typeface="Verdana" panose="020B0604030504040204" pitchFamily="34" charset="0"/>
              </a:rPr>
              <a:t>A comfortable life.</a:t>
            </a:r>
          </a:p>
          <a:p>
            <a:r>
              <a:rPr lang="en-US" sz="1200" dirty="0">
                <a:solidFill>
                  <a:srgbClr val="292F33"/>
                </a:solidFill>
                <a:latin typeface="Verdana" panose="020B0604030504040204" pitchFamily="34" charset="0"/>
                <a:ea typeface="Verdana" panose="020B0604030504040204" pitchFamily="34" charset="0"/>
              </a:rPr>
              <a:t>Wealth</a:t>
            </a:r>
          </a:p>
          <a:p>
            <a:r>
              <a:rPr lang="en-US" sz="1200" dirty="0">
                <a:solidFill>
                  <a:srgbClr val="292F33"/>
                </a:solidFill>
                <a:latin typeface="Verdana" panose="020B0604030504040204" pitchFamily="34" charset="0"/>
                <a:ea typeface="Verdana" panose="020B0604030504040204" pitchFamily="34" charset="0"/>
              </a:rPr>
              <a:t>Power</a:t>
            </a:r>
          </a:p>
          <a:p>
            <a:r>
              <a:rPr lang="en-US" sz="1200" dirty="0">
                <a:solidFill>
                  <a:srgbClr val="292F33"/>
                </a:solidFill>
                <a:latin typeface="Verdana" panose="020B0604030504040204" pitchFamily="34" charset="0"/>
                <a:ea typeface="Verdana" panose="020B0604030504040204" pitchFamily="34" charset="0"/>
              </a:rPr>
              <a:t>Slaves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Life was good for Pharoah, isn’t the same true today for many who put God away in a box somewhere because they depend on themselves and don’t think they need any help?  What is Pharoah about to learn?  Life is full of examples of people who if they had just paid attention to the events in front of their very eyes – if they had just turned left instead of right – would have avoided tragedy and heartache.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On a scale of 1 to 10 with 1 being completely submissive and 10 being the most stubborn person on the planet, where does Pharoah fit in?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So ... As God predicted, how did Pharoah react?  He turned up the screws!  He made life hard for the Israelites ... And how did they react?  True to form – yes?  Oh, woe is me!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5:20</a:t>
            </a:r>
          </a:p>
          <a:p>
            <a:r>
              <a:rPr lang="en-US" sz="1200" dirty="0">
                <a:solidFill>
                  <a:srgbClr val="292F33"/>
                </a:solidFill>
                <a:latin typeface="Verdana" panose="020B0604030504040204" pitchFamily="34" charset="0"/>
                <a:ea typeface="Verdana" panose="020B0604030504040204" pitchFamily="34" charset="0"/>
              </a:rPr>
              <a:t>Before Moses went to Pharoah, he went to the elders and showed them signs and built a consensus.  Everyone was on board, until at least, a little bit of difficulty and then it is the Jews being the Jews.  O woe is me!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Look at verse 23.  Moses may be wondering himself and if he is this is evidence that Moses himself still needs some growing up.  What did the elders and for that matter Moses think – a rod/snake, a little blood in the water pot and Pharoah was going to say get out of here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There is a lot at stake.  Egypt was a big-time player in world politics and economics, but their economy was built on the backs of the Israelites.  If they just let them go, what would happen to the economy, how would they have to survive – make their own bricks?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 elders are inpatient, Moses seems to be a bit impatient,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QUESTION – IMPORTANT QUESTION - who needs the lessons to be learned from the plagues?  Everyone?  ISRAELITE AND EGYPTIAN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6:3</a:t>
            </a:r>
          </a:p>
          <a:p>
            <a:r>
              <a:rPr lang="en-US" sz="1200" dirty="0">
                <a:solidFill>
                  <a:srgbClr val="292F33"/>
                </a:solidFill>
                <a:latin typeface="Verdana" panose="020B0604030504040204" pitchFamily="34" charset="0"/>
                <a:ea typeface="Verdana" panose="020B0604030504040204" pitchFamily="34" charset="0"/>
              </a:rPr>
              <a:t>A very interesting statement.  What does this mean?  Does it mean that Abraham, Isaac and Jacob did not know the term YAHWEH?  It won't take you long to look between Genesis 12 and 50 where the bulk of the story is regarding Abraham, Isaac and Jacob and see that LORD, YAHWEH is used over 100 times.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2 points – First Moses is writing this hundreds of years later but even so, as Moses used the term when writing about Abraham, Isaac and Jacob it would seem unwise to suggest that they didn’t know the term at the time they lived – the fact is – they know God and who God was.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Secondly, Abraham, Isaac and Jacob knew what the promise was, Moses is seeing the promise fulfilled on a daily basis. </a:t>
            </a:r>
          </a:p>
          <a:p>
            <a:r>
              <a:rPr lang="en-US" sz="1200" dirty="0">
                <a:solidFill>
                  <a:srgbClr val="292F33"/>
                </a:solidFill>
                <a:latin typeface="Verdana" panose="020B0604030504040204" pitchFamily="34" charset="0"/>
                <a:ea typeface="Verdana" panose="020B0604030504040204" pitchFamily="34" charset="0"/>
              </a:rPr>
              <a:t>Is there a difference between knowing someone as an awareness of them and knowing them through walking with them and being a part of great signs and miracles.  A, I and J did not see the majesty of God in the same manner that Moses did through the liberation of his people and the  conquest of the promised land.</a:t>
            </a:r>
          </a:p>
          <a:p>
            <a:r>
              <a:rPr lang="en-US" sz="1200" dirty="0">
                <a:solidFill>
                  <a:srgbClr val="292F33"/>
                </a:solidFill>
                <a:latin typeface="Verdana" panose="020B0604030504040204" pitchFamily="34" charset="0"/>
                <a:ea typeface="Verdana" panose="020B0604030504040204" pitchFamily="34" charset="0"/>
              </a:rPr>
              <a:t>To illustrate, look at 1 Samuel 3:7</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(Now Samuel did not yet know the LORD, nor was the word of the LORD yet revealed to him.)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Obviously, Samuel knew who God was but not as fully as he would know God later.  And that is all that God is saying to Moses here.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is saying to Moses – you ain’t seen nothing yet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7:3</a:t>
            </a:r>
          </a:p>
          <a:p>
            <a:r>
              <a:rPr lang="en-US" sz="1200" dirty="0">
                <a:solidFill>
                  <a:srgbClr val="292F33"/>
                </a:solidFill>
                <a:latin typeface="Verdana" panose="020B0604030504040204" pitchFamily="34" charset="0"/>
                <a:ea typeface="Verdana" panose="020B0604030504040204" pitchFamily="34" charset="0"/>
              </a:rPr>
              <a:t>Hebrew scholars, of which I am not one, speak of active verbs, much like we also see in the NT Greek.  These verbs  expressed not only the action of something but the intent to take some action or even the permission of an agent to take an action.  The AP Bible in a study section for this verse quotes one such Hebrew scholar who states that this is an example of the idiomatic </a:t>
            </a:r>
            <a:r>
              <a:rPr lang="en-US" sz="1200" dirty="0" err="1">
                <a:solidFill>
                  <a:srgbClr val="292F33"/>
                </a:solidFill>
                <a:latin typeface="Verdana" panose="020B0604030504040204" pitchFamily="34" charset="0"/>
                <a:ea typeface="Verdana" panose="020B0604030504040204" pitchFamily="34" charset="0"/>
              </a:rPr>
              <a:t>useage</a:t>
            </a:r>
            <a:r>
              <a:rPr lang="en-US" sz="1200" dirty="0">
                <a:solidFill>
                  <a:srgbClr val="292F33"/>
                </a:solidFill>
                <a:latin typeface="Verdana" panose="020B0604030504040204" pitchFamily="34" charset="0"/>
                <a:ea typeface="Verdana" panose="020B0604030504040204" pitchFamily="34" charset="0"/>
              </a:rPr>
              <a:t> of Hebrew verbs to say that I will harden his heart is the equivalent of I will allow his heart to be hardened.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Consider also that God provided the circumstances in which Pharoah’s heart became hardened.  However we look at it, it should not give us pause nor should we consider that God is perpetrating evil.  Pharoah had free will and he exercised it.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is making it clear to us that HE – GOD – is leading his children out of bondage and HIS plan for our salvation is full speed ahead!</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28229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Verdana" panose="020B0604030504040204" pitchFamily="34" charset="0"/>
                <a:ea typeface="Verdana" panose="020B0604030504040204" pitchFamily="34" charset="0"/>
              </a:rPr>
              <a:t>Pre-Plagues and Plagues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7:8</a:t>
            </a:r>
          </a:p>
          <a:p>
            <a:r>
              <a:rPr lang="en-US" sz="1200" dirty="0">
                <a:latin typeface="Verdana" panose="020B0604030504040204" pitchFamily="34" charset="0"/>
                <a:ea typeface="Verdana" panose="020B0604030504040204" pitchFamily="34" charset="0"/>
              </a:rPr>
              <a:t>There is a lot of dry humor in the Bible and we are too stuck up to see it.  Read verse 8-13 and tell me that is not funny!  Aaron’s rod becomes and snake, the magician’s rods become snakes and then Aaron’s snake eats their snakes  or to be exact Aaron’s rod consumed their rods.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Either way, the magicians had to get new rods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Magicians</a:t>
            </a:r>
          </a:p>
          <a:p>
            <a:r>
              <a:rPr lang="en-US" sz="1200" dirty="0">
                <a:latin typeface="Verdana" panose="020B0604030504040204" pitchFamily="34" charset="0"/>
                <a:ea typeface="Verdana" panose="020B0604030504040204" pitchFamily="34" charset="0"/>
              </a:rPr>
              <a:t>IMO these were tricks, not the ability to perform a supernatural event.  The Hebrew word used (Strong’s 3909) is a word  that has as it’s origin to conceal or to wrap up tightly, to cover up as a mourner would wear a veil.  The same word is used to describe the magician’s actions as they attempt to replicate the works of God through Moses and Aaron.</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P1 	Water to blood, probably an easy trick with some type of formulated substance that colored and thickened the water. After all, these were Pharoah’s people, he knew they were or were not real (the magicians that is).  How much did he want to know their secrets or their honesty?</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P2	Frogs – how do we know which frogs were Moses’ and which were the magician’s – BUT – question ... Who had to get rid of the frogs?  Chapter 8:7-8</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P3	Lice.  Magicians fail for the first time and tell Pharoah such.  This bolsters my opinion that Pharoah knew that his magicians were professional liars.  He knew the difference between a parlor trick 	and a miracle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P4 	Flies.  First time to impact only the Egyptians.  How much irritation do we feel when a fly or 2 invades our picnic.  This wasn’t one of 2  flies. Pharoah waivers and want to allow worship but within 	Egypt.  Moses says NO, if we are to worship within the land, your people will see us, we will be an abomination b4 them and they will stone us to death – so no sir, not acceptable, we all go outside 	Egypt or we do not go at all.  Pharoah capitulates a little more – Chapter 8:25  (Remember that God told Moses the Israelites would not only be allowed to leave, but they would also plunder the 	Egyptians on the way out.)</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P5	Livestock – IN THE FIELD – this is important, a limitation on the loss by the Egyptians.  Presumably, livestock in the barn or stalls would not be impacted.  Livestock of the Israelites was not affected.</a:t>
            </a: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3883505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Verdana" panose="020B0604030504040204" pitchFamily="34" charset="0"/>
                <a:ea typeface="Verdana" panose="020B0604030504040204" pitchFamily="34" charset="0"/>
              </a:rPr>
              <a:t>P6	Boils.  Apparently, Egyptians only because of Chapter 9 verse 11 and notice the reference to the magicians again.  They were still there, and it seems fair to speculate that they are quickly aware of 	the difference between what they do and what Moses does.  It makes no difference however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P7	Hail.  To appreciate this plague, it helps if you have lived in a part of the country that is prone to hail on a regular basis.  It does hail in FL but not typically with the same rate of occurrence nor 	severity as it does in perhaps the parts of the country that we think of as tornado country.  We see pictures on the news of large hail stones but being there in the middle of such an event is 	terrifying.  Hailstones large enough to kill a person will also destroy crops, homes, equipment, anything touched.  Again, only the Egyptians impacted, 9:26 indicates that no hail in Goshen.</a:t>
            </a:r>
          </a:p>
          <a:p>
            <a:r>
              <a:rPr lang="en-US" sz="1200" dirty="0">
                <a:latin typeface="Verdana" panose="020B0604030504040204" pitchFamily="34" charset="0"/>
                <a:ea typeface="Verdana" panose="020B0604030504040204" pitchFamily="34" charset="0"/>
              </a:rPr>
              <a:t>	Not just hail but also fire!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Pharoah cracks a bit more.  What could be different about this plague – was it a cumulative effect or did the thunder, hail and fire have some type of impact that the others did not have?  Where did this plague dome from – the heavens – is it more of a direct connection to God?  Perhaps.  Regardless, Pharoah cracks for the 2</a:t>
            </a:r>
            <a:r>
              <a:rPr lang="en-US" sz="1200" baseline="30000" dirty="0">
                <a:latin typeface="Verdana" panose="020B0604030504040204" pitchFamily="34" charset="0"/>
                <a:ea typeface="Verdana" panose="020B0604030504040204" pitchFamily="34" charset="0"/>
              </a:rPr>
              <a:t>nd</a:t>
            </a:r>
            <a:r>
              <a:rPr lang="en-US" sz="1200" dirty="0">
                <a:latin typeface="Verdana" panose="020B0604030504040204" pitchFamily="34" charset="0"/>
                <a:ea typeface="Verdana" panose="020B0604030504040204" pitchFamily="34" charset="0"/>
              </a:rPr>
              <a:t> time and it is a more noticeable crack than after the P4 (flies)</a:t>
            </a:r>
          </a:p>
          <a:p>
            <a:endParaRPr lang="en-US" sz="120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Verdana" panose="020B0604030504040204" pitchFamily="34" charset="0"/>
                <a:ea typeface="Verdana" panose="020B0604030504040204" pitchFamily="34" charset="0"/>
              </a:rPr>
              <a:t>Exodus 9:31, 32 – Now the flax and the barley were struck, for the barley was in the head and the flax was in bud.  But the wheat and the spelt were not struck, for they are late crops.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P8	A twist, after Moses meets with Pharoah and threatens locusts, Pharoah’s servants beg Pharoah to lose his pride and think of Egypt, the land is destroyed they say.  Why keep this up, clearly you are 	no match for GOD!  (10:7) I imagine them saying to Pharoah that the crops were just laid waste and we only have wheat and spelt spared because of the timing.  We need to cut our losses NOW! 	This  is a direct challenge to Pharoah’s judgement and to his authority by those servants.  Pharoah asks Moses, who will be going, and Moses tells him that everyone will be going, and 	Pharoah turns on a dime and says, not so fast!  Pharoah threatens Moses in verse 10 when he says – God had better be with you – think about what he just said, the God, whom I 	don’t know or 	recognize had better be with you  because if you all go, I will see to it that you are stopped (paraphrased) Once again, Pharoah’s pride gets in the way and he says – you may go but not all of you, 	the men may go but everyone else stays!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Moses leaves that meeting and calls in the locusts.  10:15 describes it this way - </a:t>
            </a:r>
          </a:p>
          <a:p>
            <a:r>
              <a:rPr lang="en-US" sz="1200" dirty="0">
                <a:latin typeface="Verdana" panose="020B0604030504040204" pitchFamily="34" charset="0"/>
                <a:ea typeface="Verdana" panose="020B0604030504040204" pitchFamily="34" charset="0"/>
              </a:rPr>
              <a:t>For they covered the face of the whole earth, so that the land was darkened; and they ate </a:t>
            </a:r>
            <a:r>
              <a:rPr lang="en-US" sz="1200" dirty="0" err="1">
                <a:latin typeface="Verdana" panose="020B0604030504040204" pitchFamily="34" charset="0"/>
                <a:ea typeface="Verdana" panose="020B0604030504040204" pitchFamily="34" charset="0"/>
              </a:rPr>
              <a:t>efvery</a:t>
            </a:r>
            <a:r>
              <a:rPr lang="en-US" sz="1200" dirty="0">
                <a:latin typeface="Verdana" panose="020B0604030504040204" pitchFamily="34" charset="0"/>
                <a:ea typeface="Verdana" panose="020B0604030504040204" pitchFamily="34" charset="0"/>
              </a:rPr>
              <a:t> herb of the land and all the fruit of the trees which the hail had left.  SO there remained nothing green on the trees or the plants of the field throughout all the land of Egypt.</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P9	Darkness with no warning but Israel had light.  No one moved for 3 days, total darkness Moses and Aaron were summoned to Pharoah. Pharoah still can’t let go of his pride and sets conditions 	which are not acceptable.  Remember God told Moses that he would leave with everything plus plunder the Egyptians Chapter  verse 22.  Notice that Noses ups the game in verse 25, when he says, 	that, Oh, by the way, not only will we not leave our flocks, BUT YOU will ALSO give us burnt offerings and sacrifices to take with us.  Going without the livestock was not acceptable!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After this plague Pharoah tells Moses to leave and that he is not welcome any longer.  He tells Moses to go and that if he sees Moses again , that he (Moses) shall surely die.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In the Movie, The Cowboys, </a:t>
            </a:r>
            <a:r>
              <a:rPr lang="en-US" sz="1200" dirty="0">
                <a:solidFill>
                  <a:srgbClr val="292F33"/>
                </a:solidFill>
                <a:latin typeface="Verdana" panose="020B0604030504040204" pitchFamily="34" charset="0"/>
                <a:ea typeface="Verdana" panose="020B0604030504040204" pitchFamily="34" charset="0"/>
              </a:rPr>
              <a:t>John Wayne tells Bruce Dern in  to walk away, and he should he have walked away?  Pharoah has been warned, he should walk away, and he should let Israel go but he didn’t listen – neither did Bruce Dern, btw.</a:t>
            </a:r>
          </a:p>
          <a:p>
            <a:endParaRPr lang="en-US" sz="12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954733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Matthew 25:14-30  The Parable of the Talents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The one talent man did not step out and paid the price</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In his defense, he told the mast that he was afraid and that did no go over well</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Proverbs 11:2   When pride comes, then comes shame, But with the humble is wisdom</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Proverbs 16:18  Pride goes before destruction and a haughty spirit before a fall</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Proverbs 29:23  A man’s pride will bring him low, but the humble in spirit will retain honor</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Not our time but God’s time (</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Ex 6:1  Now you will see what God will do</a:t>
            </a:r>
          </a:p>
          <a:p>
            <a:r>
              <a:rPr lang="en-US" sz="1200" dirty="0">
                <a:latin typeface="Verdana" panose="020B0604030504040204" pitchFamily="34" charset="0"/>
                <a:ea typeface="Verdana" panose="020B0604030504040204" pitchFamily="34" charset="0"/>
              </a:rPr>
              <a:t>Ex 6:5  God hears the groaning and remembers his covenant</a:t>
            </a:r>
          </a:p>
          <a:p>
            <a:r>
              <a:rPr lang="en-US" sz="1200" dirty="0">
                <a:latin typeface="Verdana" panose="020B0604030504040204" pitchFamily="34" charset="0"/>
                <a:ea typeface="Verdana" panose="020B0604030504040204" pitchFamily="34" charset="0"/>
              </a:rPr>
              <a:t>Ex 6:6  God will redeem Israel</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It is impossible for God to Lie Hebrews 6:18</a:t>
            </a:r>
          </a:p>
          <a:p>
            <a:r>
              <a:rPr lang="en-US" sz="1200" dirty="0">
                <a:latin typeface="Verdana" panose="020B0604030504040204" pitchFamily="34" charset="0"/>
                <a:ea typeface="Verdana" panose="020B0604030504040204" pitchFamily="34" charset="0"/>
              </a:rPr>
              <a:t>We serve a God who cannot lie.  There is a standard that does NOT change.  If God is God, could it be any other way?  To have a floating standard makes God the equivalent of Man – can we create the universe?  Can we raise the dead?  Can we forgive sins? </a:t>
            </a: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163480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5/4/2022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5/4/2022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24337"/>
            <a:ext cx="730163" cy="369332"/>
          </a:xfrm>
          <a:prstGeom prst="rect">
            <a:avLst/>
          </a:prstGeom>
          <a:noFill/>
        </p:spPr>
        <p:txBody>
          <a:bodyPr wrap="square" rtlCol="0">
            <a:spAutoFit/>
          </a:bodyPr>
          <a:lstStyle/>
          <a:p>
            <a:r>
              <a:rPr lang="en-US" dirty="0">
                <a:solidFill>
                  <a:schemeClr val="bg1"/>
                </a:solidFill>
              </a:rPr>
              <a:t>22/2</a:t>
            </a:r>
          </a:p>
        </p:txBody>
      </p:sp>
      <p:sp>
        <p:nvSpPr>
          <p:cNvPr id="6" name="TextBox 5">
            <a:extLst>
              <a:ext uri="{FF2B5EF4-FFF2-40B4-BE49-F238E27FC236}">
                <a16:creationId xmlns:a16="http://schemas.microsoft.com/office/drawing/2014/main" id="{0BDACC20-58EC-46E0-8F80-90F2DB24B2E9}"/>
              </a:ext>
            </a:extLst>
          </p:cNvPr>
          <p:cNvSpPr txBox="1"/>
          <p:nvPr/>
        </p:nvSpPr>
        <p:spPr>
          <a:xfrm>
            <a:off x="3641558" y="4507832"/>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CHAPTERS 4-10</a:t>
            </a:r>
          </a:p>
        </p:txBody>
      </p:sp>
    </p:spTree>
    <p:extLst>
      <p:ext uri="{BB962C8B-B14F-4D97-AF65-F5344CB8AC3E}">
        <p14:creationId xmlns:p14="http://schemas.microsoft.com/office/powerpoint/2010/main" val="23488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1938992"/>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4</a:t>
            </a:r>
          </a:p>
          <a:p>
            <a:r>
              <a:rPr lang="en-US" sz="2000" b="1" dirty="0">
                <a:solidFill>
                  <a:schemeClr val="bg1">
                    <a:lumMod val="95000"/>
                    <a:lumOff val="5000"/>
                  </a:schemeClr>
                </a:solidFill>
                <a:latin typeface="Lucida Sans" panose="020B0602030504020204" pitchFamily="34" charset="0"/>
              </a:rPr>
              <a:t>Verse 3 – Moses is afraid of snakes</a:t>
            </a:r>
          </a:p>
          <a:p>
            <a:r>
              <a:rPr lang="en-US" sz="2000" b="1" dirty="0">
                <a:solidFill>
                  <a:schemeClr val="bg1">
                    <a:lumMod val="95000"/>
                    <a:lumOff val="5000"/>
                  </a:schemeClr>
                </a:solidFill>
                <a:latin typeface="Lucida Sans" panose="020B0602030504020204" pitchFamily="34" charset="0"/>
              </a:rPr>
              <a:t>Verse 13 – Apparently God is not powerful enough to satisfy Moses </a:t>
            </a:r>
            <a:r>
              <a:rPr lang="en-US" sz="2000" b="1" dirty="0">
                <a:solidFill>
                  <a:schemeClr val="bg1">
                    <a:lumMod val="95000"/>
                    <a:lumOff val="5000"/>
                  </a:schemeClr>
                </a:solidFill>
                <a:latin typeface="Lucida Sans" panose="020B0602030504020204" pitchFamily="34" charset="0"/>
                <a:sym typeface="Wingdings" panose="05000000000000000000" pitchFamily="2" charset="2"/>
              </a:rPr>
              <a:t></a:t>
            </a:r>
          </a:p>
          <a:p>
            <a:r>
              <a:rPr lang="en-US" sz="2000" b="1" dirty="0">
                <a:solidFill>
                  <a:schemeClr val="bg1">
                    <a:lumMod val="95000"/>
                    <a:lumOff val="5000"/>
                  </a:schemeClr>
                </a:solidFill>
                <a:latin typeface="Lucida Sans" panose="020B0602030504020204" pitchFamily="34" charset="0"/>
                <a:sym typeface="Wingdings" panose="05000000000000000000" pitchFamily="2" charset="2"/>
              </a:rPr>
              <a:t>Verse 24 – Just when you thought Moses and God had things patched up</a:t>
            </a:r>
          </a:p>
          <a:p>
            <a:r>
              <a:rPr lang="en-US" sz="2000" b="1" dirty="0">
                <a:solidFill>
                  <a:schemeClr val="bg1">
                    <a:lumMod val="95000"/>
                    <a:lumOff val="5000"/>
                  </a:schemeClr>
                </a:solidFill>
                <a:latin typeface="Lucida Sans" panose="020B0602030504020204" pitchFamily="34" charset="0"/>
                <a:sym typeface="Wingdings" panose="05000000000000000000" pitchFamily="2" charset="2"/>
              </a:rPr>
              <a:t>Verse 29 – Israelites first, Pharoah second  </a:t>
            </a:r>
          </a:p>
          <a:p>
            <a:r>
              <a:rPr lang="en-US" sz="2000" b="1" dirty="0">
                <a:solidFill>
                  <a:schemeClr val="bg1">
                    <a:lumMod val="95000"/>
                    <a:lumOff val="5000"/>
                  </a:schemeClr>
                </a:solidFill>
                <a:latin typeface="Lucida Sans" panose="020B0602030504020204" pitchFamily="34" charset="0"/>
                <a:sym typeface="Wingdings" panose="05000000000000000000" pitchFamily="2" charset="2"/>
              </a:rPr>
              <a:t>Verse 31 – Moses looked upon the Israelites affliction</a:t>
            </a:r>
            <a:endParaRPr lang="en-US" sz="2000" b="1" dirty="0">
              <a:solidFill>
                <a:schemeClr val="bg1">
                  <a:lumMod val="95000"/>
                  <a:lumOff val="5000"/>
                </a:schemeClr>
              </a:solidFill>
              <a:latin typeface="Lucida Sans" panose="020B0602030504020204" pitchFamily="34" charset="0"/>
            </a:endParaRPr>
          </a:p>
        </p:txBody>
      </p:sp>
      <p:sp>
        <p:nvSpPr>
          <p:cNvPr id="12" name="TextBox 11">
            <a:extLst>
              <a:ext uri="{FF2B5EF4-FFF2-40B4-BE49-F238E27FC236}">
                <a16:creationId xmlns:a16="http://schemas.microsoft.com/office/drawing/2014/main" id="{A21ABFE2-4E34-4114-98A4-9F742493D38C}"/>
              </a:ext>
            </a:extLst>
          </p:cNvPr>
          <p:cNvSpPr txBox="1"/>
          <p:nvPr/>
        </p:nvSpPr>
        <p:spPr>
          <a:xfrm>
            <a:off x="384529" y="2767279"/>
            <a:ext cx="11179101" cy="1015663"/>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Chapter 5</a:t>
            </a:r>
          </a:p>
          <a:p>
            <a:r>
              <a:rPr lang="en-US" sz="2000" b="1" dirty="0">
                <a:solidFill>
                  <a:srgbClr val="292F33"/>
                </a:solidFill>
                <a:latin typeface="Lucida Sans" panose="020B0602030504020204" pitchFamily="34" charset="0"/>
              </a:rPr>
              <a:t>Verse 2 – Pharoah; Who is God?  I do not know God?  </a:t>
            </a:r>
          </a:p>
          <a:p>
            <a:r>
              <a:rPr lang="en-US" sz="2000" b="1" dirty="0">
                <a:solidFill>
                  <a:srgbClr val="292F33"/>
                </a:solidFill>
                <a:latin typeface="Lucida Sans" panose="020B0602030504020204" pitchFamily="34" charset="0"/>
              </a:rPr>
              <a:t>Verse 20 – Moses, are you sure you want to help these stiff-necked people?</a:t>
            </a:r>
          </a:p>
        </p:txBody>
      </p:sp>
      <p:sp>
        <p:nvSpPr>
          <p:cNvPr id="14" name="TextBox 13">
            <a:extLst>
              <a:ext uri="{FF2B5EF4-FFF2-40B4-BE49-F238E27FC236}">
                <a16:creationId xmlns:a16="http://schemas.microsoft.com/office/drawing/2014/main" id="{FD8D316C-2158-45B5-9C24-32B96C964123}"/>
              </a:ext>
            </a:extLst>
          </p:cNvPr>
          <p:cNvSpPr txBox="1"/>
          <p:nvPr/>
        </p:nvSpPr>
        <p:spPr>
          <a:xfrm>
            <a:off x="384529" y="4368015"/>
            <a:ext cx="11928909"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6</a:t>
            </a:r>
          </a:p>
          <a:p>
            <a:r>
              <a:rPr lang="en-US" sz="2000" b="1" dirty="0">
                <a:solidFill>
                  <a:schemeClr val="bg1">
                    <a:lumMod val="95000"/>
                    <a:lumOff val="5000"/>
                  </a:schemeClr>
                </a:solidFill>
                <a:latin typeface="Lucida Sans" panose="020B0602030504020204" pitchFamily="34" charset="0"/>
              </a:rPr>
              <a:t>Verse 3 – Abraham, Isaac and Jacob knew God, but not like Moses is going to know God</a:t>
            </a:r>
          </a:p>
        </p:txBody>
      </p:sp>
      <p:sp>
        <p:nvSpPr>
          <p:cNvPr id="15" name="TextBox 14">
            <a:extLst>
              <a:ext uri="{FF2B5EF4-FFF2-40B4-BE49-F238E27FC236}">
                <a16:creationId xmlns:a16="http://schemas.microsoft.com/office/drawing/2014/main" id="{745C0499-F086-4B45-8686-2C0A71754BDE}"/>
              </a:ext>
            </a:extLst>
          </p:cNvPr>
          <p:cNvSpPr txBox="1"/>
          <p:nvPr/>
        </p:nvSpPr>
        <p:spPr>
          <a:xfrm>
            <a:off x="384529" y="5380742"/>
            <a:ext cx="11686032" cy="1015663"/>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7</a:t>
            </a:r>
          </a:p>
          <a:p>
            <a:r>
              <a:rPr lang="en-US" sz="2000" b="1" dirty="0">
                <a:solidFill>
                  <a:schemeClr val="bg1">
                    <a:lumMod val="95000"/>
                    <a:lumOff val="5000"/>
                  </a:schemeClr>
                </a:solidFill>
                <a:latin typeface="Lucida Sans" panose="020B0602030504020204" pitchFamily="34" charset="0"/>
              </a:rPr>
              <a:t>Verse 3 – Who hardened whose heart?</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34334573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randombar(horizontal)">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8032" y="-144378"/>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542555"/>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P1  Water to Blood  (7:17)</a:t>
            </a:r>
          </a:p>
        </p:txBody>
      </p:sp>
      <p:sp>
        <p:nvSpPr>
          <p:cNvPr id="8" name="TextBox 7">
            <a:extLst>
              <a:ext uri="{FF2B5EF4-FFF2-40B4-BE49-F238E27FC236}">
                <a16:creationId xmlns:a16="http://schemas.microsoft.com/office/drawing/2014/main" id="{9D459D0E-DDCF-47CF-8559-98DBD7D441CE}"/>
              </a:ext>
            </a:extLst>
          </p:cNvPr>
          <p:cNvSpPr txBox="1"/>
          <p:nvPr/>
        </p:nvSpPr>
        <p:spPr>
          <a:xfrm>
            <a:off x="6096000" y="571762"/>
            <a:ext cx="5711471"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Duplicated – Pharoah’s heart was not moved – Ho Hum</a:t>
            </a:r>
          </a:p>
        </p:txBody>
      </p:sp>
      <p:sp>
        <p:nvSpPr>
          <p:cNvPr id="9" name="TextBox 8">
            <a:extLst>
              <a:ext uri="{FF2B5EF4-FFF2-40B4-BE49-F238E27FC236}">
                <a16:creationId xmlns:a16="http://schemas.microsoft.com/office/drawing/2014/main" id="{66CEA7AE-19AA-418B-BB67-167F8C353117}"/>
              </a:ext>
            </a:extLst>
          </p:cNvPr>
          <p:cNvSpPr txBox="1"/>
          <p:nvPr/>
        </p:nvSpPr>
        <p:spPr>
          <a:xfrm>
            <a:off x="392551" y="1234730"/>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P2  Frogs  (8:3,8)</a:t>
            </a:r>
          </a:p>
        </p:txBody>
      </p:sp>
      <p:sp>
        <p:nvSpPr>
          <p:cNvPr id="11" name="TextBox 10">
            <a:extLst>
              <a:ext uri="{FF2B5EF4-FFF2-40B4-BE49-F238E27FC236}">
                <a16:creationId xmlns:a16="http://schemas.microsoft.com/office/drawing/2014/main" id="{3CCFBFB1-6651-4C2F-9D0D-7952355B54F1}"/>
              </a:ext>
            </a:extLst>
          </p:cNvPr>
          <p:cNvSpPr txBox="1"/>
          <p:nvPr/>
        </p:nvSpPr>
        <p:spPr>
          <a:xfrm>
            <a:off x="6104022" y="1279648"/>
            <a:ext cx="5711471"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Duplicated – Agrees to let the people go – Just kidding, heart hardened</a:t>
            </a:r>
          </a:p>
        </p:txBody>
      </p:sp>
      <p:sp>
        <p:nvSpPr>
          <p:cNvPr id="13" name="TextBox 12">
            <a:extLst>
              <a:ext uri="{FF2B5EF4-FFF2-40B4-BE49-F238E27FC236}">
                <a16:creationId xmlns:a16="http://schemas.microsoft.com/office/drawing/2014/main" id="{D57D55DD-97B3-4344-B16B-B3634A1DF436}"/>
              </a:ext>
            </a:extLst>
          </p:cNvPr>
          <p:cNvSpPr txBox="1"/>
          <p:nvPr/>
        </p:nvSpPr>
        <p:spPr>
          <a:xfrm>
            <a:off x="6087978" y="2155795"/>
            <a:ext cx="5711471"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Unable to Duplicate – Magicians knew the truth, but Pharoah’s heart hardened</a:t>
            </a:r>
          </a:p>
        </p:txBody>
      </p:sp>
      <p:sp>
        <p:nvSpPr>
          <p:cNvPr id="16" name="TextBox 15">
            <a:extLst>
              <a:ext uri="{FF2B5EF4-FFF2-40B4-BE49-F238E27FC236}">
                <a16:creationId xmlns:a16="http://schemas.microsoft.com/office/drawing/2014/main" id="{BF9BDE65-C767-4A95-B728-88724A3F0E29}"/>
              </a:ext>
            </a:extLst>
          </p:cNvPr>
          <p:cNvSpPr txBox="1"/>
          <p:nvPr/>
        </p:nvSpPr>
        <p:spPr>
          <a:xfrm>
            <a:off x="392551" y="2063673"/>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P3  Lice  (8:16,18-19)	</a:t>
            </a:r>
          </a:p>
        </p:txBody>
      </p:sp>
      <p:sp>
        <p:nvSpPr>
          <p:cNvPr id="17" name="TextBox 16">
            <a:extLst>
              <a:ext uri="{FF2B5EF4-FFF2-40B4-BE49-F238E27FC236}">
                <a16:creationId xmlns:a16="http://schemas.microsoft.com/office/drawing/2014/main" id="{04DF707A-2EF1-4599-8438-0F8C3C945003}"/>
              </a:ext>
            </a:extLst>
          </p:cNvPr>
          <p:cNvSpPr txBox="1"/>
          <p:nvPr/>
        </p:nvSpPr>
        <p:spPr>
          <a:xfrm>
            <a:off x="392551" y="3008938"/>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P4  Flies  (8:22-26)	</a:t>
            </a:r>
          </a:p>
        </p:txBody>
      </p:sp>
      <p:sp>
        <p:nvSpPr>
          <p:cNvPr id="12" name="TextBox 11">
            <a:extLst>
              <a:ext uri="{FF2B5EF4-FFF2-40B4-BE49-F238E27FC236}">
                <a16:creationId xmlns:a16="http://schemas.microsoft.com/office/drawing/2014/main" id="{EEF834CF-50F1-4FDD-A9A4-05486F6668E6}"/>
              </a:ext>
            </a:extLst>
          </p:cNvPr>
          <p:cNvSpPr txBox="1"/>
          <p:nvPr/>
        </p:nvSpPr>
        <p:spPr>
          <a:xfrm>
            <a:off x="6112054" y="3031942"/>
            <a:ext cx="5711471"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No attempt to duplicate – Segregated to the Egyptians only – Pharoah waivers but has conditions – ultimately his heart remains hard</a:t>
            </a:r>
          </a:p>
        </p:txBody>
      </p:sp>
      <p:sp>
        <p:nvSpPr>
          <p:cNvPr id="14" name="TextBox 13">
            <a:extLst>
              <a:ext uri="{FF2B5EF4-FFF2-40B4-BE49-F238E27FC236}">
                <a16:creationId xmlns:a16="http://schemas.microsoft.com/office/drawing/2014/main" id="{4876D885-16A0-4DA0-9503-F05939FCB2E4}"/>
              </a:ext>
            </a:extLst>
          </p:cNvPr>
          <p:cNvSpPr txBox="1"/>
          <p:nvPr/>
        </p:nvSpPr>
        <p:spPr>
          <a:xfrm>
            <a:off x="384529" y="4355381"/>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P5  Livestock  (9:2,7)</a:t>
            </a:r>
          </a:p>
        </p:txBody>
      </p:sp>
      <p:sp>
        <p:nvSpPr>
          <p:cNvPr id="15" name="TextBox 14">
            <a:extLst>
              <a:ext uri="{FF2B5EF4-FFF2-40B4-BE49-F238E27FC236}">
                <a16:creationId xmlns:a16="http://schemas.microsoft.com/office/drawing/2014/main" id="{91B6B868-6032-40E6-88F0-DC4F33CCEB83}"/>
              </a:ext>
            </a:extLst>
          </p:cNvPr>
          <p:cNvSpPr txBox="1"/>
          <p:nvPr/>
        </p:nvSpPr>
        <p:spPr>
          <a:xfrm>
            <a:off x="6112054" y="4357756"/>
            <a:ext cx="5711471"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No attempt to duplicate – Segregated to the Egyptians only – Pharoah verified the damage and immediately hardens his heart</a:t>
            </a:r>
          </a:p>
        </p:txBody>
      </p:sp>
    </p:spTree>
    <p:extLst>
      <p:ext uri="{BB962C8B-B14F-4D97-AF65-F5344CB8AC3E}">
        <p14:creationId xmlns:p14="http://schemas.microsoft.com/office/powerpoint/2010/main" val="386507983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8032" y="-144378"/>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542555"/>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P6  Boils  (9:8, 11)</a:t>
            </a:r>
          </a:p>
        </p:txBody>
      </p:sp>
      <p:sp>
        <p:nvSpPr>
          <p:cNvPr id="8" name="TextBox 7">
            <a:extLst>
              <a:ext uri="{FF2B5EF4-FFF2-40B4-BE49-F238E27FC236}">
                <a16:creationId xmlns:a16="http://schemas.microsoft.com/office/drawing/2014/main" id="{9D459D0E-DDCF-47CF-8559-98DBD7D441CE}"/>
              </a:ext>
            </a:extLst>
          </p:cNvPr>
          <p:cNvSpPr txBox="1"/>
          <p:nvPr/>
        </p:nvSpPr>
        <p:spPr>
          <a:xfrm>
            <a:off x="6096000" y="571762"/>
            <a:ext cx="5711471"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No attempt to duplicate – Pharoah’s heart was remained hard (as God said it would)</a:t>
            </a:r>
          </a:p>
        </p:txBody>
      </p:sp>
      <p:sp>
        <p:nvSpPr>
          <p:cNvPr id="9" name="TextBox 8">
            <a:extLst>
              <a:ext uri="{FF2B5EF4-FFF2-40B4-BE49-F238E27FC236}">
                <a16:creationId xmlns:a16="http://schemas.microsoft.com/office/drawing/2014/main" id="{66CEA7AE-19AA-418B-BB67-167F8C353117}"/>
              </a:ext>
            </a:extLst>
          </p:cNvPr>
          <p:cNvSpPr txBox="1"/>
          <p:nvPr/>
        </p:nvSpPr>
        <p:spPr>
          <a:xfrm>
            <a:off x="392553" y="1252722"/>
            <a:ext cx="5711471" cy="70788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P7  Hail (and Fire)  (9:16, 23, 31)			</a:t>
            </a:r>
          </a:p>
        </p:txBody>
      </p:sp>
      <p:sp>
        <p:nvSpPr>
          <p:cNvPr id="11" name="TextBox 10">
            <a:extLst>
              <a:ext uri="{FF2B5EF4-FFF2-40B4-BE49-F238E27FC236}">
                <a16:creationId xmlns:a16="http://schemas.microsoft.com/office/drawing/2014/main" id="{3CCFBFB1-6651-4C2F-9D0D-7952355B54F1}"/>
              </a:ext>
            </a:extLst>
          </p:cNvPr>
          <p:cNvSpPr txBox="1"/>
          <p:nvPr/>
        </p:nvSpPr>
        <p:spPr>
          <a:xfrm>
            <a:off x="6087976" y="1427460"/>
            <a:ext cx="5711471"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No attempt to duplicate – Pharoah admits that God is all powerful and that all Egypt are sinners and are evil and agrees to let Israel go – NOT – heart hardened again </a:t>
            </a:r>
          </a:p>
        </p:txBody>
      </p:sp>
      <p:sp>
        <p:nvSpPr>
          <p:cNvPr id="13" name="TextBox 12">
            <a:extLst>
              <a:ext uri="{FF2B5EF4-FFF2-40B4-BE49-F238E27FC236}">
                <a16:creationId xmlns:a16="http://schemas.microsoft.com/office/drawing/2014/main" id="{D57D55DD-97B3-4344-B16B-B3634A1DF436}"/>
              </a:ext>
            </a:extLst>
          </p:cNvPr>
          <p:cNvSpPr txBox="1"/>
          <p:nvPr/>
        </p:nvSpPr>
        <p:spPr>
          <a:xfrm>
            <a:off x="6087975" y="2858590"/>
            <a:ext cx="5711471"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Pharoah’s servants challenge him to swallow pride and to put Egypt first – a limited exodus authorized without children - Pharoah’s heart hardened again</a:t>
            </a:r>
          </a:p>
        </p:txBody>
      </p:sp>
      <p:sp>
        <p:nvSpPr>
          <p:cNvPr id="16" name="TextBox 15">
            <a:extLst>
              <a:ext uri="{FF2B5EF4-FFF2-40B4-BE49-F238E27FC236}">
                <a16:creationId xmlns:a16="http://schemas.microsoft.com/office/drawing/2014/main" id="{BF9BDE65-C767-4A95-B728-88724A3F0E29}"/>
              </a:ext>
            </a:extLst>
          </p:cNvPr>
          <p:cNvSpPr txBox="1"/>
          <p:nvPr/>
        </p:nvSpPr>
        <p:spPr>
          <a:xfrm>
            <a:off x="392553" y="2892365"/>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P8  Locusts  (10:7, 10, 12, 15)	</a:t>
            </a:r>
          </a:p>
        </p:txBody>
      </p:sp>
      <p:sp>
        <p:nvSpPr>
          <p:cNvPr id="17" name="TextBox 16">
            <a:extLst>
              <a:ext uri="{FF2B5EF4-FFF2-40B4-BE49-F238E27FC236}">
                <a16:creationId xmlns:a16="http://schemas.microsoft.com/office/drawing/2014/main" id="{04DF707A-2EF1-4599-8438-0F8C3C945003}"/>
              </a:ext>
            </a:extLst>
          </p:cNvPr>
          <p:cNvSpPr txBox="1"/>
          <p:nvPr/>
        </p:nvSpPr>
        <p:spPr>
          <a:xfrm>
            <a:off x="392553" y="4334577"/>
            <a:ext cx="5711471"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P9  Darkness</a:t>
            </a:r>
            <a:r>
              <a:rPr lang="en-US" sz="2000" b="1">
                <a:solidFill>
                  <a:schemeClr val="bg1">
                    <a:lumMod val="95000"/>
                    <a:lumOff val="5000"/>
                  </a:schemeClr>
                </a:solidFill>
                <a:latin typeface="Lucida Sans" panose="020B0602030504020204" pitchFamily="34" charset="0"/>
              </a:rPr>
              <a:t>	 (10:21, 23, 24-25)</a:t>
            </a:r>
            <a:endParaRPr lang="en-US" sz="2000" b="1" dirty="0">
              <a:solidFill>
                <a:schemeClr val="bg1">
                  <a:lumMod val="95000"/>
                  <a:lumOff val="5000"/>
                </a:schemeClr>
              </a:solidFill>
              <a:latin typeface="Lucida Sans" panose="020B0602030504020204" pitchFamily="34" charset="0"/>
            </a:endParaRPr>
          </a:p>
        </p:txBody>
      </p:sp>
      <p:sp>
        <p:nvSpPr>
          <p:cNvPr id="12" name="TextBox 11">
            <a:extLst>
              <a:ext uri="{FF2B5EF4-FFF2-40B4-BE49-F238E27FC236}">
                <a16:creationId xmlns:a16="http://schemas.microsoft.com/office/drawing/2014/main" id="{EEF834CF-50F1-4FDD-A9A4-05486F6668E6}"/>
              </a:ext>
            </a:extLst>
          </p:cNvPr>
          <p:cNvSpPr txBox="1"/>
          <p:nvPr/>
        </p:nvSpPr>
        <p:spPr>
          <a:xfrm>
            <a:off x="6096000" y="4326407"/>
            <a:ext cx="5711471"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First plague without a request/warning by Moses – Pharoah summoned Moses – limited exodus authorized - Ok for children to go but not livestock </a:t>
            </a:r>
          </a:p>
        </p:txBody>
      </p:sp>
    </p:spTree>
    <p:extLst>
      <p:ext uri="{BB962C8B-B14F-4D97-AF65-F5344CB8AC3E}">
        <p14:creationId xmlns:p14="http://schemas.microsoft.com/office/powerpoint/2010/main" val="43685382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87242"/>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829191"/>
            <a:ext cx="11534273" cy="1631216"/>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Lessons Learned </a:t>
            </a:r>
          </a:p>
          <a:p>
            <a:endParaRPr lang="en-US" sz="2000" b="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We probably don’t see within us what God does.  God wants Moses outside of his comfort zone.  When we go there we will grow.  Use it or lose it, DO NOT BE AFRAID (the 1 talent man, Matthew 25:14-30)</a:t>
            </a:r>
          </a:p>
        </p:txBody>
      </p:sp>
      <p:sp>
        <p:nvSpPr>
          <p:cNvPr id="12" name="TextBox 11">
            <a:extLst>
              <a:ext uri="{FF2B5EF4-FFF2-40B4-BE49-F238E27FC236}">
                <a16:creationId xmlns:a16="http://schemas.microsoft.com/office/drawing/2014/main" id="{A21ABFE2-4E34-4114-98A4-9F742493D38C}"/>
              </a:ext>
            </a:extLst>
          </p:cNvPr>
          <p:cNvSpPr txBox="1"/>
          <p:nvPr/>
        </p:nvSpPr>
        <p:spPr>
          <a:xfrm>
            <a:off x="384529" y="2786917"/>
            <a:ext cx="11179101" cy="707886"/>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Ego, pride, vanity ... Not good traits</a:t>
            </a:r>
          </a:p>
          <a:p>
            <a:r>
              <a:rPr lang="en-US" sz="2000" b="1" dirty="0">
                <a:solidFill>
                  <a:srgbClr val="292F33"/>
                </a:solidFill>
                <a:latin typeface="Lucida Sans" panose="020B0602030504020204" pitchFamily="34" charset="0"/>
              </a:rPr>
              <a:t>Proverbs 11:2, 16:18 and 29:23</a:t>
            </a:r>
            <a:endParaRPr lang="en-US" sz="2000" b="1" dirty="0">
              <a:solidFill>
                <a:schemeClr val="bg1">
                  <a:lumMod val="95000"/>
                  <a:lumOff val="5000"/>
                </a:schemeClr>
              </a:solidFill>
              <a:latin typeface="Lucida Sans" panose="020B0602030504020204" pitchFamily="34" charset="0"/>
            </a:endParaRPr>
          </a:p>
        </p:txBody>
      </p:sp>
      <p:sp>
        <p:nvSpPr>
          <p:cNvPr id="14" name="TextBox 13">
            <a:extLst>
              <a:ext uri="{FF2B5EF4-FFF2-40B4-BE49-F238E27FC236}">
                <a16:creationId xmlns:a16="http://schemas.microsoft.com/office/drawing/2014/main" id="{FD8D316C-2158-45B5-9C24-32B96C964123}"/>
              </a:ext>
            </a:extLst>
          </p:cNvPr>
          <p:cNvSpPr txBox="1"/>
          <p:nvPr/>
        </p:nvSpPr>
        <p:spPr>
          <a:xfrm>
            <a:off x="384529" y="4496792"/>
            <a:ext cx="11928909" cy="400110"/>
          </a:xfrm>
          <a:prstGeom prst="rect">
            <a:avLst/>
          </a:prstGeom>
          <a:noFill/>
        </p:spPr>
        <p:txBody>
          <a:bodyPr wrap="square" rtlCol="0">
            <a:spAutoFit/>
          </a:bodyPr>
          <a:lstStyle/>
          <a:p>
            <a:endParaRPr lang="en-US" sz="2000" b="1" i="1" dirty="0">
              <a:solidFill>
                <a:schemeClr val="bg1">
                  <a:lumMod val="95000"/>
                  <a:lumOff val="5000"/>
                </a:schemeClr>
              </a:solidFill>
              <a:latin typeface="Lucida Sans" panose="020B0602030504020204" pitchFamily="34" charset="0"/>
            </a:endParaRPr>
          </a:p>
        </p:txBody>
      </p:sp>
      <p:sp>
        <p:nvSpPr>
          <p:cNvPr id="15" name="TextBox 14">
            <a:extLst>
              <a:ext uri="{FF2B5EF4-FFF2-40B4-BE49-F238E27FC236}">
                <a16:creationId xmlns:a16="http://schemas.microsoft.com/office/drawing/2014/main" id="{745C0499-F086-4B45-8686-2C0A71754BDE}"/>
              </a:ext>
            </a:extLst>
          </p:cNvPr>
          <p:cNvSpPr txBox="1"/>
          <p:nvPr/>
        </p:nvSpPr>
        <p:spPr>
          <a:xfrm>
            <a:off x="505968" y="6012316"/>
            <a:ext cx="11686032" cy="400110"/>
          </a:xfrm>
          <a:prstGeom prst="rect">
            <a:avLst/>
          </a:prstGeom>
          <a:noFill/>
        </p:spPr>
        <p:txBody>
          <a:bodyPr wrap="square" rtlCol="0">
            <a:spAutoFit/>
          </a:bodyPr>
          <a:lstStyle/>
          <a:p>
            <a:endParaRPr lang="en-US" sz="2000" b="1" dirty="0">
              <a:solidFill>
                <a:schemeClr val="bg1">
                  <a:lumMod val="95000"/>
                  <a:lumOff val="5000"/>
                </a:schemeClr>
              </a:solidFill>
              <a:latin typeface="Lucida Sans" panose="020B0602030504020204" pitchFamily="34" charset="0"/>
            </a:endParaRPr>
          </a:p>
        </p:txBody>
      </p:sp>
      <p:sp>
        <p:nvSpPr>
          <p:cNvPr id="8" name="TextBox 7">
            <a:extLst>
              <a:ext uri="{FF2B5EF4-FFF2-40B4-BE49-F238E27FC236}">
                <a16:creationId xmlns:a16="http://schemas.microsoft.com/office/drawing/2014/main" id="{E4381DE0-5196-4F26-A35D-5D0D4FEF2D88}"/>
              </a:ext>
            </a:extLst>
          </p:cNvPr>
          <p:cNvSpPr txBox="1"/>
          <p:nvPr/>
        </p:nvSpPr>
        <p:spPr>
          <a:xfrm>
            <a:off x="384528" y="5263077"/>
            <a:ext cx="11179101" cy="707886"/>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God does not lie</a:t>
            </a:r>
          </a:p>
          <a:p>
            <a:r>
              <a:rPr lang="en-US" sz="2000" b="1" dirty="0">
                <a:solidFill>
                  <a:srgbClr val="292F33"/>
                </a:solidFill>
                <a:latin typeface="Lucida Sans" panose="020B0602030504020204" pitchFamily="34" charset="0"/>
              </a:rPr>
              <a:t>Hebrews 6:18</a:t>
            </a:r>
            <a:endParaRPr lang="en-US" sz="2000" b="1" dirty="0">
              <a:solidFill>
                <a:schemeClr val="bg1">
                  <a:lumMod val="95000"/>
                  <a:lumOff val="5000"/>
                </a:schemeClr>
              </a:solidFill>
              <a:latin typeface="Lucida Sans" panose="020B0602030504020204" pitchFamily="34" charset="0"/>
            </a:endParaRPr>
          </a:p>
        </p:txBody>
      </p:sp>
      <p:sp>
        <p:nvSpPr>
          <p:cNvPr id="9" name="TextBox 8">
            <a:extLst>
              <a:ext uri="{FF2B5EF4-FFF2-40B4-BE49-F238E27FC236}">
                <a16:creationId xmlns:a16="http://schemas.microsoft.com/office/drawing/2014/main" id="{BBCBC602-053A-BD48-1CE3-A2D9A9AA78F4}"/>
              </a:ext>
            </a:extLst>
          </p:cNvPr>
          <p:cNvSpPr txBox="1"/>
          <p:nvPr/>
        </p:nvSpPr>
        <p:spPr>
          <a:xfrm>
            <a:off x="384528" y="3735874"/>
            <a:ext cx="11179101" cy="1323439"/>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Not our time but God’s Time   (Patience Required)</a:t>
            </a:r>
          </a:p>
          <a:p>
            <a:r>
              <a:rPr lang="en-US" sz="2000" b="1" dirty="0">
                <a:solidFill>
                  <a:srgbClr val="292F33"/>
                </a:solidFill>
                <a:latin typeface="Lucida Sans" panose="020B0602030504020204" pitchFamily="34" charset="0"/>
              </a:rPr>
              <a:t>Exodus 6:1  God’s Power Promised</a:t>
            </a:r>
          </a:p>
          <a:p>
            <a:r>
              <a:rPr lang="en-US" sz="2000" b="1" dirty="0">
                <a:solidFill>
                  <a:srgbClr val="292F33"/>
                </a:solidFill>
                <a:latin typeface="Lucida Sans" panose="020B0602030504020204" pitchFamily="34" charset="0"/>
              </a:rPr>
              <a:t>Exodus 6:5  God heard the groaning and remembered his covenant</a:t>
            </a:r>
          </a:p>
          <a:p>
            <a:r>
              <a:rPr lang="en-US" sz="2000" b="1" dirty="0">
                <a:solidFill>
                  <a:srgbClr val="292F33"/>
                </a:solidFill>
                <a:latin typeface="Lucida Sans" panose="020B0602030504020204" pitchFamily="34" charset="0"/>
              </a:rPr>
              <a:t>Exodus 6:6  God promises redemption</a:t>
            </a:r>
          </a:p>
        </p:txBody>
      </p:sp>
    </p:spTree>
    <p:extLst>
      <p:ext uri="{BB962C8B-B14F-4D97-AF65-F5344CB8AC3E}">
        <p14:creationId xmlns:p14="http://schemas.microsoft.com/office/powerpoint/2010/main" val="2574703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5291</TotalTime>
  <Words>4574</Words>
  <Application>Microsoft Office PowerPoint</Application>
  <PresentationFormat>Widescreen</PresentationFormat>
  <Paragraphs>235</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Lucida Sans</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David Sproule</cp:lastModifiedBy>
  <cp:revision>152</cp:revision>
  <cp:lastPrinted>2022-05-04T12:28:50Z</cp:lastPrinted>
  <dcterms:created xsi:type="dcterms:W3CDTF">2021-12-03T01:50:23Z</dcterms:created>
  <dcterms:modified xsi:type="dcterms:W3CDTF">2022-05-04T15:40:27Z</dcterms:modified>
</cp:coreProperties>
</file>