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8" r:id="rId4"/>
    <p:sldId id="291" r:id="rId5"/>
    <p:sldId id="268" r:id="rId6"/>
    <p:sldId id="292" r:id="rId7"/>
    <p:sldId id="293" r:id="rId8"/>
    <p:sldId id="294" r:id="rId9"/>
    <p:sldId id="295" r:id="rId10"/>
    <p:sldId id="260" r:id="rId11"/>
    <p:sldId id="296" r:id="rId12"/>
    <p:sldId id="297" r:id="rId13"/>
    <p:sldId id="298" r:id="rId14"/>
    <p:sldId id="261" r:id="rId15"/>
    <p:sldId id="299" r:id="rId16"/>
    <p:sldId id="300" r:id="rId17"/>
    <p:sldId id="301" r:id="rId18"/>
    <p:sldId id="30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h Blackmer" initials="JB" lastIdx="1" clrIdx="0">
    <p:extLst>
      <p:ext uri="{19B8F6BF-5375-455C-9EA6-DF929625EA0E}">
        <p15:presenceInfo xmlns:p15="http://schemas.microsoft.com/office/powerpoint/2012/main" userId="c5caabe2c550b09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4"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ED8AD8B-4808-4EDC-B52A-3E106A1FF8ED}"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2917054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D8AD8B-4808-4EDC-B52A-3E106A1FF8ED}"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371470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D8AD8B-4808-4EDC-B52A-3E106A1FF8ED}"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155590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D8AD8B-4808-4EDC-B52A-3E106A1FF8ED}"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619614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D8AD8B-4808-4EDC-B52A-3E106A1FF8ED}"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3990716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D8AD8B-4808-4EDC-B52A-3E106A1FF8ED}"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2157529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D8AD8B-4808-4EDC-B52A-3E106A1FF8ED}" type="datetimeFigureOut">
              <a:rPr lang="en-US" smtClean="0"/>
              <a:t>5/31/2022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3579830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D8AD8B-4808-4EDC-B52A-3E106A1FF8ED}" type="datetimeFigureOut">
              <a:rPr lang="en-US" smtClean="0"/>
              <a:t>5/31/2022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188387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8AD8B-4808-4EDC-B52A-3E106A1FF8ED}" type="datetimeFigureOut">
              <a:rPr lang="en-US" smtClean="0"/>
              <a:t>5/31/2022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3054649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D8AD8B-4808-4EDC-B52A-3E106A1FF8ED}"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2274596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D8AD8B-4808-4EDC-B52A-3E106A1FF8ED}"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2D0D6-6F38-4F30-81FF-EBF33018AFB6}" type="slidenum">
              <a:rPr lang="en-US" smtClean="0"/>
              <a:t>‹#›</a:t>
            </a:fld>
            <a:endParaRPr lang="en-US"/>
          </a:p>
        </p:txBody>
      </p:sp>
    </p:spTree>
    <p:extLst>
      <p:ext uri="{BB962C8B-B14F-4D97-AF65-F5344CB8AC3E}">
        <p14:creationId xmlns:p14="http://schemas.microsoft.com/office/powerpoint/2010/main" val="3854185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4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8AD8B-4808-4EDC-B52A-3E106A1FF8ED}" type="datetimeFigureOut">
              <a:rPr lang="en-US" smtClean="0"/>
              <a:t>5/31/2022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2D0D6-6F38-4F30-81FF-EBF33018AFB6}" type="slidenum">
              <a:rPr lang="en-US" smtClean="0"/>
              <a:t>‹#›</a:t>
            </a:fld>
            <a:endParaRPr lang="en-US"/>
          </a:p>
        </p:txBody>
      </p:sp>
    </p:spTree>
    <p:extLst>
      <p:ext uri="{BB962C8B-B14F-4D97-AF65-F5344CB8AC3E}">
        <p14:creationId xmlns:p14="http://schemas.microsoft.com/office/powerpoint/2010/main" val="2899682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982431"/>
            <a:ext cx="8496298" cy="2225677"/>
          </a:xfrm>
        </p:spPr>
        <p:txBody>
          <a:bodyPr>
            <a:normAutofit/>
          </a:bodyPr>
          <a:lstStyle/>
          <a:p>
            <a:pPr algn="l"/>
            <a:r>
              <a:rPr lang="es-PY" sz="10000" dirty="0" err="1">
                <a:solidFill>
                  <a:schemeClr val="bg1"/>
                </a:solidFill>
                <a:effectLst>
                  <a:outerShdw blurRad="50800" dist="38100" dir="2700000" algn="tl" rotWithShape="0">
                    <a:prstClr val="black">
                      <a:alpha val="40000"/>
                    </a:prstClr>
                  </a:outerShdw>
                </a:effectLst>
                <a:latin typeface="Zeronero" panose="02000503000000020004" pitchFamily="2" charset="0"/>
              </a:rPr>
              <a:t>The</a:t>
            </a:r>
            <a:r>
              <a:rPr lang="es-PY" sz="10000" dirty="0">
                <a:solidFill>
                  <a:schemeClr val="bg1"/>
                </a:solidFill>
                <a:effectLst>
                  <a:outerShdw blurRad="50800" dist="38100" dir="2700000" algn="tl" rotWithShape="0">
                    <a:prstClr val="black">
                      <a:alpha val="40000"/>
                    </a:prstClr>
                  </a:outerShdw>
                </a:effectLst>
                <a:latin typeface="Zeronero" panose="02000503000000020004" pitchFamily="2" charset="0"/>
              </a:rPr>
              <a:t> Reason</a:t>
            </a:r>
            <a:endParaRPr lang="en-US" sz="10000" dirty="0">
              <a:latin typeface="Zeronero" panose="02000503000000020004" pitchFamily="2" charset="0"/>
            </a:endParaRPr>
          </a:p>
        </p:txBody>
      </p:sp>
      <p:sp>
        <p:nvSpPr>
          <p:cNvPr id="3" name="Subtitle 2"/>
          <p:cNvSpPr>
            <a:spLocks noGrp="1"/>
          </p:cNvSpPr>
          <p:nvPr>
            <p:ph type="subTitle" idx="1"/>
          </p:nvPr>
        </p:nvSpPr>
        <p:spPr>
          <a:xfrm>
            <a:off x="3790948" y="2438400"/>
            <a:ext cx="6762750" cy="1797050"/>
          </a:xfrm>
        </p:spPr>
        <p:txBody>
          <a:bodyPr>
            <a:normAutofit/>
          </a:bodyPr>
          <a:lstStyle/>
          <a:p>
            <a:pPr algn="l"/>
            <a:r>
              <a:rPr lang="es-PY" sz="10000" dirty="0">
                <a:solidFill>
                  <a:schemeClr val="bg1"/>
                </a:solidFill>
                <a:effectLst>
                  <a:outerShdw blurRad="50800" dist="38100" dir="2700000" algn="tl" rotWithShape="0">
                    <a:prstClr val="black">
                      <a:alpha val="40000"/>
                    </a:prstClr>
                  </a:outerShdw>
                </a:effectLst>
                <a:latin typeface="Zeronero" panose="02000503000000020004" pitchFamily="2" charset="0"/>
              </a:rPr>
              <a:t>of </a:t>
            </a:r>
            <a:r>
              <a:rPr lang="es-PY" sz="10000" dirty="0" err="1">
                <a:solidFill>
                  <a:schemeClr val="bg1"/>
                </a:solidFill>
                <a:effectLst>
                  <a:outerShdw blurRad="50800" dist="38100" dir="2700000" algn="tl" rotWithShape="0">
                    <a:prstClr val="black">
                      <a:alpha val="40000"/>
                    </a:prstClr>
                  </a:outerShdw>
                </a:effectLst>
                <a:latin typeface="Zeronero" panose="02000503000000020004" pitchFamily="2" charset="0"/>
              </a:rPr>
              <a:t>the</a:t>
            </a:r>
            <a:r>
              <a:rPr lang="es-PY" sz="10000" dirty="0">
                <a:solidFill>
                  <a:schemeClr val="bg1"/>
                </a:solidFill>
                <a:effectLst>
                  <a:outerShdw blurRad="50800" dist="38100" dir="2700000" algn="tl" rotWithShape="0">
                    <a:prstClr val="black">
                      <a:alpha val="40000"/>
                    </a:prstClr>
                  </a:outerShdw>
                </a:effectLst>
                <a:latin typeface="Zeronero" panose="02000503000000020004" pitchFamily="2" charset="0"/>
              </a:rPr>
              <a:t> </a:t>
            </a:r>
            <a:r>
              <a:rPr lang="es-PY" sz="10000" b="1" dirty="0">
                <a:solidFill>
                  <a:schemeClr val="bg1"/>
                </a:solidFill>
                <a:effectLst>
                  <a:outerShdw blurRad="50800" dist="38100" dir="2700000" algn="tl" rotWithShape="0">
                    <a:prstClr val="black">
                      <a:alpha val="40000"/>
                    </a:prstClr>
                  </a:outerShdw>
                </a:effectLst>
                <a:latin typeface="Zeronero" panose="02000503000000020004" pitchFamily="2" charset="0"/>
              </a:rPr>
              <a:t>Hope</a:t>
            </a:r>
            <a:endParaRPr lang="en-US" sz="10000" b="1" dirty="0">
              <a:solidFill>
                <a:schemeClr val="bg1"/>
              </a:solidFill>
              <a:effectLst>
                <a:outerShdw blurRad="50800" dist="38100" dir="2700000" algn="tl" rotWithShape="0">
                  <a:prstClr val="black">
                    <a:alpha val="40000"/>
                  </a:prstClr>
                </a:outerShdw>
              </a:effectLst>
              <a:latin typeface="Zeronero" panose="02000503000000020004" pitchFamily="2" charset="0"/>
            </a:endParaRPr>
          </a:p>
        </p:txBody>
      </p:sp>
      <p:sp>
        <p:nvSpPr>
          <p:cNvPr id="4" name="Subtitle 2"/>
          <p:cNvSpPr txBox="1">
            <a:spLocks/>
          </p:cNvSpPr>
          <p:nvPr/>
        </p:nvSpPr>
        <p:spPr>
          <a:xfrm>
            <a:off x="6706829" y="4062412"/>
            <a:ext cx="3614736" cy="9842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es-PY" sz="5400" b="1" dirty="0">
                <a:solidFill>
                  <a:schemeClr val="tx1"/>
                </a:solidFill>
                <a:effectLst>
                  <a:glow rad="88900">
                    <a:schemeClr val="bg1">
                      <a:alpha val="50000"/>
                    </a:schemeClr>
                  </a:glow>
                  <a:outerShdw blurRad="50800" dist="38100" dir="2700000" algn="tl" rotWithShape="0">
                    <a:prstClr val="black">
                      <a:alpha val="40000"/>
                    </a:prstClr>
                  </a:outerShdw>
                </a:effectLst>
                <a:latin typeface="+mj-lt"/>
              </a:rPr>
              <a:t>1 Peter 3:15</a:t>
            </a:r>
            <a:endParaRPr lang="en-US" sz="5400" b="1" dirty="0">
              <a:solidFill>
                <a:schemeClr val="tx1"/>
              </a:solidFill>
              <a:effectLst>
                <a:glow rad="88900">
                  <a:schemeClr val="bg1">
                    <a:alpha val="50000"/>
                  </a:schemeClr>
                </a:glow>
                <a:outerShdw blurRad="50800" dist="38100" dir="2700000" algn="tl" rotWithShape="0">
                  <a:prstClr val="black">
                    <a:alpha val="40000"/>
                  </a:prstClr>
                </a:outerShdw>
              </a:effectLst>
              <a:latin typeface="+mj-lt"/>
            </a:endParaRPr>
          </a:p>
        </p:txBody>
      </p:sp>
      <p:sp>
        <p:nvSpPr>
          <p:cNvPr id="5" name="Rectangle 4">
            <a:extLst>
              <a:ext uri="{FF2B5EF4-FFF2-40B4-BE49-F238E27FC236}">
                <a16:creationId xmlns:a16="http://schemas.microsoft.com/office/drawing/2014/main" id="{727169D5-BCE9-0D1B-8EC2-06F9DD39E138}"/>
              </a:ext>
            </a:extLst>
          </p:cNvPr>
          <p:cNvSpPr/>
          <p:nvPr/>
        </p:nvSpPr>
        <p:spPr>
          <a:xfrm>
            <a:off x="1905000" y="1335087"/>
            <a:ext cx="8382000" cy="272732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noFill/>
            </a:endParaRPr>
          </a:p>
        </p:txBody>
      </p:sp>
    </p:spTree>
    <p:extLst>
      <p:ext uri="{BB962C8B-B14F-4D97-AF65-F5344CB8AC3E}">
        <p14:creationId xmlns:p14="http://schemas.microsoft.com/office/powerpoint/2010/main" val="27362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12192000" cy="2743200"/>
          </a:xfrm>
        </p:spPr>
        <p:txBody>
          <a:bodyPr>
            <a:noAutofit/>
          </a:bodyPr>
          <a:lstStyle/>
          <a:p>
            <a:r>
              <a:rPr lang="en-US" sz="5400" dirty="0">
                <a:solidFill>
                  <a:schemeClr val="bg1"/>
                </a:solidFill>
                <a:effectLst>
                  <a:outerShdw blurRad="50800" dist="38100" dir="2700000" algn="tl" rotWithShape="0">
                    <a:prstClr val="black">
                      <a:alpha val="40000"/>
                    </a:prstClr>
                  </a:outerShdw>
                </a:effectLst>
                <a:latin typeface="Zeronero" panose="02000503000000020004" pitchFamily="2" charset="0"/>
              </a:rPr>
              <a:t>“Always being ready to make a defense to everyone who asks you to give an account for the hope that is in you”</a:t>
            </a:r>
          </a:p>
        </p:txBody>
      </p:sp>
    </p:spTree>
    <p:extLst>
      <p:ext uri="{BB962C8B-B14F-4D97-AF65-F5344CB8AC3E}">
        <p14:creationId xmlns:p14="http://schemas.microsoft.com/office/powerpoint/2010/main" val="417070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Always being ready </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err="1"/>
              <a:t>The</a:t>
            </a:r>
            <a:r>
              <a:rPr lang="es-ES" dirty="0"/>
              <a:t> </a:t>
            </a:r>
            <a:r>
              <a:rPr lang="es-ES" dirty="0" err="1"/>
              <a:t>word</a:t>
            </a:r>
            <a:r>
              <a:rPr lang="es-ES" dirty="0"/>
              <a:t> “hope” </a:t>
            </a:r>
            <a:r>
              <a:rPr lang="es-ES" dirty="0" err="1"/>
              <a:t>for</a:t>
            </a:r>
            <a:r>
              <a:rPr lang="es-ES" dirty="0"/>
              <a:t> </a:t>
            </a:r>
            <a:r>
              <a:rPr lang="es-ES" dirty="0" err="1"/>
              <a:t>some</a:t>
            </a:r>
            <a:r>
              <a:rPr lang="es-ES" dirty="0"/>
              <a:t> can mean can mean </a:t>
            </a:r>
            <a:r>
              <a:rPr lang="es-ES" dirty="0" err="1"/>
              <a:t>wish</a:t>
            </a:r>
            <a:r>
              <a:rPr lang="es-ES" dirty="0"/>
              <a:t> </a:t>
            </a:r>
            <a:r>
              <a:rPr lang="es-ES" dirty="0" err="1"/>
              <a:t>or</a:t>
            </a:r>
            <a:r>
              <a:rPr lang="es-ES" dirty="0"/>
              <a:t> </a:t>
            </a:r>
            <a:r>
              <a:rPr lang="es-ES" dirty="0" err="1"/>
              <a:t>expectation</a:t>
            </a:r>
            <a:r>
              <a:rPr lang="es-ES" dirty="0"/>
              <a:t>. </a:t>
            </a:r>
            <a:r>
              <a:rPr lang="es-ES" dirty="0" err="1"/>
              <a:t>There</a:t>
            </a:r>
            <a:r>
              <a:rPr lang="es-ES" dirty="0"/>
              <a:t> are </a:t>
            </a:r>
            <a:r>
              <a:rPr lang="es-ES" dirty="0" err="1"/>
              <a:t>many</a:t>
            </a:r>
            <a:r>
              <a:rPr lang="es-ES" dirty="0"/>
              <a:t> </a:t>
            </a:r>
            <a:r>
              <a:rPr lang="es-ES" dirty="0" err="1"/>
              <a:t>that</a:t>
            </a:r>
            <a:r>
              <a:rPr lang="es-ES" dirty="0"/>
              <a:t> </a:t>
            </a:r>
            <a:r>
              <a:rPr lang="es-ES" dirty="0" err="1"/>
              <a:t>wish</a:t>
            </a:r>
            <a:r>
              <a:rPr lang="es-ES" dirty="0"/>
              <a:t> </a:t>
            </a:r>
            <a:r>
              <a:rPr lang="es-ES" dirty="0" err="1"/>
              <a:t>to</a:t>
            </a:r>
            <a:r>
              <a:rPr lang="es-ES" dirty="0"/>
              <a:t> </a:t>
            </a:r>
            <a:r>
              <a:rPr lang="es-ES" dirty="0" err="1"/>
              <a:t>go</a:t>
            </a:r>
            <a:r>
              <a:rPr lang="es-ES" dirty="0"/>
              <a:t> </a:t>
            </a:r>
            <a:r>
              <a:rPr lang="es-ES" dirty="0" err="1"/>
              <a:t>to</a:t>
            </a:r>
            <a:r>
              <a:rPr lang="es-ES" dirty="0"/>
              <a:t> </a:t>
            </a:r>
            <a:r>
              <a:rPr lang="es-ES" dirty="0" err="1"/>
              <a:t>heaven</a:t>
            </a:r>
            <a:r>
              <a:rPr lang="es-ES" dirty="0"/>
              <a:t>. A Christian can </a:t>
            </a:r>
            <a:r>
              <a:rPr lang="es-ES" dirty="0" err="1"/>
              <a:t>have</a:t>
            </a:r>
            <a:r>
              <a:rPr lang="es-ES" dirty="0"/>
              <a:t> </a:t>
            </a:r>
            <a:r>
              <a:rPr lang="es-ES" dirty="0" err="1"/>
              <a:t>the</a:t>
            </a:r>
            <a:r>
              <a:rPr lang="es-ES" dirty="0"/>
              <a:t> </a:t>
            </a:r>
            <a:r>
              <a:rPr lang="es-ES" dirty="0" err="1"/>
              <a:t>ecpectation</a:t>
            </a:r>
            <a:r>
              <a:rPr lang="es-ES" dirty="0"/>
              <a:t> </a:t>
            </a:r>
            <a:r>
              <a:rPr lang="es-ES" dirty="0" err="1"/>
              <a:t>of</a:t>
            </a:r>
            <a:r>
              <a:rPr lang="es-ES" dirty="0"/>
              <a:t> </a:t>
            </a:r>
            <a:r>
              <a:rPr lang="es-ES" dirty="0" err="1"/>
              <a:t>heaven</a:t>
            </a:r>
            <a:r>
              <a:rPr lang="es-ES" dirty="0"/>
              <a:t>. </a:t>
            </a:r>
          </a:p>
          <a:p>
            <a:r>
              <a:rPr lang="es-ES" dirty="0" err="1"/>
              <a:t>According</a:t>
            </a:r>
            <a:r>
              <a:rPr lang="es-ES" dirty="0"/>
              <a:t> </a:t>
            </a:r>
            <a:r>
              <a:rPr lang="es-ES" dirty="0" err="1"/>
              <a:t>to</a:t>
            </a:r>
            <a:r>
              <a:rPr lang="es-ES" dirty="0"/>
              <a:t> </a:t>
            </a:r>
            <a:r>
              <a:rPr lang="es-ES" dirty="0" err="1"/>
              <a:t>the</a:t>
            </a:r>
            <a:r>
              <a:rPr lang="es-ES" dirty="0"/>
              <a:t> New </a:t>
            </a:r>
            <a:r>
              <a:rPr lang="es-ES" dirty="0" err="1"/>
              <a:t>Testament</a:t>
            </a:r>
            <a:r>
              <a:rPr lang="es-ES" dirty="0"/>
              <a:t> hope </a:t>
            </a:r>
            <a:r>
              <a:rPr lang="es-ES" dirty="0" err="1"/>
              <a:t>is</a:t>
            </a:r>
            <a:r>
              <a:rPr lang="es-ES" dirty="0"/>
              <a:t> </a:t>
            </a:r>
            <a:r>
              <a:rPr lang="es-ES" dirty="0" err="1"/>
              <a:t>not</a:t>
            </a:r>
            <a:r>
              <a:rPr lang="es-ES" dirty="0"/>
              <a:t> </a:t>
            </a:r>
            <a:r>
              <a:rPr lang="es-ES" dirty="0" err="1"/>
              <a:t>anything</a:t>
            </a:r>
            <a:r>
              <a:rPr lang="es-ES" dirty="0"/>
              <a:t> </a:t>
            </a:r>
            <a:r>
              <a:rPr lang="es-ES" dirty="0" err="1"/>
              <a:t>you</a:t>
            </a:r>
            <a:r>
              <a:rPr lang="es-ES" dirty="0"/>
              <a:t> can </a:t>
            </a:r>
            <a:r>
              <a:rPr lang="es-ES" dirty="0" err="1"/>
              <a:t>see</a:t>
            </a:r>
            <a:r>
              <a:rPr lang="es-ES" dirty="0"/>
              <a:t>. “</a:t>
            </a:r>
            <a:r>
              <a:rPr lang="en-US" dirty="0"/>
              <a:t>For in hope we have been saved, but hope that is seen is not hope; for who hopes for what he already sees? But if we hope for what we do not see, with perseverance we wait eagerly for it”                (Romans 8:24-25)</a:t>
            </a:r>
            <a:endParaRPr lang="es-ES" dirty="0"/>
          </a:p>
        </p:txBody>
      </p:sp>
    </p:spTree>
    <p:extLst>
      <p:ext uri="{BB962C8B-B14F-4D97-AF65-F5344CB8AC3E}">
        <p14:creationId xmlns:p14="http://schemas.microsoft.com/office/powerpoint/2010/main" val="1778516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Always being ready </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err="1"/>
              <a:t>We</a:t>
            </a:r>
            <a:r>
              <a:rPr lang="es-ES" dirty="0"/>
              <a:t> </a:t>
            </a:r>
            <a:r>
              <a:rPr lang="es-ES" dirty="0" err="1"/>
              <a:t>have</a:t>
            </a:r>
            <a:r>
              <a:rPr lang="es-ES" dirty="0"/>
              <a:t> </a:t>
            </a:r>
            <a:r>
              <a:rPr lang="es-ES" dirty="0" err="1"/>
              <a:t>been</a:t>
            </a:r>
            <a:r>
              <a:rPr lang="es-ES" dirty="0"/>
              <a:t> </a:t>
            </a:r>
            <a:r>
              <a:rPr lang="es-ES" dirty="0" err="1"/>
              <a:t>given</a:t>
            </a:r>
            <a:r>
              <a:rPr lang="es-ES" dirty="0"/>
              <a:t> </a:t>
            </a:r>
            <a:r>
              <a:rPr lang="es-ES" dirty="0" err="1"/>
              <a:t>the</a:t>
            </a:r>
            <a:r>
              <a:rPr lang="es-ES" dirty="0"/>
              <a:t> </a:t>
            </a:r>
            <a:r>
              <a:rPr lang="es-ES" dirty="0" err="1"/>
              <a:t>promise</a:t>
            </a:r>
            <a:r>
              <a:rPr lang="es-ES" dirty="0"/>
              <a:t> </a:t>
            </a:r>
            <a:r>
              <a:rPr lang="es-ES" dirty="0" err="1"/>
              <a:t>of</a:t>
            </a:r>
            <a:r>
              <a:rPr lang="es-ES" dirty="0"/>
              <a:t> </a:t>
            </a:r>
            <a:r>
              <a:rPr lang="es-ES" dirty="0" err="1"/>
              <a:t>heaven</a:t>
            </a:r>
            <a:r>
              <a:rPr lang="es-ES" dirty="0"/>
              <a:t>.                                       “</a:t>
            </a:r>
            <a:r>
              <a:rPr lang="en-US" dirty="0"/>
              <a:t>This is the promise which He Himself made to us: eternal life”         (1 John 2:25)</a:t>
            </a:r>
            <a:endParaRPr lang="es-ES" dirty="0"/>
          </a:p>
          <a:p>
            <a:r>
              <a:rPr lang="es-ES" dirty="0" err="1"/>
              <a:t>This</a:t>
            </a:r>
            <a:r>
              <a:rPr lang="es-ES" dirty="0"/>
              <a:t> </a:t>
            </a:r>
            <a:r>
              <a:rPr lang="es-ES" dirty="0" err="1"/>
              <a:t>is</a:t>
            </a:r>
            <a:r>
              <a:rPr lang="es-ES" dirty="0"/>
              <a:t> </a:t>
            </a:r>
            <a:r>
              <a:rPr lang="es-ES" dirty="0" err="1"/>
              <a:t>something</a:t>
            </a:r>
            <a:r>
              <a:rPr lang="es-ES" dirty="0"/>
              <a:t> </a:t>
            </a:r>
            <a:r>
              <a:rPr lang="es-ES" dirty="0" err="1"/>
              <a:t>that</a:t>
            </a:r>
            <a:r>
              <a:rPr lang="es-ES" dirty="0"/>
              <a:t> </a:t>
            </a:r>
            <a:r>
              <a:rPr lang="es-ES" dirty="0" err="1"/>
              <a:t>we</a:t>
            </a:r>
            <a:r>
              <a:rPr lang="es-ES" dirty="0"/>
              <a:t> can </a:t>
            </a:r>
            <a:r>
              <a:rPr lang="es-ES" dirty="0" err="1"/>
              <a:t>explain</a:t>
            </a:r>
            <a:r>
              <a:rPr lang="es-ES" dirty="0"/>
              <a:t> </a:t>
            </a:r>
            <a:r>
              <a:rPr lang="es-ES" dirty="0" err="1"/>
              <a:t>to</a:t>
            </a:r>
            <a:r>
              <a:rPr lang="es-ES" dirty="0"/>
              <a:t> </a:t>
            </a:r>
            <a:r>
              <a:rPr lang="es-ES" dirty="0" err="1"/>
              <a:t>others</a:t>
            </a:r>
            <a:r>
              <a:rPr lang="es-ES" dirty="0"/>
              <a:t>. </a:t>
            </a:r>
            <a:r>
              <a:rPr lang="es-ES" dirty="0" err="1"/>
              <a:t>It</a:t>
            </a:r>
            <a:r>
              <a:rPr lang="es-ES" dirty="0"/>
              <a:t> </a:t>
            </a:r>
            <a:r>
              <a:rPr lang="es-ES" dirty="0" err="1"/>
              <a:t>is</a:t>
            </a:r>
            <a:r>
              <a:rPr lang="es-ES" dirty="0"/>
              <a:t> </a:t>
            </a:r>
            <a:r>
              <a:rPr lang="es-ES" dirty="0" err="1"/>
              <a:t>what</a:t>
            </a:r>
            <a:r>
              <a:rPr lang="es-ES" dirty="0"/>
              <a:t> 1 Peter 3:15 </a:t>
            </a:r>
            <a:r>
              <a:rPr lang="es-ES" dirty="0" err="1"/>
              <a:t>requires</a:t>
            </a:r>
            <a:r>
              <a:rPr lang="es-ES" dirty="0"/>
              <a:t>.  </a:t>
            </a:r>
          </a:p>
          <a:p>
            <a:r>
              <a:rPr lang="es-ES" dirty="0" err="1"/>
              <a:t>Again</a:t>
            </a:r>
            <a:r>
              <a:rPr lang="es-ES" dirty="0"/>
              <a:t>, </a:t>
            </a:r>
            <a:r>
              <a:rPr lang="es-ES" dirty="0" err="1"/>
              <a:t>we</a:t>
            </a:r>
            <a:r>
              <a:rPr lang="es-ES" dirty="0"/>
              <a:t> </a:t>
            </a:r>
            <a:r>
              <a:rPr lang="es-ES" dirty="0" err="1"/>
              <a:t>have</a:t>
            </a:r>
            <a:r>
              <a:rPr lang="es-ES" dirty="0"/>
              <a:t> </a:t>
            </a:r>
            <a:r>
              <a:rPr lang="es-ES" dirty="0" err="1"/>
              <a:t>this</a:t>
            </a:r>
            <a:r>
              <a:rPr lang="es-ES" dirty="0"/>
              <a:t> </a:t>
            </a:r>
            <a:r>
              <a:rPr lang="es-ES" dirty="0" err="1"/>
              <a:t>example</a:t>
            </a:r>
            <a:r>
              <a:rPr lang="es-ES" dirty="0"/>
              <a:t> in </a:t>
            </a:r>
            <a:r>
              <a:rPr lang="es-ES" dirty="0" err="1"/>
              <a:t>Christ</a:t>
            </a:r>
            <a:r>
              <a:rPr lang="es-ES" dirty="0"/>
              <a:t>.                                              “F</a:t>
            </a:r>
            <a:r>
              <a:rPr lang="en-US" dirty="0" err="1"/>
              <a:t>ixing</a:t>
            </a:r>
            <a:r>
              <a:rPr lang="en-US" dirty="0"/>
              <a:t> our eyes on Jesus, the author and perfecter of faith, who for the joy set before Him endured the cross, despising the shame, and has sat down at the right hand of the throne of God” (Hebrews 12:2)</a:t>
            </a:r>
            <a:endParaRPr lang="es-ES" dirty="0"/>
          </a:p>
        </p:txBody>
      </p:sp>
    </p:spTree>
    <p:extLst>
      <p:ext uri="{BB962C8B-B14F-4D97-AF65-F5344CB8AC3E}">
        <p14:creationId xmlns:p14="http://schemas.microsoft.com/office/powerpoint/2010/main" val="2573719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Always being ready </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a:t>Paul </a:t>
            </a:r>
            <a:r>
              <a:rPr lang="es-ES" dirty="0" err="1"/>
              <a:t>gave</a:t>
            </a:r>
            <a:r>
              <a:rPr lang="es-ES" dirty="0"/>
              <a:t> Timothy </a:t>
            </a:r>
            <a:r>
              <a:rPr lang="es-ES" dirty="0" err="1"/>
              <a:t>some</a:t>
            </a:r>
            <a:r>
              <a:rPr lang="es-ES" dirty="0"/>
              <a:t> </a:t>
            </a:r>
            <a:r>
              <a:rPr lang="es-ES" dirty="0" err="1"/>
              <a:t>instructions</a:t>
            </a:r>
            <a:r>
              <a:rPr lang="en-US" dirty="0"/>
              <a:t> about being ready.</a:t>
            </a:r>
          </a:p>
          <a:p>
            <a:pPr marL="0" indent="0">
              <a:buNone/>
            </a:pPr>
            <a:r>
              <a:rPr lang="en-US" dirty="0"/>
              <a:t>“Until I come, give attention to the public reading of Scripture, to exhortation and teaching. Do not neglect the spiritual gift within you, which was bestowed on you through prophetic utterance with the laying on of hands by the presbytery. Take pains with these things; be absorbed in them, so that your progress will be evident to all. Pay close attention to yourself and to your teaching; persevere in these things, for as you do this you will ensure salvation both for yourself and for those who hear you”</a:t>
            </a:r>
          </a:p>
          <a:p>
            <a:pPr marL="0" indent="0">
              <a:buNone/>
            </a:pPr>
            <a:r>
              <a:rPr lang="en-US" dirty="0"/>
              <a:t>(1 Timothy 4:13-16)</a:t>
            </a:r>
            <a:endParaRPr lang="es-ES" dirty="0"/>
          </a:p>
        </p:txBody>
      </p:sp>
    </p:spTree>
    <p:extLst>
      <p:ext uri="{BB962C8B-B14F-4D97-AF65-F5344CB8AC3E}">
        <p14:creationId xmlns:p14="http://schemas.microsoft.com/office/powerpoint/2010/main" val="149954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12192000" cy="2743200"/>
          </a:xfrm>
        </p:spPr>
        <p:txBody>
          <a:bodyPr>
            <a:noAutofit/>
          </a:bodyPr>
          <a:lstStyle/>
          <a:p>
            <a:r>
              <a:rPr lang="en-US" sz="6000" dirty="0">
                <a:solidFill>
                  <a:schemeClr val="bg1"/>
                </a:solidFill>
                <a:effectLst>
                  <a:outerShdw blurRad="50800" dist="38100" dir="2700000" algn="tl" rotWithShape="0">
                    <a:prstClr val="black">
                      <a:alpha val="40000"/>
                    </a:prstClr>
                  </a:outerShdw>
                </a:effectLst>
                <a:latin typeface="Zeronero" panose="02000503000000020004" pitchFamily="2" charset="0"/>
              </a:rPr>
              <a:t>“Make a defense… yet with gentleness and reverence”</a:t>
            </a:r>
          </a:p>
        </p:txBody>
      </p:sp>
    </p:spTree>
    <p:extLst>
      <p:ext uri="{BB962C8B-B14F-4D97-AF65-F5344CB8AC3E}">
        <p14:creationId xmlns:p14="http://schemas.microsoft.com/office/powerpoint/2010/main" val="1171000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With Gentleness and Reverence</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err="1"/>
              <a:t>We</a:t>
            </a:r>
            <a:r>
              <a:rPr lang="es-ES" dirty="0"/>
              <a:t> </a:t>
            </a:r>
            <a:r>
              <a:rPr lang="es-ES" dirty="0" err="1"/>
              <a:t>should</a:t>
            </a:r>
            <a:r>
              <a:rPr lang="es-ES" dirty="0"/>
              <a:t> </a:t>
            </a:r>
            <a:r>
              <a:rPr lang="es-ES" dirty="0" err="1"/>
              <a:t>not</a:t>
            </a:r>
            <a:r>
              <a:rPr lang="es-ES" dirty="0"/>
              <a:t> be </a:t>
            </a:r>
            <a:r>
              <a:rPr lang="es-ES" dirty="0" err="1"/>
              <a:t>arrogant</a:t>
            </a:r>
            <a:r>
              <a:rPr lang="es-ES" dirty="0"/>
              <a:t> </a:t>
            </a:r>
            <a:r>
              <a:rPr lang="es-ES" dirty="0" err="1"/>
              <a:t>or</a:t>
            </a:r>
            <a:r>
              <a:rPr lang="es-ES" dirty="0"/>
              <a:t> combative.</a:t>
            </a:r>
          </a:p>
          <a:p>
            <a:r>
              <a:rPr lang="es-ES" dirty="0" err="1"/>
              <a:t>We</a:t>
            </a:r>
            <a:r>
              <a:rPr lang="es-ES" dirty="0"/>
              <a:t> can </a:t>
            </a:r>
            <a:r>
              <a:rPr lang="es-ES" dirty="0" err="1"/>
              <a:t>have</a:t>
            </a:r>
            <a:r>
              <a:rPr lang="es-ES" dirty="0"/>
              <a:t> </a:t>
            </a:r>
            <a:r>
              <a:rPr lang="es-ES" dirty="0" err="1"/>
              <a:t>confidence</a:t>
            </a:r>
            <a:r>
              <a:rPr lang="es-ES" dirty="0"/>
              <a:t> and a living hope </a:t>
            </a:r>
            <a:r>
              <a:rPr lang="es-ES" dirty="0" err="1"/>
              <a:t>yet</a:t>
            </a:r>
            <a:r>
              <a:rPr lang="es-ES" dirty="0"/>
              <a:t> </a:t>
            </a:r>
            <a:r>
              <a:rPr lang="es-ES" dirty="0" err="1"/>
              <a:t>we</a:t>
            </a:r>
            <a:r>
              <a:rPr lang="es-ES" dirty="0"/>
              <a:t> </a:t>
            </a:r>
            <a:r>
              <a:rPr lang="es-ES" dirty="0" err="1"/>
              <a:t>should</a:t>
            </a:r>
            <a:r>
              <a:rPr lang="es-ES" dirty="0"/>
              <a:t> </a:t>
            </a:r>
            <a:r>
              <a:rPr lang="es-ES" dirty="0" err="1"/>
              <a:t>speak</a:t>
            </a:r>
            <a:r>
              <a:rPr lang="es-ES" dirty="0"/>
              <a:t> </a:t>
            </a:r>
            <a:r>
              <a:rPr lang="es-ES" dirty="0" err="1"/>
              <a:t>to</a:t>
            </a:r>
            <a:r>
              <a:rPr lang="es-ES" dirty="0"/>
              <a:t> </a:t>
            </a:r>
            <a:r>
              <a:rPr lang="es-ES" dirty="0" err="1"/>
              <a:t>others</a:t>
            </a:r>
            <a:r>
              <a:rPr lang="es-ES" dirty="0"/>
              <a:t> </a:t>
            </a:r>
            <a:r>
              <a:rPr lang="es-ES" dirty="0" err="1"/>
              <a:t>with</a:t>
            </a:r>
            <a:r>
              <a:rPr lang="es-ES" dirty="0"/>
              <a:t> </a:t>
            </a:r>
            <a:r>
              <a:rPr lang="es-ES" dirty="0" err="1"/>
              <a:t>humlity</a:t>
            </a:r>
            <a:r>
              <a:rPr lang="es-ES" dirty="0"/>
              <a:t> and </a:t>
            </a:r>
            <a:r>
              <a:rPr lang="es-ES" dirty="0" err="1"/>
              <a:t>respect</a:t>
            </a:r>
            <a:r>
              <a:rPr lang="es-ES" dirty="0"/>
              <a:t>. </a:t>
            </a:r>
          </a:p>
          <a:p>
            <a:pPr marL="0" indent="0">
              <a:buNone/>
            </a:pPr>
            <a:r>
              <a:rPr lang="en-US" dirty="0"/>
              <a:t>“Conduct yourselves with wisdom toward outsiders, making the most of the opportunity. Let your speech always be with grace, as though seasoned with salt, so that you will know how you should respond to each person” (Colossians 4:5-6)</a:t>
            </a:r>
            <a:endParaRPr lang="es-ES" dirty="0"/>
          </a:p>
        </p:txBody>
      </p:sp>
    </p:spTree>
    <p:extLst>
      <p:ext uri="{BB962C8B-B14F-4D97-AF65-F5344CB8AC3E}">
        <p14:creationId xmlns:p14="http://schemas.microsoft.com/office/powerpoint/2010/main" val="2590455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With Gentleness and Reverence</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err="1"/>
              <a:t>We</a:t>
            </a:r>
            <a:r>
              <a:rPr lang="es-ES" dirty="0"/>
              <a:t> </a:t>
            </a:r>
            <a:r>
              <a:rPr lang="es-ES" dirty="0" err="1"/>
              <a:t>need</a:t>
            </a:r>
            <a:r>
              <a:rPr lang="es-ES" dirty="0"/>
              <a:t> </a:t>
            </a:r>
            <a:r>
              <a:rPr lang="es-ES" dirty="0" err="1"/>
              <a:t>to</a:t>
            </a:r>
            <a:r>
              <a:rPr lang="es-ES" dirty="0"/>
              <a:t> </a:t>
            </a:r>
            <a:r>
              <a:rPr lang="es-ES" dirty="0" err="1"/>
              <a:t>remeber</a:t>
            </a:r>
            <a:r>
              <a:rPr lang="es-ES" dirty="0"/>
              <a:t> </a:t>
            </a:r>
            <a:r>
              <a:rPr lang="es-ES" dirty="0" err="1"/>
              <a:t>that</a:t>
            </a:r>
            <a:r>
              <a:rPr lang="es-ES" dirty="0"/>
              <a:t> </a:t>
            </a:r>
            <a:r>
              <a:rPr lang="es-ES" dirty="0" err="1"/>
              <a:t>our</a:t>
            </a:r>
            <a:r>
              <a:rPr lang="es-ES" dirty="0"/>
              <a:t> </a:t>
            </a:r>
            <a:r>
              <a:rPr lang="es-ES" dirty="0" err="1"/>
              <a:t>work</a:t>
            </a:r>
            <a:r>
              <a:rPr lang="es-ES" dirty="0"/>
              <a:t> </a:t>
            </a:r>
            <a:r>
              <a:rPr lang="es-ES" dirty="0" err="1"/>
              <a:t>is</a:t>
            </a:r>
            <a:r>
              <a:rPr lang="es-ES" dirty="0"/>
              <a:t> </a:t>
            </a:r>
            <a:r>
              <a:rPr lang="es-ES" dirty="0" err="1"/>
              <a:t>to</a:t>
            </a:r>
            <a:r>
              <a:rPr lang="es-ES" dirty="0"/>
              <a:t> </a:t>
            </a:r>
            <a:r>
              <a:rPr lang="es-ES" dirty="0" err="1"/>
              <a:t>help</a:t>
            </a:r>
            <a:r>
              <a:rPr lang="es-ES" dirty="0"/>
              <a:t> </a:t>
            </a:r>
            <a:r>
              <a:rPr lang="es-ES" dirty="0" err="1"/>
              <a:t>people</a:t>
            </a:r>
            <a:r>
              <a:rPr lang="es-ES" dirty="0"/>
              <a:t> escape </a:t>
            </a:r>
            <a:r>
              <a:rPr lang="es-ES" dirty="0" err="1"/>
              <a:t>this</a:t>
            </a:r>
            <a:r>
              <a:rPr lang="es-ES" dirty="0"/>
              <a:t> </a:t>
            </a:r>
            <a:r>
              <a:rPr lang="es-ES" dirty="0" err="1"/>
              <a:t>world</a:t>
            </a:r>
            <a:r>
              <a:rPr lang="es-ES" dirty="0"/>
              <a:t>. </a:t>
            </a:r>
            <a:r>
              <a:rPr lang="es-ES" dirty="0" err="1"/>
              <a:t>We</a:t>
            </a:r>
            <a:r>
              <a:rPr lang="es-ES" dirty="0"/>
              <a:t> </a:t>
            </a:r>
            <a:r>
              <a:rPr lang="es-ES" dirty="0" err="1"/>
              <a:t>should</a:t>
            </a:r>
            <a:r>
              <a:rPr lang="es-ES" dirty="0"/>
              <a:t> </a:t>
            </a:r>
            <a:r>
              <a:rPr lang="es-ES" dirty="0" err="1"/>
              <a:t>not</a:t>
            </a:r>
            <a:r>
              <a:rPr lang="es-ES" dirty="0"/>
              <a:t> be a </a:t>
            </a:r>
            <a:r>
              <a:rPr lang="es-ES" dirty="0" err="1"/>
              <a:t>hinderance</a:t>
            </a:r>
            <a:r>
              <a:rPr lang="es-ES" dirty="0"/>
              <a:t>. </a:t>
            </a:r>
          </a:p>
          <a:p>
            <a:pPr marL="0" indent="0">
              <a:buNone/>
            </a:pPr>
            <a:r>
              <a:rPr lang="en-US" dirty="0"/>
              <a:t>“Keep yourselves in the love of God, waiting anxiously for the mercy of our Lord Jesus Christ to eternal life. And have mercy on some, who are doubting; save others, snatching them out of the fire; and on some have mercy with fear, hating even the garment polluted by the flesh” (Jude 1:21-23)</a:t>
            </a:r>
            <a:endParaRPr lang="es-ES" dirty="0"/>
          </a:p>
        </p:txBody>
      </p:sp>
    </p:spTree>
    <p:extLst>
      <p:ext uri="{BB962C8B-B14F-4D97-AF65-F5344CB8AC3E}">
        <p14:creationId xmlns:p14="http://schemas.microsoft.com/office/powerpoint/2010/main" val="4040685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11658600" cy="6324600"/>
          </a:xfrm>
        </p:spPr>
        <p:txBody>
          <a:bodyPr>
            <a:normAutofit/>
          </a:bodyPr>
          <a:lstStyle/>
          <a:p>
            <a:pPr marL="0" indent="0">
              <a:buNone/>
            </a:pPr>
            <a:r>
              <a:rPr lang="en-US" sz="4000" dirty="0"/>
              <a:t>But even if you should suffer for the sake of righteousness, </a:t>
            </a:r>
            <a:r>
              <a:rPr lang="en-US" sz="4000" b="1" dirty="0">
                <a:solidFill>
                  <a:srgbClr val="FF0000"/>
                </a:solidFill>
              </a:rPr>
              <a:t>you are blessed</a:t>
            </a:r>
            <a:r>
              <a:rPr lang="en-US" sz="4000" dirty="0"/>
              <a:t>. And do not fear their intimidation, and do not be troubled, but sanctify Christ as Lord in your hearts, </a:t>
            </a:r>
            <a:r>
              <a:rPr lang="en-US" sz="4000" b="1" dirty="0">
                <a:solidFill>
                  <a:srgbClr val="FF0000"/>
                </a:solidFill>
              </a:rPr>
              <a:t>always being ready </a:t>
            </a:r>
            <a:r>
              <a:rPr lang="en-US" sz="4000" dirty="0"/>
              <a:t>to make a defense to everyone who asks you to give an account for the hope that is in you, </a:t>
            </a:r>
            <a:r>
              <a:rPr lang="en-US" sz="4000" b="1" dirty="0">
                <a:solidFill>
                  <a:srgbClr val="FF0000"/>
                </a:solidFill>
              </a:rPr>
              <a:t>yet with gentleness and reverence</a:t>
            </a:r>
            <a:r>
              <a:rPr lang="en-US" sz="4000" dirty="0"/>
              <a:t>; and keep a good conscience so that in the thing in which you are slandered, those who revile your good behavior in Christ will be put to shame.</a:t>
            </a:r>
          </a:p>
          <a:p>
            <a:pPr marL="0" indent="0" algn="r">
              <a:buNone/>
            </a:pPr>
            <a:r>
              <a:rPr lang="en-US" sz="4000" dirty="0"/>
              <a:t>(1 Peter 3:14-16)</a:t>
            </a:r>
          </a:p>
        </p:txBody>
      </p:sp>
    </p:spTree>
    <p:extLst>
      <p:ext uri="{BB962C8B-B14F-4D97-AF65-F5344CB8AC3E}">
        <p14:creationId xmlns:p14="http://schemas.microsoft.com/office/powerpoint/2010/main" val="880692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dirty="0">
                <a:effectLst>
                  <a:outerShdw blurRad="38100" dist="38100" dir="2700000" algn="tl">
                    <a:srgbClr val="000000">
                      <a:alpha val="43137"/>
                    </a:srgbClr>
                  </a:outerShdw>
                </a:effectLst>
                <a:latin typeface="Zeronero" panose="02000503000000020004" pitchFamily="2" charset="0"/>
              </a:rPr>
              <a:t>A Few Questions for Your Consideration</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lstStyle/>
          <a:p>
            <a:r>
              <a:rPr lang="es-419" dirty="0" err="1"/>
              <a:t>Where</a:t>
            </a:r>
            <a:r>
              <a:rPr lang="es-419" dirty="0"/>
              <a:t> do </a:t>
            </a:r>
            <a:r>
              <a:rPr lang="es-419" dirty="0" err="1"/>
              <a:t>you</a:t>
            </a:r>
            <a:r>
              <a:rPr lang="es-419" dirty="0"/>
              <a:t> look </a:t>
            </a:r>
            <a:r>
              <a:rPr lang="es-419" dirty="0" err="1"/>
              <a:t>for</a:t>
            </a:r>
            <a:r>
              <a:rPr lang="es-419" dirty="0"/>
              <a:t> </a:t>
            </a:r>
            <a:r>
              <a:rPr lang="es-419" dirty="0" err="1"/>
              <a:t>comfort</a:t>
            </a:r>
            <a:r>
              <a:rPr lang="es-419" dirty="0"/>
              <a:t>?</a:t>
            </a:r>
          </a:p>
          <a:p>
            <a:pPr marL="0" indent="0">
              <a:buNone/>
            </a:pPr>
            <a:endParaRPr lang="es-419" dirty="0"/>
          </a:p>
          <a:p>
            <a:r>
              <a:rPr lang="es-419" dirty="0"/>
              <a:t>Are </a:t>
            </a:r>
            <a:r>
              <a:rPr lang="es-419" dirty="0" err="1"/>
              <a:t>our</a:t>
            </a:r>
            <a:r>
              <a:rPr lang="es-419" dirty="0"/>
              <a:t> </a:t>
            </a:r>
            <a:r>
              <a:rPr lang="es-419" dirty="0" err="1"/>
              <a:t>habits</a:t>
            </a:r>
            <a:r>
              <a:rPr lang="es-419" dirty="0"/>
              <a:t> </a:t>
            </a:r>
            <a:r>
              <a:rPr lang="es-419" dirty="0" err="1"/>
              <a:t>helping</a:t>
            </a:r>
            <a:r>
              <a:rPr lang="es-419" dirty="0"/>
              <a:t> </a:t>
            </a:r>
            <a:r>
              <a:rPr lang="es-419" dirty="0" err="1"/>
              <a:t>us</a:t>
            </a:r>
            <a:r>
              <a:rPr lang="es-419" dirty="0"/>
              <a:t> </a:t>
            </a:r>
            <a:r>
              <a:rPr lang="es-419" dirty="0" err="1"/>
              <a:t>or</a:t>
            </a:r>
            <a:r>
              <a:rPr lang="es-419" dirty="0"/>
              <a:t> </a:t>
            </a:r>
            <a:r>
              <a:rPr lang="es-419" dirty="0" err="1"/>
              <a:t>hindering</a:t>
            </a:r>
            <a:r>
              <a:rPr lang="es-419" dirty="0"/>
              <a:t> </a:t>
            </a:r>
            <a:r>
              <a:rPr lang="es-419" dirty="0" err="1"/>
              <a:t>us</a:t>
            </a:r>
            <a:r>
              <a:rPr lang="es-419" dirty="0"/>
              <a:t> in </a:t>
            </a:r>
            <a:r>
              <a:rPr lang="es-419" dirty="0" err="1"/>
              <a:t>our</a:t>
            </a:r>
            <a:r>
              <a:rPr lang="es-419" dirty="0"/>
              <a:t> </a:t>
            </a:r>
            <a:r>
              <a:rPr lang="es-419" dirty="0" err="1"/>
              <a:t>walk</a:t>
            </a:r>
            <a:r>
              <a:rPr lang="es-419" dirty="0"/>
              <a:t>?</a:t>
            </a:r>
          </a:p>
          <a:p>
            <a:endParaRPr lang="es-419" dirty="0"/>
          </a:p>
          <a:p>
            <a:r>
              <a:rPr lang="es-419" dirty="0"/>
              <a:t>Has </a:t>
            </a:r>
            <a:r>
              <a:rPr lang="es-419" dirty="0" err="1"/>
              <a:t>God</a:t>
            </a:r>
            <a:r>
              <a:rPr lang="es-419" dirty="0"/>
              <a:t> </a:t>
            </a:r>
            <a:r>
              <a:rPr lang="es-419" dirty="0" err="1"/>
              <a:t>promised</a:t>
            </a:r>
            <a:r>
              <a:rPr lang="es-419" dirty="0"/>
              <a:t> </a:t>
            </a:r>
            <a:r>
              <a:rPr lang="es-419" dirty="0" err="1"/>
              <a:t>us</a:t>
            </a:r>
            <a:r>
              <a:rPr lang="es-419" dirty="0"/>
              <a:t> a </a:t>
            </a:r>
            <a:r>
              <a:rPr lang="es-419" dirty="0" err="1"/>
              <a:t>reward</a:t>
            </a:r>
            <a:r>
              <a:rPr lang="es-419" dirty="0"/>
              <a:t> </a:t>
            </a:r>
            <a:r>
              <a:rPr lang="es-419" dirty="0" err="1"/>
              <a:t>worth</a:t>
            </a:r>
            <a:r>
              <a:rPr lang="es-419" dirty="0"/>
              <a:t> </a:t>
            </a:r>
            <a:r>
              <a:rPr lang="es-419" dirty="0" err="1"/>
              <a:t>enduring</a:t>
            </a:r>
            <a:r>
              <a:rPr lang="es-419" dirty="0"/>
              <a:t> </a:t>
            </a:r>
            <a:r>
              <a:rPr lang="es-419" dirty="0" err="1"/>
              <a:t>the</a:t>
            </a:r>
            <a:r>
              <a:rPr lang="es-419" dirty="0"/>
              <a:t> </a:t>
            </a:r>
            <a:r>
              <a:rPr lang="es-419" dirty="0" err="1"/>
              <a:t>suffering</a:t>
            </a:r>
            <a:r>
              <a:rPr lang="es-419" dirty="0"/>
              <a:t> </a:t>
            </a:r>
            <a:r>
              <a:rPr lang="es-419" dirty="0" err="1"/>
              <a:t>of</a:t>
            </a:r>
            <a:r>
              <a:rPr lang="es-419" dirty="0"/>
              <a:t> </a:t>
            </a:r>
            <a:r>
              <a:rPr lang="es-419" dirty="0" err="1"/>
              <a:t>this</a:t>
            </a:r>
            <a:r>
              <a:rPr lang="es-419" dirty="0"/>
              <a:t> </a:t>
            </a:r>
            <a:r>
              <a:rPr lang="es-419" dirty="0" err="1"/>
              <a:t>life</a:t>
            </a:r>
            <a:r>
              <a:rPr lang="es-419" dirty="0"/>
              <a:t>?</a:t>
            </a:r>
          </a:p>
          <a:p>
            <a:endParaRPr lang="es-419" dirty="0"/>
          </a:p>
          <a:p>
            <a:r>
              <a:rPr lang="es-419" dirty="0"/>
              <a:t>Will </a:t>
            </a:r>
            <a:r>
              <a:rPr lang="es-419" dirty="0" err="1"/>
              <a:t>we</a:t>
            </a:r>
            <a:r>
              <a:rPr lang="es-419" dirty="0"/>
              <a:t> be </a:t>
            </a:r>
            <a:r>
              <a:rPr lang="es-419" dirty="0" err="1"/>
              <a:t>motivated</a:t>
            </a:r>
            <a:r>
              <a:rPr lang="es-419" dirty="0"/>
              <a:t> </a:t>
            </a:r>
            <a:r>
              <a:rPr lang="es-419" dirty="0" err="1"/>
              <a:t>to</a:t>
            </a:r>
            <a:r>
              <a:rPr lang="es-419" dirty="0"/>
              <a:t> </a:t>
            </a:r>
            <a:r>
              <a:rPr lang="es-419" dirty="0" err="1"/>
              <a:t>action</a:t>
            </a:r>
            <a:r>
              <a:rPr lang="es-419" dirty="0"/>
              <a:t>, </a:t>
            </a:r>
            <a:r>
              <a:rPr lang="es-419" dirty="0" err="1"/>
              <a:t>or</a:t>
            </a:r>
            <a:r>
              <a:rPr lang="es-419" dirty="0"/>
              <a:t> are </a:t>
            </a:r>
            <a:r>
              <a:rPr lang="es-419" dirty="0" err="1"/>
              <a:t>we</a:t>
            </a:r>
            <a:r>
              <a:rPr lang="es-419" dirty="0"/>
              <a:t> </a:t>
            </a:r>
            <a:r>
              <a:rPr lang="es-419" dirty="0" err="1"/>
              <a:t>too</a:t>
            </a:r>
            <a:r>
              <a:rPr lang="es-419" dirty="0"/>
              <a:t> </a:t>
            </a:r>
            <a:r>
              <a:rPr lang="es-419" dirty="0" err="1"/>
              <a:t>comfortable</a:t>
            </a:r>
            <a:r>
              <a:rPr lang="es-419" dirty="0"/>
              <a:t>?</a:t>
            </a:r>
            <a:endParaRPr lang="en-US" dirty="0"/>
          </a:p>
        </p:txBody>
      </p:sp>
    </p:spTree>
    <p:extLst>
      <p:ext uri="{BB962C8B-B14F-4D97-AF65-F5344CB8AC3E}">
        <p14:creationId xmlns:p14="http://schemas.microsoft.com/office/powerpoint/2010/main" val="2584406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A Few Truths About Comfort</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lstStyle/>
          <a:p>
            <a:r>
              <a:rPr lang="es-419" dirty="0" err="1"/>
              <a:t>We</a:t>
            </a:r>
            <a:r>
              <a:rPr lang="es-419" dirty="0"/>
              <a:t> look </a:t>
            </a:r>
            <a:r>
              <a:rPr lang="es-419" dirty="0" err="1"/>
              <a:t>for</a:t>
            </a:r>
            <a:r>
              <a:rPr lang="es-419" dirty="0"/>
              <a:t> </a:t>
            </a:r>
            <a:r>
              <a:rPr lang="es-419" dirty="0" err="1"/>
              <a:t>comfort</a:t>
            </a:r>
            <a:r>
              <a:rPr lang="es-419" dirty="0"/>
              <a:t>.</a:t>
            </a:r>
          </a:p>
          <a:p>
            <a:pPr marL="457200" lvl="1" indent="0">
              <a:buNone/>
            </a:pPr>
            <a:endParaRPr lang="es-419" dirty="0"/>
          </a:p>
          <a:p>
            <a:r>
              <a:rPr lang="es-419" dirty="0" err="1"/>
              <a:t>We</a:t>
            </a:r>
            <a:r>
              <a:rPr lang="es-419" dirty="0"/>
              <a:t> are </a:t>
            </a:r>
            <a:r>
              <a:rPr lang="es-419" dirty="0" err="1"/>
              <a:t>creatures</a:t>
            </a:r>
            <a:r>
              <a:rPr lang="es-419" dirty="0"/>
              <a:t> </a:t>
            </a:r>
            <a:r>
              <a:rPr lang="es-419" dirty="0" err="1"/>
              <a:t>of</a:t>
            </a:r>
            <a:r>
              <a:rPr lang="es-419" dirty="0"/>
              <a:t> </a:t>
            </a:r>
            <a:r>
              <a:rPr lang="es-419" dirty="0" err="1"/>
              <a:t>habit</a:t>
            </a:r>
            <a:r>
              <a:rPr lang="es-419" dirty="0"/>
              <a:t>.</a:t>
            </a:r>
          </a:p>
          <a:p>
            <a:endParaRPr lang="es-419" dirty="0"/>
          </a:p>
          <a:p>
            <a:r>
              <a:rPr lang="es-419" dirty="0" err="1"/>
              <a:t>We</a:t>
            </a:r>
            <a:r>
              <a:rPr lang="es-419" dirty="0"/>
              <a:t> are </a:t>
            </a:r>
            <a:r>
              <a:rPr lang="es-419" dirty="0" err="1"/>
              <a:t>willing</a:t>
            </a:r>
            <a:r>
              <a:rPr lang="es-419" dirty="0"/>
              <a:t> </a:t>
            </a:r>
            <a:r>
              <a:rPr lang="es-419" dirty="0" err="1"/>
              <a:t>to</a:t>
            </a:r>
            <a:r>
              <a:rPr lang="es-419" dirty="0"/>
              <a:t> do </a:t>
            </a:r>
            <a:r>
              <a:rPr lang="es-419" dirty="0" err="1"/>
              <a:t>something</a:t>
            </a:r>
            <a:r>
              <a:rPr lang="es-419" dirty="0"/>
              <a:t> </a:t>
            </a:r>
            <a:r>
              <a:rPr lang="es-419" dirty="0" err="1"/>
              <a:t>out</a:t>
            </a:r>
            <a:r>
              <a:rPr lang="es-419" dirty="0"/>
              <a:t> </a:t>
            </a:r>
            <a:r>
              <a:rPr lang="es-419" dirty="0" err="1"/>
              <a:t>of</a:t>
            </a:r>
            <a:r>
              <a:rPr lang="es-419" dirty="0"/>
              <a:t> </a:t>
            </a:r>
            <a:r>
              <a:rPr lang="es-419" dirty="0" err="1"/>
              <a:t>our</a:t>
            </a:r>
            <a:r>
              <a:rPr lang="es-419" dirty="0"/>
              <a:t> </a:t>
            </a:r>
            <a:r>
              <a:rPr lang="es-419" dirty="0" err="1"/>
              <a:t>comfort</a:t>
            </a:r>
            <a:r>
              <a:rPr lang="es-419" dirty="0"/>
              <a:t> </a:t>
            </a:r>
            <a:r>
              <a:rPr lang="es-419" dirty="0" err="1"/>
              <a:t>zone</a:t>
            </a:r>
            <a:r>
              <a:rPr lang="es-419" dirty="0"/>
              <a:t> </a:t>
            </a:r>
            <a:r>
              <a:rPr lang="es-419" dirty="0" err="1"/>
              <a:t>if</a:t>
            </a:r>
            <a:r>
              <a:rPr lang="es-419" dirty="0"/>
              <a:t> </a:t>
            </a:r>
            <a:r>
              <a:rPr lang="es-419" dirty="0" err="1"/>
              <a:t>the</a:t>
            </a:r>
            <a:r>
              <a:rPr lang="es-419" dirty="0"/>
              <a:t> </a:t>
            </a:r>
            <a:r>
              <a:rPr lang="es-419" dirty="0" err="1"/>
              <a:t>reward</a:t>
            </a:r>
            <a:r>
              <a:rPr lang="es-419" dirty="0"/>
              <a:t> </a:t>
            </a:r>
            <a:r>
              <a:rPr lang="es-419" dirty="0" err="1"/>
              <a:t>is</a:t>
            </a:r>
            <a:r>
              <a:rPr lang="es-419" dirty="0"/>
              <a:t> </a:t>
            </a:r>
            <a:r>
              <a:rPr lang="es-419" dirty="0" err="1"/>
              <a:t>good</a:t>
            </a:r>
            <a:r>
              <a:rPr lang="es-419" dirty="0"/>
              <a:t> </a:t>
            </a:r>
            <a:r>
              <a:rPr lang="es-419" dirty="0" err="1"/>
              <a:t>enough</a:t>
            </a:r>
            <a:r>
              <a:rPr lang="es-419" dirty="0"/>
              <a:t>.</a:t>
            </a:r>
          </a:p>
          <a:p>
            <a:endParaRPr lang="es-419" dirty="0"/>
          </a:p>
          <a:p>
            <a:r>
              <a:rPr lang="es-419" dirty="0" err="1"/>
              <a:t>It</a:t>
            </a:r>
            <a:r>
              <a:rPr lang="es-419" dirty="0"/>
              <a:t> </a:t>
            </a:r>
            <a:r>
              <a:rPr lang="es-419" dirty="0" err="1"/>
              <a:t>is</a:t>
            </a:r>
            <a:r>
              <a:rPr lang="es-419" dirty="0"/>
              <a:t> </a:t>
            </a:r>
            <a:r>
              <a:rPr lang="es-419" dirty="0" err="1"/>
              <a:t>dificult</a:t>
            </a:r>
            <a:r>
              <a:rPr lang="es-419" dirty="0"/>
              <a:t> </a:t>
            </a:r>
            <a:r>
              <a:rPr lang="es-419" dirty="0" err="1"/>
              <a:t>to</a:t>
            </a:r>
            <a:r>
              <a:rPr lang="es-419" dirty="0"/>
              <a:t> </a:t>
            </a:r>
            <a:r>
              <a:rPr lang="es-419" dirty="0" err="1"/>
              <a:t>motivate</a:t>
            </a:r>
            <a:r>
              <a:rPr lang="es-419" dirty="0"/>
              <a:t> </a:t>
            </a:r>
            <a:r>
              <a:rPr lang="es-419" dirty="0" err="1"/>
              <a:t>someone</a:t>
            </a:r>
            <a:r>
              <a:rPr lang="es-419" dirty="0"/>
              <a:t> </a:t>
            </a:r>
            <a:r>
              <a:rPr lang="es-419" dirty="0" err="1"/>
              <a:t>to</a:t>
            </a:r>
            <a:r>
              <a:rPr lang="es-419" dirty="0"/>
              <a:t> </a:t>
            </a:r>
            <a:r>
              <a:rPr lang="es-419" dirty="0" err="1"/>
              <a:t>action</a:t>
            </a:r>
            <a:r>
              <a:rPr lang="es-419" dirty="0"/>
              <a:t> </a:t>
            </a:r>
            <a:r>
              <a:rPr lang="es-419" dirty="0" err="1"/>
              <a:t>when</a:t>
            </a:r>
            <a:r>
              <a:rPr lang="es-419" dirty="0"/>
              <a:t> </a:t>
            </a:r>
            <a:r>
              <a:rPr lang="es-419" dirty="0" err="1"/>
              <a:t>they</a:t>
            </a:r>
            <a:r>
              <a:rPr lang="es-419" dirty="0"/>
              <a:t> are </a:t>
            </a:r>
            <a:r>
              <a:rPr lang="es-419" dirty="0" err="1"/>
              <a:t>comfortable</a:t>
            </a:r>
            <a:r>
              <a:rPr lang="es-419" dirty="0"/>
              <a:t>.</a:t>
            </a:r>
            <a:endParaRPr lang="en-US" dirty="0"/>
          </a:p>
        </p:txBody>
      </p:sp>
    </p:spTree>
    <p:extLst>
      <p:ext uri="{BB962C8B-B14F-4D97-AF65-F5344CB8AC3E}">
        <p14:creationId xmlns:p14="http://schemas.microsoft.com/office/powerpoint/2010/main" val="121196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371600"/>
            <a:ext cx="12192000" cy="2514600"/>
          </a:xfrm>
        </p:spPr>
        <p:txBody>
          <a:bodyPr>
            <a:noAutofit/>
          </a:bodyPr>
          <a:lstStyle/>
          <a:p>
            <a:pPr algn="l"/>
            <a:r>
              <a:rPr lang="es-ES" sz="5400" dirty="0">
                <a:solidFill>
                  <a:schemeClr val="bg1"/>
                </a:solidFill>
                <a:effectLst>
                  <a:outerShdw blurRad="50800" dist="38100" dir="2700000" algn="tl" rotWithShape="0">
                    <a:prstClr val="black">
                      <a:alpha val="40000"/>
                    </a:prstClr>
                  </a:outerShdw>
                </a:effectLst>
                <a:latin typeface="Zeronero" panose="02000503000000020004" pitchFamily="2" charset="0"/>
              </a:rPr>
              <a:t>“</a:t>
            </a:r>
            <a:r>
              <a:rPr lang="en-US" sz="5400" dirty="0">
                <a:solidFill>
                  <a:schemeClr val="bg1"/>
                </a:solidFill>
                <a:effectLst>
                  <a:outerShdw blurRad="50800" dist="38100" dir="2700000" algn="tl" rotWithShape="0">
                    <a:prstClr val="black">
                      <a:alpha val="40000"/>
                    </a:prstClr>
                  </a:outerShdw>
                </a:effectLst>
                <a:latin typeface="Zeronero" panose="02000503000000020004" pitchFamily="2" charset="0"/>
              </a:rPr>
              <a:t>If you should suffer for the sake of righteousness, you are blessed</a:t>
            </a:r>
            <a:r>
              <a:rPr lang="es-ES" sz="5400" dirty="0">
                <a:solidFill>
                  <a:schemeClr val="bg1"/>
                </a:solidFill>
                <a:effectLst>
                  <a:outerShdw blurRad="50800" dist="38100" dir="2700000" algn="tl" rotWithShape="0">
                    <a:prstClr val="black">
                      <a:alpha val="40000"/>
                    </a:prstClr>
                  </a:outerShdw>
                </a:effectLst>
                <a:latin typeface="Zeronero" panose="02000503000000020004" pitchFamily="2" charset="0"/>
              </a:rPr>
              <a:t>”</a:t>
            </a:r>
            <a:endParaRPr lang="en-US" sz="5400" dirty="0">
              <a:solidFill>
                <a:schemeClr val="bg1"/>
              </a:solidFill>
              <a:effectLst>
                <a:outerShdw blurRad="50800" dist="38100" dir="2700000" algn="tl" rotWithShape="0">
                  <a:prstClr val="black">
                    <a:alpha val="40000"/>
                  </a:prstClr>
                </a:outerShdw>
              </a:effectLst>
              <a:latin typeface="Zeronero" panose="02000503000000020004" pitchFamily="2" charset="0"/>
            </a:endParaRPr>
          </a:p>
        </p:txBody>
      </p:sp>
    </p:spTree>
    <p:extLst>
      <p:ext uri="{BB962C8B-B14F-4D97-AF65-F5344CB8AC3E}">
        <p14:creationId xmlns:p14="http://schemas.microsoft.com/office/powerpoint/2010/main" val="186616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Blessed are those who suffer</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lstStyle/>
          <a:p>
            <a:r>
              <a:rPr lang="es-ES" sz="3600" dirty="0"/>
              <a:t>Peter </a:t>
            </a:r>
            <a:r>
              <a:rPr lang="es-ES" sz="3600" dirty="0" err="1"/>
              <a:t>began</a:t>
            </a:r>
            <a:r>
              <a:rPr lang="es-ES" sz="3600" dirty="0"/>
              <a:t> </a:t>
            </a:r>
            <a:r>
              <a:rPr lang="es-ES" sz="3600" dirty="0" err="1"/>
              <a:t>this</a:t>
            </a:r>
            <a:r>
              <a:rPr lang="es-ES" sz="3600" dirty="0"/>
              <a:t> </a:t>
            </a:r>
            <a:r>
              <a:rPr lang="es-ES" sz="3600" dirty="0" err="1"/>
              <a:t>letter</a:t>
            </a:r>
            <a:r>
              <a:rPr lang="es-ES" sz="3600" dirty="0"/>
              <a:t> </a:t>
            </a:r>
            <a:r>
              <a:rPr lang="es-ES" sz="3600" dirty="0" err="1"/>
              <a:t>with</a:t>
            </a:r>
            <a:r>
              <a:rPr lang="es-ES" sz="3600" dirty="0"/>
              <a:t>, “</a:t>
            </a:r>
            <a:r>
              <a:rPr lang="en-US" sz="3600" dirty="0"/>
              <a:t>In this you greatly rejoice, even though now for a little while, if necessary, you have been distressed by various trials” (1Pe 1:6)</a:t>
            </a:r>
          </a:p>
          <a:p>
            <a:r>
              <a:rPr lang="en-US" sz="3600" dirty="0"/>
              <a:t>In chapter two he gave us Jesus as an example</a:t>
            </a:r>
            <a:r>
              <a:rPr lang="es-ES" sz="3600" dirty="0"/>
              <a:t>.</a:t>
            </a:r>
          </a:p>
          <a:p>
            <a:pPr marL="0" indent="0">
              <a:buNone/>
            </a:pPr>
            <a:endParaRPr lang="en-US" dirty="0"/>
          </a:p>
        </p:txBody>
      </p:sp>
    </p:spTree>
    <p:extLst>
      <p:ext uri="{BB962C8B-B14F-4D97-AF65-F5344CB8AC3E}">
        <p14:creationId xmlns:p14="http://schemas.microsoft.com/office/powerpoint/2010/main" val="320430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11811000" cy="6400800"/>
          </a:xfrm>
        </p:spPr>
        <p:txBody>
          <a:bodyPr>
            <a:normAutofit lnSpcReduction="10000"/>
          </a:bodyPr>
          <a:lstStyle/>
          <a:p>
            <a:pPr marL="0" indent="0">
              <a:buNone/>
            </a:pPr>
            <a:r>
              <a:rPr lang="en-US" dirty="0"/>
              <a:t>For this finds favor, if for the sake of conscience toward God a person bears up under sorrows when suffering unjustly. For what credit is there if, when you sin and are harshly treated, you endure it with patience? But if when you do what is right and suffer for it you patiently endure it, this finds favor with God. For you have been called for this purpose, since Christ also suffered for you, leaving you an example for you to follow in His steps, Who committed no sin, nor was any deceit found in his mouth; and while being reviled, He did not revile in return; while suffering, He uttered no threats, but kept entrusting Himself to Him who judges righteously; and He Himself bore our sins in His body on the cross, so that we might die to sin and live to righteousness; for by His wounds you were healed.</a:t>
            </a:r>
          </a:p>
          <a:p>
            <a:pPr marL="0" indent="0">
              <a:buNone/>
            </a:pPr>
            <a:r>
              <a:rPr lang="en-US" dirty="0"/>
              <a:t>(1 Peter 2:19-24)</a:t>
            </a:r>
          </a:p>
        </p:txBody>
      </p:sp>
    </p:spTree>
    <p:extLst>
      <p:ext uri="{BB962C8B-B14F-4D97-AF65-F5344CB8AC3E}">
        <p14:creationId xmlns:p14="http://schemas.microsoft.com/office/powerpoint/2010/main" val="213555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Blessed are those who suffer</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lnSpcReduction="10000"/>
          </a:bodyPr>
          <a:lstStyle/>
          <a:p>
            <a:r>
              <a:rPr lang="es-ES" dirty="0" err="1"/>
              <a:t>It´s</a:t>
            </a:r>
            <a:r>
              <a:rPr lang="es-ES" dirty="0"/>
              <a:t> normal </a:t>
            </a:r>
            <a:r>
              <a:rPr lang="es-ES" dirty="0" err="1"/>
              <a:t>that</a:t>
            </a:r>
            <a:r>
              <a:rPr lang="es-ES" dirty="0"/>
              <a:t> </a:t>
            </a:r>
            <a:r>
              <a:rPr lang="es-ES" dirty="0" err="1"/>
              <a:t>we</a:t>
            </a:r>
            <a:r>
              <a:rPr lang="es-ES" dirty="0"/>
              <a:t> </a:t>
            </a:r>
            <a:r>
              <a:rPr lang="es-ES" dirty="0" err="1"/>
              <a:t>will</a:t>
            </a:r>
            <a:r>
              <a:rPr lang="es-ES" dirty="0"/>
              <a:t> </a:t>
            </a:r>
            <a:r>
              <a:rPr lang="es-ES" dirty="0" err="1"/>
              <a:t>suffer</a:t>
            </a:r>
            <a:r>
              <a:rPr lang="es-ES" dirty="0"/>
              <a:t>. “</a:t>
            </a:r>
            <a:r>
              <a:rPr lang="en-US" dirty="0"/>
              <a:t>Beloved, do not be surprised at the fiery ordeal among you, which comes upon you for your testing, as though some strange thing were happening to you; but to the degree that you share the sufferings of Christ, keep on rejoicing, so that also at the revelation of His glory you may rejoice with exultation” (1 Pe 4:12-13)</a:t>
            </a:r>
            <a:endParaRPr lang="es-ES" dirty="0"/>
          </a:p>
          <a:p>
            <a:r>
              <a:rPr lang="es-ES" dirty="0" err="1"/>
              <a:t>We</a:t>
            </a:r>
            <a:r>
              <a:rPr lang="es-ES" dirty="0"/>
              <a:t> Will </a:t>
            </a:r>
            <a:r>
              <a:rPr lang="es-ES" dirty="0" err="1"/>
              <a:t>find</a:t>
            </a:r>
            <a:r>
              <a:rPr lang="es-ES" dirty="0"/>
              <a:t> </a:t>
            </a:r>
            <a:r>
              <a:rPr lang="es-ES" dirty="0" err="1"/>
              <a:t>comfort</a:t>
            </a:r>
            <a:r>
              <a:rPr lang="es-ES" dirty="0"/>
              <a:t> </a:t>
            </a:r>
            <a:r>
              <a:rPr lang="es-ES" dirty="0" err="1"/>
              <a:t>during</a:t>
            </a:r>
            <a:r>
              <a:rPr lang="es-ES" dirty="0"/>
              <a:t> </a:t>
            </a:r>
            <a:r>
              <a:rPr lang="es-ES" dirty="0" err="1"/>
              <a:t>that</a:t>
            </a:r>
            <a:r>
              <a:rPr lang="es-ES" dirty="0"/>
              <a:t> </a:t>
            </a:r>
            <a:r>
              <a:rPr lang="es-ES" dirty="0" err="1"/>
              <a:t>suffering</a:t>
            </a:r>
            <a:r>
              <a:rPr lang="es-ES" dirty="0"/>
              <a:t>, “</a:t>
            </a:r>
            <a:r>
              <a:rPr lang="en-US" dirty="0"/>
              <a:t>But if we are afflicted, it is for your comfort and salvation; or if we are comforted, it is for your comfort, which is effective in the patient enduring of the same sufferings which we also suffer; and our hope for you is firmly grounded, knowing that as you are sharers of our sufferings, so also you are sharers of our comfort” (2 Co 1:6-7)</a:t>
            </a:r>
          </a:p>
        </p:txBody>
      </p:sp>
    </p:spTree>
    <p:extLst>
      <p:ext uri="{BB962C8B-B14F-4D97-AF65-F5344CB8AC3E}">
        <p14:creationId xmlns:p14="http://schemas.microsoft.com/office/powerpoint/2010/main" val="3536294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Blessed are those who suffer</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err="1"/>
              <a:t>Some</a:t>
            </a:r>
            <a:r>
              <a:rPr lang="es-ES" dirty="0"/>
              <a:t> </a:t>
            </a:r>
            <a:r>
              <a:rPr lang="es-ES" dirty="0" err="1"/>
              <a:t>passages</a:t>
            </a:r>
            <a:r>
              <a:rPr lang="es-ES" dirty="0"/>
              <a:t> </a:t>
            </a:r>
            <a:r>
              <a:rPr lang="es-ES" dirty="0" err="1"/>
              <a:t>that</a:t>
            </a:r>
            <a:r>
              <a:rPr lang="es-ES" dirty="0"/>
              <a:t> </a:t>
            </a:r>
            <a:r>
              <a:rPr lang="es-ES" dirty="0" err="1"/>
              <a:t>help</a:t>
            </a:r>
            <a:r>
              <a:rPr lang="es-ES" dirty="0"/>
              <a:t> </a:t>
            </a:r>
            <a:r>
              <a:rPr lang="es-ES" dirty="0" err="1"/>
              <a:t>with</a:t>
            </a:r>
            <a:r>
              <a:rPr lang="es-ES" dirty="0"/>
              <a:t> </a:t>
            </a:r>
            <a:r>
              <a:rPr lang="es-ES" dirty="0" err="1"/>
              <a:t>this</a:t>
            </a:r>
            <a:r>
              <a:rPr lang="es-ES" dirty="0"/>
              <a:t> concept.</a:t>
            </a:r>
          </a:p>
          <a:p>
            <a:pPr marL="0" indent="0">
              <a:buNone/>
            </a:pPr>
            <a:r>
              <a:rPr lang="en-US" dirty="0"/>
              <a:t>They took his advice; and after calling the apostles in, they flogged them and ordered them not to speak in the name of Jesus, and then released them. So they went on their way from the presence of the Council, rejoicing that they had been considered worthy to suffer shame for His name. And every day, in the temple and from house to house, they kept right on teaching and preaching Jesus as the Christ. (Acts 5:40-42)</a:t>
            </a:r>
            <a:endParaRPr lang="es-ES" dirty="0"/>
          </a:p>
        </p:txBody>
      </p:sp>
    </p:spTree>
    <p:extLst>
      <p:ext uri="{BB962C8B-B14F-4D97-AF65-F5344CB8AC3E}">
        <p14:creationId xmlns:p14="http://schemas.microsoft.com/office/powerpoint/2010/main" val="271950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Blessed are those who suffer</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a:bodyPr>
          <a:lstStyle/>
          <a:p>
            <a:r>
              <a:rPr lang="es-ES" dirty="0" err="1"/>
              <a:t>Some</a:t>
            </a:r>
            <a:r>
              <a:rPr lang="es-ES" dirty="0"/>
              <a:t> </a:t>
            </a:r>
            <a:r>
              <a:rPr lang="es-ES" dirty="0" err="1"/>
              <a:t>passages</a:t>
            </a:r>
            <a:r>
              <a:rPr lang="es-ES" dirty="0"/>
              <a:t> </a:t>
            </a:r>
            <a:r>
              <a:rPr lang="es-ES" dirty="0" err="1"/>
              <a:t>that</a:t>
            </a:r>
            <a:r>
              <a:rPr lang="es-ES" dirty="0"/>
              <a:t> </a:t>
            </a:r>
            <a:r>
              <a:rPr lang="es-ES" dirty="0" err="1"/>
              <a:t>help</a:t>
            </a:r>
            <a:r>
              <a:rPr lang="es-ES" dirty="0"/>
              <a:t> </a:t>
            </a:r>
            <a:r>
              <a:rPr lang="es-ES" dirty="0" err="1"/>
              <a:t>with</a:t>
            </a:r>
            <a:r>
              <a:rPr lang="es-ES" dirty="0"/>
              <a:t> </a:t>
            </a:r>
            <a:r>
              <a:rPr lang="es-ES" dirty="0" err="1"/>
              <a:t>this</a:t>
            </a:r>
            <a:r>
              <a:rPr lang="es-ES" dirty="0"/>
              <a:t> concept.</a:t>
            </a:r>
          </a:p>
          <a:p>
            <a:pPr marL="0" indent="0">
              <a:buNone/>
            </a:pPr>
            <a:r>
              <a:rPr lang="en-US" dirty="0"/>
              <a:t>The Spirit Himself testifies with our spirit that we are children of God, and if children, heirs also, heirs of God and fellow heirs with Christ, if indeed we suffer with Him so that we may also be glorified with Him. For I consider that the sufferings of this present time are not worthy to be compared with the glory that is to be revealed to us.</a:t>
            </a:r>
          </a:p>
          <a:p>
            <a:pPr marL="0" indent="0">
              <a:buNone/>
            </a:pPr>
            <a:r>
              <a:rPr lang="en-US" dirty="0"/>
              <a:t>(Romans 8:16-18)</a:t>
            </a:r>
            <a:endParaRPr lang="es-ES" dirty="0"/>
          </a:p>
        </p:txBody>
      </p:sp>
    </p:spTree>
    <p:extLst>
      <p:ext uri="{BB962C8B-B14F-4D97-AF65-F5344CB8AC3E}">
        <p14:creationId xmlns:p14="http://schemas.microsoft.com/office/powerpoint/2010/main" val="357209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B6E1-6D2E-E577-602B-2A751004AEB7}"/>
              </a:ext>
            </a:extLst>
          </p:cNvPr>
          <p:cNvSpPr>
            <a:spLocks noGrp="1"/>
          </p:cNvSpPr>
          <p:nvPr>
            <p:ph type="title"/>
          </p:nvPr>
        </p:nvSpPr>
        <p:spPr>
          <a:xfrm>
            <a:off x="152400" y="160338"/>
            <a:ext cx="11887200" cy="906463"/>
          </a:xfrm>
        </p:spPr>
        <p:txBody>
          <a:bodyPr>
            <a:noAutofit/>
          </a:bodyPr>
          <a:lstStyle/>
          <a:p>
            <a:pPr algn="l"/>
            <a:r>
              <a:rPr lang="en-US" sz="4000" dirty="0">
                <a:effectLst>
                  <a:outerShdw blurRad="38100" dist="38100" dir="2700000" algn="tl">
                    <a:srgbClr val="000000">
                      <a:alpha val="43137"/>
                    </a:srgbClr>
                  </a:outerShdw>
                </a:effectLst>
                <a:latin typeface="Zeronero" panose="02000503000000020004" pitchFamily="2" charset="0"/>
              </a:rPr>
              <a:t>Blessed are those who suffer</a:t>
            </a:r>
          </a:p>
        </p:txBody>
      </p:sp>
      <p:sp>
        <p:nvSpPr>
          <p:cNvPr id="3" name="Content Placeholder 2">
            <a:extLst>
              <a:ext uri="{FF2B5EF4-FFF2-40B4-BE49-F238E27FC236}">
                <a16:creationId xmlns:a16="http://schemas.microsoft.com/office/drawing/2014/main" id="{8BD550F6-86D5-FC65-1721-F61547094181}"/>
              </a:ext>
            </a:extLst>
          </p:cNvPr>
          <p:cNvSpPr>
            <a:spLocks noGrp="1"/>
          </p:cNvSpPr>
          <p:nvPr>
            <p:ph idx="1"/>
          </p:nvPr>
        </p:nvSpPr>
        <p:spPr>
          <a:xfrm>
            <a:off x="152400" y="914400"/>
            <a:ext cx="11963400" cy="5611813"/>
          </a:xfrm>
        </p:spPr>
        <p:txBody>
          <a:bodyPr>
            <a:normAutofit lnSpcReduction="10000"/>
          </a:bodyPr>
          <a:lstStyle/>
          <a:p>
            <a:r>
              <a:rPr lang="es-ES" dirty="0" err="1"/>
              <a:t>Some</a:t>
            </a:r>
            <a:r>
              <a:rPr lang="es-ES" dirty="0"/>
              <a:t> </a:t>
            </a:r>
            <a:r>
              <a:rPr lang="es-ES" dirty="0" err="1"/>
              <a:t>passages</a:t>
            </a:r>
            <a:r>
              <a:rPr lang="es-ES" dirty="0"/>
              <a:t> </a:t>
            </a:r>
            <a:r>
              <a:rPr lang="es-ES" dirty="0" err="1"/>
              <a:t>that</a:t>
            </a:r>
            <a:r>
              <a:rPr lang="es-ES" dirty="0"/>
              <a:t> </a:t>
            </a:r>
            <a:r>
              <a:rPr lang="es-ES" dirty="0" err="1"/>
              <a:t>help</a:t>
            </a:r>
            <a:r>
              <a:rPr lang="es-ES" dirty="0"/>
              <a:t> </a:t>
            </a:r>
            <a:r>
              <a:rPr lang="es-ES" dirty="0" err="1"/>
              <a:t>with</a:t>
            </a:r>
            <a:r>
              <a:rPr lang="es-ES" dirty="0"/>
              <a:t> </a:t>
            </a:r>
            <a:r>
              <a:rPr lang="es-ES" dirty="0" err="1"/>
              <a:t>this</a:t>
            </a:r>
            <a:r>
              <a:rPr lang="es-ES" dirty="0"/>
              <a:t> concept.</a:t>
            </a:r>
          </a:p>
          <a:p>
            <a:pPr marL="0" indent="0">
              <a:buNone/>
            </a:pPr>
            <a:r>
              <a:rPr lang="en-US" dirty="0"/>
              <a:t>“All these died in faith, without receiving the promises, but having seen them and having welcomed them from a distance, and having confessed that they were strangers and exiles on the earth. For those who say such things make it clear that they are seeking a country of their own. And indeed if they had been thinking of that country from which they went out, they would have had opportunity to return. But as it is, they desire a better country, that is, a heavenly one. Therefore God is not ashamed to be called their God; for He has prepared a city for them”</a:t>
            </a:r>
          </a:p>
          <a:p>
            <a:pPr marL="0" indent="0">
              <a:buNone/>
            </a:pPr>
            <a:r>
              <a:rPr lang="en-US" dirty="0"/>
              <a:t>(Hebrews 11:13-16)</a:t>
            </a:r>
            <a:endParaRPr lang="es-ES" dirty="0"/>
          </a:p>
        </p:txBody>
      </p:sp>
    </p:spTree>
    <p:extLst>
      <p:ext uri="{BB962C8B-B14F-4D97-AF65-F5344CB8AC3E}">
        <p14:creationId xmlns:p14="http://schemas.microsoft.com/office/powerpoint/2010/main" val="4264327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1474</Words>
  <Application>Microsoft Office PowerPoint</Application>
  <PresentationFormat>Widescreen</PresentationFormat>
  <Paragraphs>61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Zeronero</vt:lpstr>
      <vt:lpstr>Office Theme</vt:lpstr>
      <vt:lpstr>The Reason</vt:lpstr>
      <vt:lpstr>A Few Truths About Comfort</vt:lpstr>
      <vt:lpstr>“If you should suffer for the sake of righteousness, you are blessed”</vt:lpstr>
      <vt:lpstr>Blessed are those who suffer</vt:lpstr>
      <vt:lpstr>PowerPoint Presentation</vt:lpstr>
      <vt:lpstr>Blessed are those who suffer</vt:lpstr>
      <vt:lpstr>Blessed are those who suffer</vt:lpstr>
      <vt:lpstr>Blessed are those who suffer</vt:lpstr>
      <vt:lpstr>Blessed are those who suffer</vt:lpstr>
      <vt:lpstr>“Always being ready to make a defense to everyone who asks you to give an account for the hope that is in you”</vt:lpstr>
      <vt:lpstr>Always being ready </vt:lpstr>
      <vt:lpstr>Always being ready </vt:lpstr>
      <vt:lpstr>Always being ready </vt:lpstr>
      <vt:lpstr>“Make a defense… yet with gentleness and reverence”</vt:lpstr>
      <vt:lpstr>With Gentleness and Reverence</vt:lpstr>
      <vt:lpstr>With Gentleness and Reverence</vt:lpstr>
      <vt:lpstr>PowerPoint Presentation</vt:lpstr>
      <vt:lpstr>A Few Questions for Your Consideration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dc:creator>
  <cp:lastModifiedBy>Cindy Nelson</cp:lastModifiedBy>
  <cp:revision>31</cp:revision>
  <dcterms:created xsi:type="dcterms:W3CDTF">2013-07-06T21:17:22Z</dcterms:created>
  <dcterms:modified xsi:type="dcterms:W3CDTF">2022-05-31T19:00:20Z</dcterms:modified>
</cp:coreProperties>
</file>