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5C3548-89A7-1A67-9B00-34DEE8D08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10119-073C-84B5-9048-D21D90F7E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C0ACB-CF8C-7BF2-DC9D-5D036A32D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3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FF043-BE70-F2AD-6D70-84A617187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0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32422-4FD4-3E74-A23D-5AE103A08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594284" cy="45678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402A4E1-0B68-069A-EA64-8745679F0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8ABD1F3-C3CD-32EF-E13B-278991FAA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 t="59753" r="8681" b="16914"/>
          <a:stretch/>
        </p:blipFill>
        <p:spPr>
          <a:xfrm>
            <a:off x="4394200" y="4097866"/>
            <a:ext cx="6739467" cy="160020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26B16B6-AD8B-C069-7253-D7AB1394D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91975"/>
          <a:stretch/>
        </p:blipFill>
        <p:spPr>
          <a:xfrm>
            <a:off x="7772400" y="6307666"/>
            <a:ext cx="4419600" cy="5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704972" cy="4567805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3200" dirty="0"/>
              <a:t>“Christ Jesus came into the world to save sinners” </a:t>
            </a:r>
            <a:br>
              <a:rPr lang="en-US" sz="3200" dirty="0"/>
            </a:br>
            <a:r>
              <a:rPr lang="en-US" sz="3200" dirty="0"/>
              <a:t>(1 Tim. 1:15; cf. John 1:29)</a:t>
            </a:r>
          </a:p>
          <a:p>
            <a:pPr marL="347663" indent="-347663"/>
            <a:r>
              <a:rPr lang="en-US" sz="3200" dirty="0"/>
              <a:t>“God loved us and sent His Son to be the propitiation for our sins” </a:t>
            </a:r>
            <a:br>
              <a:rPr lang="en-US" sz="3200" dirty="0"/>
            </a:br>
            <a:r>
              <a:rPr lang="en-US" sz="3200" dirty="0"/>
              <a:t>(1 John 4:10)</a:t>
            </a:r>
          </a:p>
        </p:txBody>
      </p:sp>
    </p:spTree>
    <p:extLst>
      <p:ext uri="{BB962C8B-B14F-4D97-AF65-F5344CB8AC3E}">
        <p14:creationId xmlns:p14="http://schemas.microsoft.com/office/powerpoint/2010/main" val="30604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831972" cy="4322273"/>
          </a:xfrm>
        </p:spPr>
        <p:txBody>
          <a:bodyPr>
            <a:normAutofit/>
          </a:bodyPr>
          <a:lstStyle/>
          <a:p>
            <a:r>
              <a:rPr lang="en-US" dirty="0"/>
              <a:t>From His conception (Matt. 1:21)</a:t>
            </a:r>
          </a:p>
          <a:p>
            <a:r>
              <a:rPr lang="en-US" dirty="0"/>
              <a:t>To His life and ministry (Matt. 9:2; Luke 7:39-50; 19:9; 23:43; John 8:2-11)</a:t>
            </a:r>
          </a:p>
          <a:p>
            <a:r>
              <a:rPr lang="en-US" dirty="0"/>
              <a:t>To His death (Matt. 26:28; Luke 23:34)</a:t>
            </a:r>
          </a:p>
          <a:p>
            <a:pPr lvl="1"/>
            <a:r>
              <a:rPr lang="en-US" dirty="0"/>
              <a:t>He who knew no sin Himself (2 Cor. 5:21) went to the cross for all sinners who </a:t>
            </a:r>
            <a:br>
              <a:rPr lang="en-US" dirty="0"/>
            </a:br>
            <a:r>
              <a:rPr lang="en-US" dirty="0"/>
              <a:t>were dead in their sins (Rom. 5:8; Eph. 2:1-5) and bore all of our sins </a:t>
            </a:r>
            <a:r>
              <a:rPr lang="en-US"/>
              <a:t>in His </a:t>
            </a:r>
            <a:r>
              <a:rPr lang="en-US" dirty="0"/>
              <a:t>own </a:t>
            </a:r>
            <a:br>
              <a:rPr lang="en-US" dirty="0"/>
            </a:br>
            <a:r>
              <a:rPr lang="en-US" dirty="0"/>
              <a:t>body (1 Pet. 2:24; 3:18)</a:t>
            </a:r>
          </a:p>
          <a:p>
            <a:r>
              <a:rPr lang="en-US" dirty="0"/>
              <a:t>To His ascension (Mark 16:15-16; Luke 24:47)</a:t>
            </a:r>
          </a:p>
          <a:p>
            <a:r>
              <a:rPr lang="en-US" dirty="0"/>
              <a:t>To His reign in heaven (1 John 1:7; 2:1-2; Heb. 7:25; Psa. 99:8)</a:t>
            </a:r>
          </a:p>
        </p:txBody>
      </p:sp>
    </p:spTree>
    <p:extLst>
      <p:ext uri="{BB962C8B-B14F-4D97-AF65-F5344CB8AC3E}">
        <p14:creationId xmlns:p14="http://schemas.microsoft.com/office/powerpoint/2010/main" val="6806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C98F1-EEB1-4BF2-E75A-2209692D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Jesus is our Lord, commanding us to forgive </a:t>
            </a:r>
            <a:r>
              <a:rPr lang="en-US" sz="2400" dirty="0"/>
              <a:t>(Lk. 17:3-4; Mt. 18:21-22; Mk. 11:25)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Jesus is our Standard, showing us how to forgive </a:t>
            </a:r>
          </a:p>
          <a:p>
            <a:pPr lvl="1"/>
            <a:r>
              <a:rPr lang="en-US" dirty="0"/>
              <a:t>“As” = the model and extent of our forgiveness (Eph. 4:32; Col. 3:13; Luke 6:36)</a:t>
            </a:r>
          </a:p>
          <a:p>
            <a:pPr lvl="1"/>
            <a:r>
              <a:rPr lang="en-US" dirty="0"/>
              <a:t>In His death, Jesus was making provision for forgiveness before (in some cases) that forgiveness was even needed</a:t>
            </a:r>
          </a:p>
          <a:p>
            <a:pPr lvl="2"/>
            <a:r>
              <a:rPr lang="en-US" dirty="0"/>
              <a:t>He had a desire to forgive (Luke 22:15; 1 Tim. 2:4; Rom. 10:1)</a:t>
            </a:r>
          </a:p>
          <a:p>
            <a:pPr lvl="2"/>
            <a:r>
              <a:rPr lang="en-US" dirty="0"/>
              <a:t>He had a heart of forgiveness (Luke 23:34; Col. 3:12)</a:t>
            </a:r>
          </a:p>
          <a:p>
            <a:pPr lvl="2"/>
            <a:r>
              <a:rPr lang="en-US" dirty="0"/>
              <a:t>He had a readiness to forgive (Luke 9:22; John 13:1)</a:t>
            </a:r>
          </a:p>
          <a:p>
            <a:pPr lvl="2"/>
            <a:r>
              <a:rPr lang="en-US" dirty="0"/>
              <a:t>He had a cheerfulness to forgive (Rom. 12:8)</a:t>
            </a:r>
          </a:p>
          <a:p>
            <a:pPr lvl="1"/>
            <a:r>
              <a:rPr lang="en-US" dirty="0"/>
              <a:t>To look like Christ is to forgive (Jas. 3:17; 5:11)</a:t>
            </a:r>
          </a:p>
          <a:p>
            <a:pPr lvl="1"/>
            <a:r>
              <a:rPr lang="en-US" dirty="0"/>
              <a:t>Look at Stephen following Jesus’ example (Acts 7:60)</a:t>
            </a:r>
          </a:p>
          <a:p>
            <a:pPr lvl="1"/>
            <a:r>
              <a:rPr lang="en-US" dirty="0"/>
              <a:t>Agape love keeps no account of wrongs suffered (1 Cor. 13:5)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57A85-FBD1-62DB-3ACF-DD10B018AA4C}"/>
              </a:ext>
            </a:extLst>
          </p:cNvPr>
          <p:cNvSpPr txBox="1"/>
          <p:nvPr/>
        </p:nvSpPr>
        <p:spPr>
          <a:xfrm>
            <a:off x="9054284" y="4760363"/>
            <a:ext cx="2777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Jesus was all about forgiveness!</a:t>
            </a:r>
          </a:p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Are we?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8718E8-EB4E-9A4D-C389-21ADBF9B4ADA}"/>
              </a:ext>
            </a:extLst>
          </p:cNvPr>
          <p:cNvSpPr/>
          <p:nvPr/>
        </p:nvSpPr>
        <p:spPr>
          <a:xfrm>
            <a:off x="9054284" y="4760363"/>
            <a:ext cx="2777688" cy="1200329"/>
          </a:xfrm>
          <a:prstGeom prst="roundRect">
            <a:avLst/>
          </a:prstGeom>
          <a:noFill/>
          <a:ln w="57150">
            <a:solidFill>
              <a:srgbClr val="1D3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D743C-6BB0-41B8-0590-9249C14BA7AB}"/>
              </a:ext>
            </a:extLst>
          </p:cNvPr>
          <p:cNvSpPr txBox="1"/>
          <p:nvPr/>
        </p:nvSpPr>
        <p:spPr>
          <a:xfrm>
            <a:off x="7715250" y="4193036"/>
            <a:ext cx="1162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Do we?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C4FDF-583A-96BD-C13C-6ED56A99A774}"/>
              </a:ext>
            </a:extLst>
          </p:cNvPr>
          <p:cNvSpPr txBox="1"/>
          <p:nvPr/>
        </p:nvSpPr>
        <p:spPr>
          <a:xfrm>
            <a:off x="6800850" y="4503158"/>
            <a:ext cx="1162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Do we?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8E024-E3F3-F134-D9FA-E96444B0239C}"/>
              </a:ext>
            </a:extLst>
          </p:cNvPr>
          <p:cNvSpPr txBox="1"/>
          <p:nvPr/>
        </p:nvSpPr>
        <p:spPr>
          <a:xfrm>
            <a:off x="6736942" y="4808018"/>
            <a:ext cx="1162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Do we?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869288-E811-F5A6-E816-EB92E4F68D4B}"/>
              </a:ext>
            </a:extLst>
          </p:cNvPr>
          <p:cNvSpPr txBox="1"/>
          <p:nvPr/>
        </p:nvSpPr>
        <p:spPr>
          <a:xfrm>
            <a:off x="5995477" y="5120266"/>
            <a:ext cx="1162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Do we?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1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11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C98F1-EEB1-4BF2-E75A-2209692D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290194"/>
            <a:ext cx="11698622" cy="4567805"/>
          </a:xfrm>
        </p:spPr>
        <p:txBody>
          <a:bodyPr>
            <a:normAutofit/>
          </a:bodyPr>
          <a:lstStyle/>
          <a:p>
            <a:r>
              <a:rPr lang="en-US" dirty="0"/>
              <a:t>Jesus is our Lord, commanding us to forgive </a:t>
            </a:r>
            <a:r>
              <a:rPr lang="en-US" sz="2400" dirty="0"/>
              <a:t>(Lk. 17:3-4; Mt. 18:21-22; Mk. 11:25)</a:t>
            </a:r>
            <a:endParaRPr lang="en-US" dirty="0"/>
          </a:p>
          <a:p>
            <a:r>
              <a:rPr lang="en-US" dirty="0"/>
              <a:t>Jesus is our Standard, showing us how to forgive</a:t>
            </a:r>
          </a:p>
          <a:p>
            <a:r>
              <a:rPr lang="en-US" dirty="0"/>
              <a:t>Jesus is our Forgiver, placing conditions on our forgiveness</a:t>
            </a:r>
          </a:p>
          <a:p>
            <a:pPr lvl="1"/>
            <a:r>
              <a:rPr lang="en-US" dirty="0"/>
              <a:t>Receiving forgiveness is dependent on forgiving others (Mt. 6:12, 14-15; Lk. 11:4; 6:37)</a:t>
            </a:r>
          </a:p>
          <a:p>
            <a:pPr lvl="1"/>
            <a:r>
              <a:rPr lang="en-US" dirty="0"/>
              <a:t>Receiving mercy is dependent on showing mercy (Matt. 5:7)</a:t>
            </a:r>
          </a:p>
          <a:p>
            <a:pPr lvl="1"/>
            <a:r>
              <a:rPr lang="en-US" dirty="0"/>
              <a:t>No mercy will be shown in judgment to those who fail to show mercy (Jas. 2:13)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7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Believe Jesus is God’s Son – John 8:24</a:t>
            </a:r>
          </a:p>
          <a:p>
            <a:pPr marL="342900" indent="-342900"/>
            <a:r>
              <a:rPr lang="en-US" sz="3200" dirty="0"/>
              <a:t>Repent of your sins and turn to God – Luke 13:3</a:t>
            </a:r>
          </a:p>
          <a:p>
            <a:pPr marL="342900" indent="-342900"/>
            <a:r>
              <a:rPr lang="en-US" sz="3200" dirty="0"/>
              <a:t>Confess your faith in Jesus Christ – Matthew 10:32</a:t>
            </a:r>
          </a:p>
          <a:p>
            <a:pPr marL="342900" indent="-342900"/>
            <a:r>
              <a:rPr lang="en-US" sz="3200" dirty="0"/>
              <a:t>Be immersed into Christ – Titus 3:5</a:t>
            </a:r>
          </a:p>
          <a:p>
            <a:pPr marL="800100" lvl="1" indent="-342900"/>
            <a:r>
              <a:rPr lang="en-US" sz="2800" dirty="0"/>
              <a:t>God will forgive all of your sins – Acts 2:38</a:t>
            </a:r>
          </a:p>
          <a:p>
            <a:pPr marL="800100" lvl="1" indent="-342900"/>
            <a:r>
              <a:rPr lang="en-US" sz="2800" dirty="0"/>
              <a:t>God will add you to His church – Acts 2:47</a:t>
            </a:r>
          </a:p>
          <a:p>
            <a:pPr marL="800100" lvl="1" indent="-342900"/>
            <a:r>
              <a:rPr lang="en-US" sz="2800" dirty="0"/>
              <a:t>God will register you in heaven – Hebrews 12:23</a:t>
            </a:r>
          </a:p>
          <a:p>
            <a:pPr marL="342900" indent="-342900"/>
            <a:r>
              <a:rPr lang="en-US" sz="3200" dirty="0"/>
              <a:t>Walk with Him faithfully each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36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532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2021-12-30T15:25:13Z</dcterms:created>
  <dcterms:modified xsi:type="dcterms:W3CDTF">2022-05-29T12:41:33Z</dcterms:modified>
</cp:coreProperties>
</file>