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9" r:id="rId2"/>
    <p:sldId id="257" r:id="rId3"/>
    <p:sldId id="261"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3F9798-C1BA-4DE8-8F6F-372A918BBE18}" v="174" dt="2022-05-15T17:05:47.3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0" autoAdjust="0"/>
    <p:restoredTop sz="86410" autoAdjust="0"/>
  </p:normalViewPr>
  <p:slideViewPr>
    <p:cSldViewPr snapToGrid="0">
      <p:cViewPr varScale="1">
        <p:scale>
          <a:sx n="100" d="100"/>
          <a:sy n="100" d="100"/>
        </p:scale>
        <p:origin x="114" y="31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395D11-7BE2-4DC2-B11F-021C52EDF045}" type="datetimeFigureOut">
              <a:rPr lang="en-US" smtClean="0"/>
              <a:t>5/16/2022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90C9B9-A5C7-49D8-9C91-4C63D1D97A4B}" type="slidenum">
              <a:rPr lang="en-US" smtClean="0"/>
              <a:t>‹#›</a:t>
            </a:fld>
            <a:endParaRPr lang="en-US"/>
          </a:p>
        </p:txBody>
      </p:sp>
    </p:spTree>
    <p:extLst>
      <p:ext uri="{BB962C8B-B14F-4D97-AF65-F5344CB8AC3E}">
        <p14:creationId xmlns:p14="http://schemas.microsoft.com/office/powerpoint/2010/main" val="3315245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ctr">
              <a:spcBef>
                <a:spcPts val="0"/>
              </a:spcBef>
              <a:spcAft>
                <a:spcPts val="0"/>
              </a:spcAft>
            </a:pPr>
            <a:r>
              <a:rPr lang="en-US" sz="1800" dirty="0">
                <a:effectLst/>
                <a:latin typeface="Arial" panose="020B0604020202020204" pitchFamily="34" charset="0"/>
                <a:ea typeface="Times New Roman" panose="02020603050405020304" pitchFamily="18" charset="0"/>
              </a:rPr>
              <a:t>Five Smooth Stones</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dirty="0">
                <a:effectLst/>
                <a:latin typeface="Arial" panose="020B0604020202020204" pitchFamily="34" charset="0"/>
                <a:ea typeface="Times New Roman" panose="02020603050405020304" pitchFamily="18" charset="0"/>
              </a:rPr>
              <a:t>1 Samuel 17:</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7030A0"/>
                </a:solidFill>
                <a:effectLst/>
                <a:latin typeface="Arial" panose="020B0604020202020204" pitchFamily="34" charset="0"/>
                <a:ea typeface="Times New Roman" panose="02020603050405020304" pitchFamily="18" charset="0"/>
              </a:rPr>
              <a:t>There is probably no OT story more often told and more universally applied than the story of David and Goliath.</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7030A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7030A0"/>
                </a:solidFill>
                <a:effectLst/>
                <a:latin typeface="Arial" panose="020B0604020202020204" pitchFamily="34" charset="0"/>
                <a:ea typeface="Times New Roman" panose="02020603050405020304" pitchFamily="18" charset="0"/>
              </a:rPr>
              <a:t>In the 16</a:t>
            </a:r>
            <a:r>
              <a:rPr lang="en-US" sz="1800" baseline="30000" dirty="0">
                <a:solidFill>
                  <a:srgbClr val="7030A0"/>
                </a:solidFill>
                <a:effectLst/>
                <a:latin typeface="Arial" panose="020B0604020202020204" pitchFamily="34" charset="0"/>
                <a:ea typeface="Times New Roman" panose="02020603050405020304" pitchFamily="18" charset="0"/>
              </a:rPr>
              <a:t>th</a:t>
            </a:r>
            <a:r>
              <a:rPr lang="en-US" sz="1800" dirty="0">
                <a:solidFill>
                  <a:srgbClr val="7030A0"/>
                </a:solidFill>
                <a:effectLst/>
                <a:latin typeface="Arial" panose="020B0604020202020204" pitchFamily="34" charset="0"/>
                <a:ea typeface="Times New Roman" panose="02020603050405020304" pitchFamily="18" charset="0"/>
              </a:rPr>
              <a:t> chapter of 1</a:t>
            </a:r>
            <a:r>
              <a:rPr lang="en-US" sz="1800" baseline="30000" dirty="0">
                <a:solidFill>
                  <a:srgbClr val="7030A0"/>
                </a:solidFill>
                <a:effectLst/>
                <a:latin typeface="Arial" panose="020B0604020202020204" pitchFamily="34" charset="0"/>
                <a:ea typeface="Times New Roman" panose="02020603050405020304" pitchFamily="18" charset="0"/>
              </a:rPr>
              <a:t>st</a:t>
            </a:r>
            <a:r>
              <a:rPr lang="en-US" sz="1800" dirty="0">
                <a:solidFill>
                  <a:srgbClr val="7030A0"/>
                </a:solidFill>
                <a:effectLst/>
                <a:latin typeface="Arial" panose="020B0604020202020204" pitchFamily="34" charset="0"/>
                <a:ea typeface="Times New Roman" panose="02020603050405020304" pitchFamily="18" charset="0"/>
              </a:rPr>
              <a:t> Samuel, Samuel is sent by God to Jesse’s house to anoint a new king.  God has decided that Saul is not the right guy for the job.  Samuel balks at first and asks God what to do if Saul sees him going to Jesse’s house.  Samuel is worried about Saul killing him if he finds out.  God tells him to take a bull with him for a sacrifice and all will be well.  Samuel arrives at Jesse’s house and immediately sees Jesse’s oldest son and assumes that Eliab will be the next king.  God says not so fast Samuel. Do not look at his physical appearance and stature, we tried that with Saul and it didn’t work.  God does not see as man sees, God looks at the HEART.  We know the rest of the story – yes – David, not even present at this particular moment is that man who has the qualities of God’s heart.</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FF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FF0000"/>
                </a:solidFill>
                <a:effectLst/>
                <a:latin typeface="Arial" panose="020B0604020202020204" pitchFamily="34" charset="0"/>
                <a:ea typeface="Times New Roman" panose="02020603050405020304" pitchFamily="18" charset="0"/>
              </a:rPr>
              <a:t>17:1-11</a:t>
            </a:r>
            <a:r>
              <a:rPr lang="en-US" sz="1800" dirty="0">
                <a:solidFill>
                  <a:srgbClr val="000000"/>
                </a:solidFill>
                <a:effectLst/>
                <a:latin typeface="Arial" panose="020B0604020202020204" pitchFamily="34" charset="0"/>
                <a:ea typeface="Times New Roman" panose="02020603050405020304" pitchFamily="18" charset="0"/>
              </a:rPr>
              <a:t>  Now the Philistines gathered their armies for battle. And they were gathered at </a:t>
            </a:r>
            <a:r>
              <a:rPr lang="en-US" sz="1800" dirty="0" err="1">
                <a:solidFill>
                  <a:srgbClr val="000000"/>
                </a:solidFill>
                <a:effectLst/>
                <a:latin typeface="Arial" panose="020B0604020202020204" pitchFamily="34" charset="0"/>
                <a:ea typeface="Times New Roman" panose="02020603050405020304" pitchFamily="18" charset="0"/>
              </a:rPr>
              <a:t>Socoh</a:t>
            </a:r>
            <a:r>
              <a:rPr lang="en-US" sz="1800" dirty="0">
                <a:solidFill>
                  <a:srgbClr val="000000"/>
                </a:solidFill>
                <a:effectLst/>
                <a:latin typeface="Arial" panose="020B0604020202020204" pitchFamily="34" charset="0"/>
                <a:ea typeface="Times New Roman" panose="02020603050405020304" pitchFamily="18" charset="0"/>
              </a:rPr>
              <a:t>, which belongs to Judah, and encamped between </a:t>
            </a:r>
            <a:r>
              <a:rPr lang="en-US" sz="1800" dirty="0" err="1">
                <a:solidFill>
                  <a:srgbClr val="000000"/>
                </a:solidFill>
                <a:effectLst/>
                <a:latin typeface="Arial" panose="020B0604020202020204" pitchFamily="34" charset="0"/>
                <a:ea typeface="Times New Roman" panose="02020603050405020304" pitchFamily="18" charset="0"/>
              </a:rPr>
              <a:t>Socoh</a:t>
            </a:r>
            <a:r>
              <a:rPr lang="en-US" sz="1800" dirty="0">
                <a:solidFill>
                  <a:srgbClr val="000000"/>
                </a:solidFill>
                <a:effectLst/>
                <a:latin typeface="Arial" panose="020B0604020202020204" pitchFamily="34" charset="0"/>
                <a:ea typeface="Times New Roman" panose="02020603050405020304" pitchFamily="18" charset="0"/>
              </a:rPr>
              <a:t> and </a:t>
            </a:r>
            <a:r>
              <a:rPr lang="en-US" sz="1800" dirty="0" err="1">
                <a:solidFill>
                  <a:srgbClr val="000000"/>
                </a:solidFill>
                <a:effectLst/>
                <a:latin typeface="Arial" panose="020B0604020202020204" pitchFamily="34" charset="0"/>
                <a:ea typeface="Times New Roman" panose="02020603050405020304" pitchFamily="18" charset="0"/>
              </a:rPr>
              <a:t>Azekah</a:t>
            </a:r>
            <a:r>
              <a:rPr lang="en-US" sz="1800" dirty="0">
                <a:solidFill>
                  <a:srgbClr val="000000"/>
                </a:solidFill>
                <a:effectLst/>
                <a:latin typeface="Arial" panose="020B0604020202020204" pitchFamily="34" charset="0"/>
                <a:ea typeface="Times New Roman" panose="02020603050405020304" pitchFamily="18" charset="0"/>
              </a:rPr>
              <a:t>, in </a:t>
            </a:r>
            <a:r>
              <a:rPr lang="en-US" sz="1800" dirty="0" err="1">
                <a:solidFill>
                  <a:srgbClr val="000000"/>
                </a:solidFill>
                <a:effectLst/>
                <a:latin typeface="Arial" panose="020B0604020202020204" pitchFamily="34" charset="0"/>
                <a:ea typeface="Times New Roman" panose="02020603050405020304" pitchFamily="18" charset="0"/>
              </a:rPr>
              <a:t>Ephes-dammim</a:t>
            </a:r>
            <a:r>
              <a:rPr lang="en-US" sz="1800" dirty="0">
                <a:solidFill>
                  <a:srgbClr val="000000"/>
                </a:solidFill>
                <a:effectLst/>
                <a:latin typeface="Arial" panose="020B0604020202020204" pitchFamily="34" charset="0"/>
                <a:ea typeface="Times New Roman" panose="02020603050405020304" pitchFamily="18" charset="0"/>
              </a:rPr>
              <a:t>. </a:t>
            </a:r>
            <a:r>
              <a:rPr lang="en-US" sz="1800" baseline="30000" dirty="0">
                <a:solidFill>
                  <a:srgbClr val="000000"/>
                </a:solidFill>
                <a:effectLst/>
                <a:latin typeface="Arial" panose="020B0604020202020204" pitchFamily="34" charset="0"/>
                <a:ea typeface="Times New Roman" panose="02020603050405020304" pitchFamily="18" charset="0"/>
              </a:rPr>
              <a:t>2</a:t>
            </a:r>
            <a:r>
              <a:rPr lang="en-US" sz="1800" dirty="0">
                <a:solidFill>
                  <a:srgbClr val="000000"/>
                </a:solidFill>
                <a:effectLst/>
                <a:latin typeface="Arial" panose="020B0604020202020204" pitchFamily="34" charset="0"/>
                <a:ea typeface="Times New Roman" panose="02020603050405020304" pitchFamily="18" charset="0"/>
              </a:rPr>
              <a:t>And Saul and the men of Israel were gathered, and encamped in the Valley of </a:t>
            </a:r>
            <a:r>
              <a:rPr lang="en-US" sz="1800" dirty="0" err="1">
                <a:solidFill>
                  <a:srgbClr val="000000"/>
                </a:solidFill>
                <a:effectLst/>
                <a:latin typeface="Arial" panose="020B0604020202020204" pitchFamily="34" charset="0"/>
                <a:ea typeface="Times New Roman" panose="02020603050405020304" pitchFamily="18" charset="0"/>
              </a:rPr>
              <a:t>Elah</a:t>
            </a:r>
            <a:r>
              <a:rPr lang="en-US" sz="1800" dirty="0">
                <a:solidFill>
                  <a:srgbClr val="000000"/>
                </a:solidFill>
                <a:effectLst/>
                <a:latin typeface="Arial" panose="020B0604020202020204" pitchFamily="34" charset="0"/>
                <a:ea typeface="Times New Roman" panose="02020603050405020304" pitchFamily="18" charset="0"/>
              </a:rPr>
              <a:t>, and drew up in line of battle against the Philistines. </a:t>
            </a:r>
            <a:r>
              <a:rPr lang="en-US" sz="1800" baseline="30000" dirty="0">
                <a:solidFill>
                  <a:srgbClr val="000000"/>
                </a:solidFill>
                <a:effectLst/>
                <a:latin typeface="Arial" panose="020B0604020202020204" pitchFamily="34" charset="0"/>
                <a:ea typeface="Times New Roman" panose="02020603050405020304" pitchFamily="18" charset="0"/>
              </a:rPr>
              <a:t>3</a:t>
            </a:r>
            <a:r>
              <a:rPr lang="en-US" sz="1800" dirty="0">
                <a:solidFill>
                  <a:srgbClr val="000000"/>
                </a:solidFill>
                <a:effectLst/>
                <a:latin typeface="Arial" panose="020B0604020202020204" pitchFamily="34" charset="0"/>
                <a:ea typeface="Times New Roman" panose="02020603050405020304" pitchFamily="18" charset="0"/>
              </a:rPr>
              <a:t>And the Philistines stood on the mountain on the one side, and Israel stood on the mountain on the other side, with a valley between them.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baseline="30000" dirty="0">
                <a:solidFill>
                  <a:srgbClr val="000000"/>
                </a:solidFill>
                <a:effectLst/>
                <a:latin typeface="Arial" panose="020B0604020202020204" pitchFamily="34" charset="0"/>
                <a:ea typeface="Times New Roman" panose="02020603050405020304" pitchFamily="18" charset="0"/>
              </a:rPr>
              <a:t>4</a:t>
            </a:r>
            <a:r>
              <a:rPr lang="en-US" sz="1800" dirty="0">
                <a:solidFill>
                  <a:srgbClr val="000000"/>
                </a:solidFill>
                <a:effectLst/>
                <a:latin typeface="Arial" panose="020B0604020202020204" pitchFamily="34" charset="0"/>
                <a:ea typeface="Times New Roman" panose="02020603050405020304" pitchFamily="18" charset="0"/>
              </a:rPr>
              <a:t>And there came out from the camp of the Philistines a champion named Goliath of Gath, whose height was six cubits and a span (9ft. 9 in). </a:t>
            </a:r>
            <a:r>
              <a:rPr lang="en-US" sz="1800" baseline="30000" dirty="0">
                <a:solidFill>
                  <a:srgbClr val="000000"/>
                </a:solidFill>
                <a:effectLst/>
                <a:latin typeface="Arial" panose="020B0604020202020204" pitchFamily="34" charset="0"/>
                <a:ea typeface="Times New Roman" panose="02020603050405020304" pitchFamily="18" charset="0"/>
              </a:rPr>
              <a:t>5</a:t>
            </a:r>
            <a:r>
              <a:rPr lang="en-US" sz="1800" dirty="0">
                <a:solidFill>
                  <a:srgbClr val="000000"/>
                </a:solidFill>
                <a:effectLst/>
                <a:latin typeface="Arial" panose="020B0604020202020204" pitchFamily="34" charset="0"/>
                <a:ea typeface="Times New Roman" panose="02020603050405020304" pitchFamily="18" charset="0"/>
              </a:rPr>
              <a:t>He had a helmet of bronze on his head, and he was armed with a coat of mail, and the weight of the coat was five thousand shekels of bronze (125 </a:t>
            </a:r>
            <a:r>
              <a:rPr lang="en-US" sz="1800" dirty="0" err="1">
                <a:solidFill>
                  <a:srgbClr val="000000"/>
                </a:solidFill>
                <a:effectLst/>
                <a:latin typeface="Arial" panose="020B0604020202020204" pitchFamily="34" charset="0"/>
                <a:ea typeface="Times New Roman" panose="02020603050405020304" pitchFamily="18" charset="0"/>
              </a:rPr>
              <a:t>lbs</a:t>
            </a:r>
            <a:r>
              <a:rPr lang="en-US" sz="1800" dirty="0">
                <a:solidFill>
                  <a:srgbClr val="000000"/>
                </a:solidFill>
                <a:effectLst/>
                <a:latin typeface="Arial" panose="020B0604020202020204" pitchFamily="34" charset="0"/>
                <a:ea typeface="Times New Roman" panose="02020603050405020304" pitchFamily="18" charset="0"/>
              </a:rPr>
              <a:t>). </a:t>
            </a:r>
            <a:r>
              <a:rPr lang="en-US" sz="1800" baseline="30000" dirty="0">
                <a:solidFill>
                  <a:srgbClr val="000000"/>
                </a:solidFill>
                <a:effectLst/>
                <a:latin typeface="Arial" panose="020B0604020202020204" pitchFamily="34" charset="0"/>
                <a:ea typeface="Times New Roman" panose="02020603050405020304" pitchFamily="18" charset="0"/>
              </a:rPr>
              <a:t>6</a:t>
            </a:r>
            <a:r>
              <a:rPr lang="en-US" sz="1800" dirty="0">
                <a:solidFill>
                  <a:srgbClr val="000000"/>
                </a:solidFill>
                <a:effectLst/>
                <a:latin typeface="Arial" panose="020B0604020202020204" pitchFamily="34" charset="0"/>
                <a:ea typeface="Times New Roman" panose="02020603050405020304" pitchFamily="18" charset="0"/>
              </a:rPr>
              <a:t>And he had bronze armor on his legs, and a javelin of bronze slung between his shoulders. </a:t>
            </a:r>
            <a:r>
              <a:rPr lang="en-US" sz="1800" baseline="30000" dirty="0">
                <a:solidFill>
                  <a:srgbClr val="000000"/>
                </a:solidFill>
                <a:effectLst/>
                <a:latin typeface="Arial" panose="020B0604020202020204" pitchFamily="34" charset="0"/>
                <a:ea typeface="Times New Roman" panose="02020603050405020304" pitchFamily="18" charset="0"/>
              </a:rPr>
              <a:t>7</a:t>
            </a:r>
            <a:r>
              <a:rPr lang="en-US" sz="1800" dirty="0">
                <a:solidFill>
                  <a:srgbClr val="000000"/>
                </a:solidFill>
                <a:effectLst/>
                <a:latin typeface="Arial" panose="020B0604020202020204" pitchFamily="34" charset="0"/>
                <a:ea typeface="Times New Roman" panose="02020603050405020304" pitchFamily="18" charset="0"/>
              </a:rPr>
              <a:t>The shaft of his spear was like a weaver’s beam, and his spear’s head weighed six hundred shekels of iron (15 </a:t>
            </a:r>
            <a:r>
              <a:rPr lang="en-US" sz="1800" dirty="0" err="1">
                <a:solidFill>
                  <a:srgbClr val="000000"/>
                </a:solidFill>
                <a:effectLst/>
                <a:latin typeface="Arial" panose="020B0604020202020204" pitchFamily="34" charset="0"/>
                <a:ea typeface="Times New Roman" panose="02020603050405020304" pitchFamily="18" charset="0"/>
              </a:rPr>
              <a:t>lbs</a:t>
            </a:r>
            <a:r>
              <a:rPr lang="en-US" sz="1800" dirty="0">
                <a:solidFill>
                  <a:srgbClr val="000000"/>
                </a:solidFill>
                <a:effectLst/>
                <a:latin typeface="Arial" panose="020B0604020202020204" pitchFamily="34" charset="0"/>
                <a:ea typeface="Times New Roman" panose="02020603050405020304" pitchFamily="18" charset="0"/>
              </a:rPr>
              <a:t>). And his shield-bearer went before him.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baseline="30000" dirty="0">
                <a:solidFill>
                  <a:srgbClr val="000000"/>
                </a:solidFill>
                <a:effectLst/>
                <a:latin typeface="Arial" panose="020B0604020202020204" pitchFamily="34" charset="0"/>
                <a:ea typeface="Times New Roman" panose="02020603050405020304" pitchFamily="18" charset="0"/>
              </a:rPr>
              <a:t>8</a:t>
            </a:r>
            <a:r>
              <a:rPr lang="en-US" sz="1800" dirty="0">
                <a:solidFill>
                  <a:srgbClr val="000000"/>
                </a:solidFill>
                <a:effectLst/>
                <a:latin typeface="Arial" panose="020B0604020202020204" pitchFamily="34" charset="0"/>
                <a:ea typeface="Times New Roman" panose="02020603050405020304" pitchFamily="18" charset="0"/>
              </a:rPr>
              <a:t>He stood and shouted to the ranks of Israel, “Why have you come out to draw up for battle? Am I not a Philistine, and are you not servants of Saul? Choose a man for yourselves, and let him come down to me. </a:t>
            </a:r>
            <a:r>
              <a:rPr lang="en-US" sz="1800" baseline="30000" dirty="0">
                <a:solidFill>
                  <a:srgbClr val="000000"/>
                </a:solidFill>
                <a:effectLst/>
                <a:latin typeface="Arial" panose="020B0604020202020204" pitchFamily="34" charset="0"/>
                <a:ea typeface="Times New Roman" panose="02020603050405020304" pitchFamily="18" charset="0"/>
              </a:rPr>
              <a:t>9</a:t>
            </a:r>
            <a:r>
              <a:rPr lang="en-US" sz="1800" dirty="0">
                <a:solidFill>
                  <a:srgbClr val="000000"/>
                </a:solidFill>
                <a:effectLst/>
                <a:latin typeface="Arial" panose="020B0604020202020204" pitchFamily="34" charset="0"/>
                <a:ea typeface="Times New Roman" panose="02020603050405020304" pitchFamily="18" charset="0"/>
              </a:rPr>
              <a:t>If he is able to fight with me and kill me, then we will be your servants. But if I prevail against him and kill him, then you shall be our servants and serve us.” </a:t>
            </a:r>
            <a:r>
              <a:rPr lang="en-US" sz="1800" baseline="30000" dirty="0">
                <a:solidFill>
                  <a:srgbClr val="000000"/>
                </a:solidFill>
                <a:effectLst/>
                <a:latin typeface="Arial" panose="020B0604020202020204" pitchFamily="34" charset="0"/>
                <a:ea typeface="Times New Roman" panose="02020603050405020304" pitchFamily="18" charset="0"/>
              </a:rPr>
              <a:t>10</a:t>
            </a:r>
            <a:r>
              <a:rPr lang="en-US" sz="1800" dirty="0">
                <a:solidFill>
                  <a:srgbClr val="000000"/>
                </a:solidFill>
                <a:effectLst/>
                <a:latin typeface="Arial" panose="020B0604020202020204" pitchFamily="34" charset="0"/>
                <a:ea typeface="Times New Roman" panose="02020603050405020304" pitchFamily="18" charset="0"/>
              </a:rPr>
              <a:t>And the Philistine said, “I defy the ranks of Israel this day. Give me a man, that we may fight together.” </a:t>
            </a:r>
            <a:r>
              <a:rPr lang="en-US" sz="1800" baseline="30000" dirty="0">
                <a:solidFill>
                  <a:srgbClr val="000000"/>
                </a:solidFill>
                <a:effectLst/>
                <a:latin typeface="Arial" panose="020B0604020202020204" pitchFamily="34" charset="0"/>
                <a:ea typeface="Times New Roman" panose="02020603050405020304" pitchFamily="18" charset="0"/>
              </a:rPr>
              <a:t>11</a:t>
            </a:r>
            <a:r>
              <a:rPr lang="en-US" sz="1800" dirty="0">
                <a:solidFill>
                  <a:srgbClr val="000000"/>
                </a:solidFill>
                <a:effectLst/>
                <a:latin typeface="Arial" panose="020B0604020202020204" pitchFamily="34" charset="0"/>
                <a:ea typeface="Times New Roman" panose="02020603050405020304" pitchFamily="18" charset="0"/>
              </a:rPr>
              <a:t>When Saul and all Israel heard these words of the Philistine, they were dismayed and greatly afraid.</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7030A0"/>
                </a:solidFill>
                <a:effectLst/>
                <a:latin typeface="Arial" panose="020B0604020202020204" pitchFamily="34" charset="0"/>
                <a:ea typeface="Times New Roman" panose="02020603050405020304" pitchFamily="18" charset="0"/>
              </a:rPr>
              <a:t>Jesse’s 3 oldest sons were in Saul’s army and as Goliath issued his daily challenge, those 3 sons are there and they hear Goliath speak.  Those 3 sons, including Eliab, the oldest, are there and take no action to step forward and take on Goliath.  Those 3 sons, who were also present when Samuel anointed David to be King.  I wonder if perhaps they were conflicted, jealous, angry?  The scripture says that from that day forward the spirit of the Lord came upon David.  If that spirit was a visible change – they saw it.  And here they are, in the presence of Saul, cowering under the threat of a 10-foot Philistine.</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7030A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7030A0"/>
                </a:solidFill>
                <a:effectLst/>
                <a:latin typeface="Arial" panose="020B0604020202020204" pitchFamily="34" charset="0"/>
                <a:ea typeface="Times New Roman" panose="02020603050405020304" pitchFamily="18" charset="0"/>
              </a:rPr>
              <a:t>In the middle part of chapter 17, Jesse asks David to go the front lines and take grain to his brothers and cheeses to the captain and to bring back news of their well-being.  David obeys his father and when he gets there, David also hears the threats of Goliath. In verse 26 of chapter 17, in what is one of my favorite Bible verses David says to those around him, “WHO IS THIS UNCIRCUMCISED PHILISTINE THAT HE SHOULD DEFY THE ARFMIES OF THE LIVING GOD?”</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7030A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FF0000"/>
                </a:solidFill>
                <a:effectLst/>
                <a:latin typeface="Arial" panose="020B0604020202020204" pitchFamily="34" charset="0"/>
                <a:ea typeface="Times New Roman" panose="02020603050405020304" pitchFamily="18" charset="0"/>
              </a:rPr>
              <a:t>17:40-47 </a:t>
            </a:r>
            <a:r>
              <a:rPr lang="en-US" sz="1800" dirty="0">
                <a:effectLst/>
                <a:latin typeface="Arial" panose="020B0604020202020204" pitchFamily="34" charset="0"/>
                <a:ea typeface="Times New Roman" panose="02020603050405020304" pitchFamily="18" charset="0"/>
              </a:rPr>
              <a:t>  </a:t>
            </a:r>
            <a:r>
              <a:rPr lang="en-US" sz="1800" dirty="0">
                <a:solidFill>
                  <a:srgbClr val="000000"/>
                </a:solidFill>
                <a:effectLst/>
                <a:latin typeface="Arial" panose="020B0604020202020204" pitchFamily="34" charset="0"/>
                <a:ea typeface="Times New Roman" panose="02020603050405020304" pitchFamily="18" charset="0"/>
              </a:rPr>
              <a:t>Then he took his staff in his hand and chose five smooth stones from the brook and put them in his shepherd’s pouch. His sling was in his hand, and he approached the Philistine.</a:t>
            </a:r>
            <a:endParaRPr lang="en-US" sz="1800" dirty="0">
              <a:effectLst/>
              <a:latin typeface="Times New Roman" panose="02020603050405020304" pitchFamily="18" charset="0"/>
              <a:ea typeface="Times New Roman" panose="02020603050405020304" pitchFamily="18" charset="0"/>
            </a:endParaRPr>
          </a:p>
          <a:p>
            <a:pPr marL="0" marR="0" indent="133350">
              <a:spcBef>
                <a:spcPts val="0"/>
              </a:spcBef>
              <a:spcAft>
                <a:spcPts val="300"/>
              </a:spcAft>
            </a:pPr>
            <a:r>
              <a:rPr lang="en-US" sz="1800" baseline="30000" dirty="0">
                <a:solidFill>
                  <a:srgbClr val="000000"/>
                </a:solidFill>
                <a:effectLst/>
                <a:latin typeface="Arial" panose="020B0604020202020204" pitchFamily="34" charset="0"/>
                <a:ea typeface="Times New Roman" panose="02020603050405020304" pitchFamily="18" charset="0"/>
              </a:rPr>
              <a:t>41</a:t>
            </a:r>
            <a:r>
              <a:rPr lang="en-US" sz="1800" dirty="0">
                <a:solidFill>
                  <a:srgbClr val="000000"/>
                </a:solidFill>
                <a:effectLst/>
                <a:latin typeface="Arial" panose="020B0604020202020204" pitchFamily="34" charset="0"/>
                <a:ea typeface="Times New Roman" panose="02020603050405020304" pitchFamily="18" charset="0"/>
              </a:rPr>
              <a:t>And the Philistine moved forward and came near to David, with his shield-bearer in front of him. </a:t>
            </a:r>
            <a:r>
              <a:rPr lang="en-US" sz="1800" baseline="30000" dirty="0">
                <a:solidFill>
                  <a:srgbClr val="000000"/>
                </a:solidFill>
                <a:effectLst/>
                <a:latin typeface="Arial" panose="020B0604020202020204" pitchFamily="34" charset="0"/>
                <a:ea typeface="Times New Roman" panose="02020603050405020304" pitchFamily="18" charset="0"/>
              </a:rPr>
              <a:t>42</a:t>
            </a:r>
            <a:r>
              <a:rPr lang="en-US" sz="1800" dirty="0">
                <a:solidFill>
                  <a:srgbClr val="000000"/>
                </a:solidFill>
                <a:effectLst/>
                <a:latin typeface="Arial" panose="020B0604020202020204" pitchFamily="34" charset="0"/>
                <a:ea typeface="Times New Roman" panose="02020603050405020304" pitchFamily="18" charset="0"/>
              </a:rPr>
              <a:t>And when the Philistine looked and saw David, he disdained him, for he was but a youth, ruddy and handsome in appearance. </a:t>
            </a:r>
            <a:endParaRPr lang="en-US" sz="1800" dirty="0">
              <a:effectLst/>
              <a:latin typeface="Times New Roman" panose="02020603050405020304" pitchFamily="18" charset="0"/>
              <a:ea typeface="Times New Roman" panose="02020603050405020304" pitchFamily="18" charset="0"/>
            </a:endParaRPr>
          </a:p>
          <a:p>
            <a:pPr marL="0" marR="0" indent="133350">
              <a:spcBef>
                <a:spcPts val="0"/>
              </a:spcBef>
              <a:spcAft>
                <a:spcPts val="300"/>
              </a:spcAft>
            </a:pPr>
            <a:r>
              <a:rPr lang="en-US" sz="1800" baseline="30000" dirty="0">
                <a:solidFill>
                  <a:srgbClr val="000000"/>
                </a:solidFill>
                <a:effectLst/>
                <a:latin typeface="Arial" panose="020B0604020202020204" pitchFamily="34" charset="0"/>
                <a:ea typeface="Times New Roman" panose="02020603050405020304" pitchFamily="18" charset="0"/>
              </a:rPr>
              <a:t>43</a:t>
            </a:r>
            <a:r>
              <a:rPr lang="en-US" sz="1800" dirty="0">
                <a:solidFill>
                  <a:srgbClr val="000000"/>
                </a:solidFill>
                <a:effectLst/>
                <a:latin typeface="Arial" panose="020B0604020202020204" pitchFamily="34" charset="0"/>
                <a:ea typeface="Times New Roman" panose="02020603050405020304" pitchFamily="18" charset="0"/>
              </a:rPr>
              <a:t>And the Philistine said to David, “Am I a dog, that you come to me with sticks?” And the Philistine cursed David by his gods. </a:t>
            </a:r>
            <a:r>
              <a:rPr lang="en-US" sz="1800" baseline="30000" dirty="0">
                <a:solidFill>
                  <a:srgbClr val="000000"/>
                </a:solidFill>
                <a:effectLst/>
                <a:latin typeface="Arial" panose="020B0604020202020204" pitchFamily="34" charset="0"/>
                <a:ea typeface="Times New Roman" panose="02020603050405020304" pitchFamily="18" charset="0"/>
              </a:rPr>
              <a:t>44</a:t>
            </a:r>
            <a:r>
              <a:rPr lang="en-US" sz="1800" dirty="0">
                <a:solidFill>
                  <a:srgbClr val="000000"/>
                </a:solidFill>
                <a:effectLst/>
                <a:latin typeface="Arial" panose="020B0604020202020204" pitchFamily="34" charset="0"/>
                <a:ea typeface="Times New Roman" panose="02020603050405020304" pitchFamily="18" charset="0"/>
              </a:rPr>
              <a:t>The Philistine said to David, “Come to me, and I will give your flesh to the birds of the air and to the beasts of the field.” </a:t>
            </a:r>
            <a:endParaRPr lang="en-US" sz="1800" dirty="0">
              <a:effectLst/>
              <a:latin typeface="Times New Roman" panose="02020603050405020304" pitchFamily="18" charset="0"/>
              <a:ea typeface="Times New Roman" panose="02020603050405020304" pitchFamily="18" charset="0"/>
            </a:endParaRPr>
          </a:p>
          <a:p>
            <a:pPr marL="0" marR="0" indent="133350">
              <a:spcBef>
                <a:spcPts val="0"/>
              </a:spcBef>
              <a:spcAft>
                <a:spcPts val="300"/>
              </a:spcAft>
            </a:pPr>
            <a:r>
              <a:rPr lang="en-US" sz="1800" baseline="30000" dirty="0">
                <a:solidFill>
                  <a:srgbClr val="000000"/>
                </a:solidFill>
                <a:effectLst/>
                <a:latin typeface="Arial" panose="020B0604020202020204" pitchFamily="34" charset="0"/>
                <a:ea typeface="Times New Roman" panose="02020603050405020304" pitchFamily="18" charset="0"/>
              </a:rPr>
              <a:t>45</a:t>
            </a:r>
            <a:r>
              <a:rPr lang="en-US" sz="1800" dirty="0">
                <a:solidFill>
                  <a:srgbClr val="000000"/>
                </a:solidFill>
                <a:effectLst/>
                <a:latin typeface="Arial" panose="020B0604020202020204" pitchFamily="34" charset="0"/>
                <a:ea typeface="Times New Roman" panose="02020603050405020304" pitchFamily="18" charset="0"/>
              </a:rPr>
              <a:t>Then David said to the Philistine, “You come to me with a sword and with a spear and with a javelin, but I come to you in the name of the </a:t>
            </a:r>
            <a:r>
              <a:rPr lang="en-US" sz="1800" cap="small" dirty="0">
                <a:solidFill>
                  <a:srgbClr val="000000"/>
                </a:solidFill>
                <a:effectLst/>
                <a:latin typeface="Arial" panose="020B0604020202020204" pitchFamily="34" charset="0"/>
                <a:ea typeface="Times New Roman" panose="02020603050405020304" pitchFamily="18" charset="0"/>
              </a:rPr>
              <a:t>Lord</a:t>
            </a:r>
            <a:r>
              <a:rPr lang="en-US" sz="1800" dirty="0">
                <a:solidFill>
                  <a:srgbClr val="000000"/>
                </a:solidFill>
                <a:effectLst/>
                <a:latin typeface="Arial" panose="020B0604020202020204" pitchFamily="34" charset="0"/>
                <a:ea typeface="Times New Roman" panose="02020603050405020304" pitchFamily="18" charset="0"/>
              </a:rPr>
              <a:t> of hosts, the God of the armies of Israel, whom you have defied. </a:t>
            </a:r>
            <a:r>
              <a:rPr lang="en-US" sz="1800" baseline="30000" dirty="0">
                <a:solidFill>
                  <a:srgbClr val="000000"/>
                </a:solidFill>
                <a:effectLst/>
                <a:latin typeface="Arial" panose="020B0604020202020204" pitchFamily="34" charset="0"/>
                <a:ea typeface="Times New Roman" panose="02020603050405020304" pitchFamily="18" charset="0"/>
              </a:rPr>
              <a:t>46</a:t>
            </a:r>
            <a:r>
              <a:rPr lang="en-US" sz="1800" dirty="0">
                <a:solidFill>
                  <a:srgbClr val="000000"/>
                </a:solidFill>
                <a:effectLst/>
                <a:latin typeface="Arial" panose="020B0604020202020204" pitchFamily="34" charset="0"/>
                <a:ea typeface="Times New Roman" panose="02020603050405020304" pitchFamily="18" charset="0"/>
              </a:rPr>
              <a:t>This day the </a:t>
            </a:r>
            <a:r>
              <a:rPr lang="en-US" sz="1800" cap="small" dirty="0">
                <a:solidFill>
                  <a:srgbClr val="000000"/>
                </a:solidFill>
                <a:effectLst/>
                <a:latin typeface="Arial" panose="020B0604020202020204" pitchFamily="34" charset="0"/>
                <a:ea typeface="Times New Roman" panose="02020603050405020304" pitchFamily="18" charset="0"/>
              </a:rPr>
              <a:t>Lord</a:t>
            </a:r>
            <a:r>
              <a:rPr lang="en-US" sz="1800" dirty="0">
                <a:solidFill>
                  <a:srgbClr val="000000"/>
                </a:solidFill>
                <a:effectLst/>
                <a:latin typeface="Arial" panose="020B0604020202020204" pitchFamily="34" charset="0"/>
                <a:ea typeface="Times New Roman" panose="02020603050405020304" pitchFamily="18" charset="0"/>
              </a:rPr>
              <a:t> will deliver you into my hand, and I will strike you down and cut off your head. And I will give the dead bodies of the host of the Philistines this day to the birds of the air and to the wild beasts of the earth, that all the earth may know that there is a God in Israel, </a:t>
            </a:r>
            <a:r>
              <a:rPr lang="en-US" sz="1800" baseline="30000" dirty="0">
                <a:solidFill>
                  <a:srgbClr val="000000"/>
                </a:solidFill>
                <a:effectLst/>
                <a:latin typeface="Arial" panose="020B0604020202020204" pitchFamily="34" charset="0"/>
                <a:ea typeface="Times New Roman" panose="02020603050405020304" pitchFamily="18" charset="0"/>
              </a:rPr>
              <a:t>47</a:t>
            </a:r>
            <a:r>
              <a:rPr lang="en-US" sz="1800" dirty="0">
                <a:solidFill>
                  <a:srgbClr val="000000"/>
                </a:solidFill>
                <a:effectLst/>
                <a:latin typeface="Arial" panose="020B0604020202020204" pitchFamily="34" charset="0"/>
                <a:ea typeface="Times New Roman" panose="02020603050405020304" pitchFamily="18" charset="0"/>
              </a:rPr>
              <a:t>and that all this assembly may know that the </a:t>
            </a:r>
            <a:r>
              <a:rPr lang="en-US" sz="1800" cap="small" dirty="0">
                <a:solidFill>
                  <a:srgbClr val="000000"/>
                </a:solidFill>
                <a:effectLst/>
                <a:latin typeface="Arial" panose="020B0604020202020204" pitchFamily="34" charset="0"/>
                <a:ea typeface="Times New Roman" panose="02020603050405020304" pitchFamily="18" charset="0"/>
              </a:rPr>
              <a:t>Lord</a:t>
            </a:r>
            <a:r>
              <a:rPr lang="en-US" sz="1800" dirty="0">
                <a:solidFill>
                  <a:srgbClr val="000000"/>
                </a:solidFill>
                <a:effectLst/>
                <a:latin typeface="Arial" panose="020B0604020202020204" pitchFamily="34" charset="0"/>
                <a:ea typeface="Times New Roman" panose="02020603050405020304" pitchFamily="18" charset="0"/>
              </a:rPr>
              <a:t> saves not with sword and spear. For the battle is the </a:t>
            </a:r>
            <a:r>
              <a:rPr lang="en-US" sz="1800" cap="small" dirty="0">
                <a:solidFill>
                  <a:srgbClr val="000000"/>
                </a:solidFill>
                <a:effectLst/>
                <a:latin typeface="Arial" panose="020B0604020202020204" pitchFamily="34" charset="0"/>
                <a:ea typeface="Times New Roman" panose="02020603050405020304" pitchFamily="18" charset="0"/>
              </a:rPr>
              <a:t>Lord</a:t>
            </a:r>
            <a:r>
              <a:rPr lang="en-US" sz="1800" dirty="0">
                <a:solidFill>
                  <a:srgbClr val="000000"/>
                </a:solidFill>
                <a:effectLst/>
                <a:latin typeface="Arial" panose="020B0604020202020204" pitchFamily="34" charset="0"/>
                <a:ea typeface="Times New Roman" panose="02020603050405020304" pitchFamily="18" charset="0"/>
              </a:rPr>
              <a:t>’s, and he will give you into our hand.”</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228600" algn="l"/>
              </a:tabLst>
            </a:pPr>
            <a:r>
              <a:rPr lang="en-US" sz="1800" dirty="0">
                <a:solidFill>
                  <a:srgbClr val="000000"/>
                </a:solidFill>
                <a:effectLst/>
                <a:latin typeface="Arial" panose="020B0604020202020204" pitchFamily="34" charset="0"/>
                <a:ea typeface="Times New Roman" panose="02020603050405020304" pitchFamily="18" charset="0"/>
              </a:rPr>
              <a:t>	</a:t>
            </a:r>
            <a:r>
              <a:rPr lang="en-US" sz="1800" baseline="30000" dirty="0">
                <a:solidFill>
                  <a:srgbClr val="000000"/>
                </a:solidFill>
                <a:effectLst/>
                <a:latin typeface="Arial" panose="020B0604020202020204" pitchFamily="34" charset="0"/>
                <a:ea typeface="Times New Roman" panose="02020603050405020304" pitchFamily="18" charset="0"/>
              </a:rPr>
              <a:t>48</a:t>
            </a:r>
            <a:r>
              <a:rPr lang="en-US" sz="1800" dirty="0">
                <a:solidFill>
                  <a:srgbClr val="000000"/>
                </a:solidFill>
                <a:effectLst/>
                <a:latin typeface="Arial" panose="020B0604020202020204" pitchFamily="34" charset="0"/>
                <a:ea typeface="Times New Roman" panose="02020603050405020304" pitchFamily="18" charset="0"/>
              </a:rPr>
              <a:t>When the Philistine arose and came and drew near to meet David, David ran quickly toward the battle line to meet the Philistine. </a:t>
            </a:r>
            <a:r>
              <a:rPr lang="en-US" sz="1800" baseline="30000" dirty="0">
                <a:solidFill>
                  <a:srgbClr val="000000"/>
                </a:solidFill>
                <a:effectLst/>
                <a:latin typeface="Arial" panose="020B0604020202020204" pitchFamily="34" charset="0"/>
                <a:ea typeface="Times New Roman" panose="02020603050405020304" pitchFamily="18" charset="0"/>
              </a:rPr>
              <a:t>49</a:t>
            </a:r>
            <a:r>
              <a:rPr lang="en-US" sz="1800" dirty="0">
                <a:solidFill>
                  <a:srgbClr val="000000"/>
                </a:solidFill>
                <a:effectLst/>
                <a:latin typeface="Arial" panose="020B0604020202020204" pitchFamily="34" charset="0"/>
                <a:ea typeface="Times New Roman" panose="02020603050405020304" pitchFamily="18" charset="0"/>
              </a:rPr>
              <a:t>And David put his hand in his bag and took out a stone and slung it and struck the Philistine on his forehead. The stone sank into his forehead, and he fell on his face to the ground.</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8000"/>
                </a:solidFill>
                <a:effectLst/>
                <a:latin typeface="Arial" panose="020B0604020202020204" pitchFamily="34" charset="0"/>
                <a:ea typeface="Times New Roman" panose="02020603050405020304" pitchFamily="18" charset="0"/>
              </a:rPr>
              <a:t>	</a:t>
            </a:r>
            <a:r>
              <a:rPr lang="en-US" sz="1800" dirty="0">
                <a:solidFill>
                  <a:srgbClr val="7030A0"/>
                </a:solidFill>
                <a:effectLst/>
                <a:latin typeface="Arial" panose="020B0604020202020204" pitchFamily="34" charset="0"/>
                <a:ea typeface="Times New Roman" panose="02020603050405020304" pitchFamily="18" charset="0"/>
              </a:rPr>
              <a:t>Life hands each of us a 9 ft. 9 problem from time to time. If we listen to the fears of people around us, we conclude that we will surely lose the battle. David won because he had the Lord on his side.  He chose five smooth stones from the brook in the valley of </a:t>
            </a:r>
            <a:r>
              <a:rPr lang="en-US" sz="1800" dirty="0" err="1">
                <a:solidFill>
                  <a:srgbClr val="7030A0"/>
                </a:solidFill>
                <a:effectLst/>
                <a:latin typeface="Arial" panose="020B0604020202020204" pitchFamily="34" charset="0"/>
                <a:ea typeface="Times New Roman" panose="02020603050405020304" pitchFamily="18" charset="0"/>
              </a:rPr>
              <a:t>Elah</a:t>
            </a:r>
            <a:r>
              <a:rPr lang="en-US" sz="1800" dirty="0">
                <a:solidFill>
                  <a:srgbClr val="7030A0"/>
                </a:solidFill>
                <a:effectLst/>
                <a:latin typeface="Arial" panose="020B0604020202020204" pitchFamily="34" charset="0"/>
                <a:ea typeface="Times New Roman" panose="02020603050405020304" pitchFamily="18" charset="0"/>
              </a:rPr>
              <a:t>. I stood there last Tuesday at the brook and could envision David picking five smooth stones to fight Goliath.</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God too gives us five smooth stones to fight our problems:</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0090C9B9-A5C7-49D8-9C91-4C63D1D97A4B}" type="slidenum">
              <a:rPr lang="en-US" smtClean="0"/>
              <a:t>1</a:t>
            </a:fld>
            <a:endParaRPr lang="en-US"/>
          </a:p>
        </p:txBody>
      </p:sp>
    </p:spTree>
    <p:extLst>
      <p:ext uri="{BB962C8B-B14F-4D97-AF65-F5344CB8AC3E}">
        <p14:creationId xmlns:p14="http://schemas.microsoft.com/office/powerpoint/2010/main" val="2733160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0"/>
              </a:spcBef>
              <a:spcAft>
                <a:spcPts val="0"/>
              </a:spcAft>
              <a:buFont typeface="+mj-lt"/>
              <a:buAutoNum type="arabicPeriod"/>
              <a:tabLst>
                <a:tab pos="457200" algn="l"/>
              </a:tabLst>
            </a:pPr>
            <a:r>
              <a:rPr lang="en-US" sz="1800" dirty="0">
                <a:solidFill>
                  <a:srgbClr val="0000FF"/>
                </a:solidFill>
                <a:effectLst/>
                <a:latin typeface="Arial" panose="020B0604020202020204" pitchFamily="34" charset="0"/>
                <a:ea typeface="Times New Roman" panose="02020603050405020304" pitchFamily="18" charset="0"/>
              </a:rPr>
              <a:t>The stone of faith.</a:t>
            </a:r>
            <a:br>
              <a:rPr lang="en-US" sz="1800" dirty="0">
                <a:solidFill>
                  <a:srgbClr val="0000FF"/>
                </a:solidFill>
                <a:effectLst/>
                <a:latin typeface="Arial" panose="020B0604020202020204" pitchFamily="34" charset="0"/>
                <a:ea typeface="Times New Roman" panose="02020603050405020304" pitchFamily="18" charset="0"/>
              </a:rPr>
            </a:b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FF0000"/>
                </a:solidFill>
                <a:effectLst/>
                <a:latin typeface="Arial" panose="020B0604020202020204" pitchFamily="34" charset="0"/>
                <a:ea typeface="Times New Roman" panose="02020603050405020304" pitchFamily="18" charset="0"/>
              </a:rPr>
              <a:t>1 Sam 17:36-37</a:t>
            </a:r>
            <a:r>
              <a:rPr lang="en-US" sz="1800" dirty="0">
                <a:effectLst/>
                <a:latin typeface="Arial" panose="020B0604020202020204" pitchFamily="34" charset="0"/>
                <a:ea typeface="Times New Roman" panose="02020603050405020304" pitchFamily="18" charset="0"/>
              </a:rPr>
              <a:t>  </a:t>
            </a:r>
            <a:r>
              <a:rPr lang="en-US" sz="1800" baseline="30000" dirty="0">
                <a:solidFill>
                  <a:srgbClr val="000000"/>
                </a:solidFill>
                <a:effectLst/>
                <a:latin typeface="Arial" panose="020B0604020202020204" pitchFamily="34" charset="0"/>
                <a:ea typeface="Times New Roman" panose="02020603050405020304" pitchFamily="18" charset="0"/>
              </a:rPr>
              <a:t>36</a:t>
            </a:r>
            <a:r>
              <a:rPr lang="en-US" sz="1800" dirty="0">
                <a:solidFill>
                  <a:srgbClr val="000000"/>
                </a:solidFill>
                <a:effectLst/>
                <a:latin typeface="Arial" panose="020B0604020202020204" pitchFamily="34" charset="0"/>
                <a:ea typeface="Times New Roman" panose="02020603050405020304" pitchFamily="18" charset="0"/>
              </a:rPr>
              <a:t>“Your servant has killed both the lion and the bear; and this uncircumcised Philistine will be like one of them, since he has taunted the armies of the living God.” </a:t>
            </a:r>
            <a:r>
              <a:rPr lang="en-US" sz="1800" baseline="30000" dirty="0">
                <a:solidFill>
                  <a:srgbClr val="000000"/>
                </a:solidFill>
                <a:effectLst/>
                <a:latin typeface="Arial" panose="020B0604020202020204" pitchFamily="34" charset="0"/>
                <a:ea typeface="Times New Roman" panose="02020603050405020304" pitchFamily="18" charset="0"/>
              </a:rPr>
              <a:t>37</a:t>
            </a:r>
            <a:r>
              <a:rPr lang="en-US" sz="1800" dirty="0">
                <a:solidFill>
                  <a:srgbClr val="000000"/>
                </a:solidFill>
                <a:effectLst/>
                <a:latin typeface="Arial" panose="020B0604020202020204" pitchFamily="34" charset="0"/>
                <a:ea typeface="Times New Roman" panose="02020603050405020304" pitchFamily="18" charset="0"/>
              </a:rPr>
              <a:t>And David said, “The LORD who delivered me from the paw of the lion and from the paw of the bear, He will deliver me from the hand of this Philistine.” And Saul said to David, “Go, and may the LORD be with you.”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7030A0"/>
                </a:solidFill>
                <a:effectLst/>
                <a:latin typeface="Arial" panose="020B0604020202020204" pitchFamily="34" charset="0"/>
                <a:ea typeface="Times New Roman" panose="02020603050405020304" pitchFamily="18" charset="0"/>
              </a:rPr>
              <a:t>When we know that the Lord has been with us before, we know He will be with us through every struggle and problem.</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7030A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7030A0"/>
                </a:solidFill>
                <a:effectLst/>
                <a:latin typeface="Arial" panose="020B0604020202020204" pitchFamily="34" charset="0"/>
                <a:ea typeface="Times New Roman" panose="02020603050405020304" pitchFamily="18" charset="0"/>
              </a:rPr>
              <a:t>The Lord’s brother James, says in the first chapter of his epistle that testing of our faith produces patience and patience has its perfect work.  Testing allows us to have confidence that our faith will persevere.</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7030A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7030A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7030A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7030A0"/>
                </a:solidFill>
                <a:effectLst/>
                <a:latin typeface="Arial" panose="020B0604020202020204" pitchFamily="34" charset="0"/>
                <a:ea typeface="Times New Roman" panose="02020603050405020304" pitchFamily="18" charset="0"/>
              </a:rPr>
              <a:t>David understood the valley of death.</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7030A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375"/>
              </a:spcBef>
              <a:spcAft>
                <a:spcPts val="0"/>
              </a:spcAft>
            </a:pPr>
            <a:r>
              <a:rPr lang="en-US" sz="1800" dirty="0">
                <a:solidFill>
                  <a:srgbClr val="FF0000"/>
                </a:solidFill>
                <a:effectLst/>
                <a:latin typeface="Arial" panose="020B0604020202020204" pitchFamily="34" charset="0"/>
                <a:ea typeface="Times New Roman" panose="02020603050405020304" pitchFamily="18" charset="0"/>
              </a:rPr>
              <a:t>Psalm 23:4  </a:t>
            </a:r>
            <a:r>
              <a:rPr lang="en-US" sz="1800" dirty="0">
                <a:solidFill>
                  <a:srgbClr val="000000"/>
                </a:solidFill>
                <a:effectLst/>
                <a:latin typeface="Arial" panose="020B0604020202020204" pitchFamily="34" charset="0"/>
                <a:ea typeface="Times New Roman" panose="02020603050405020304" pitchFamily="18" charset="0"/>
              </a:rPr>
              <a:t> Even though I walk through the valley of the shadow of death, I fear no evil, for You are with me.</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God can do what men cannot do. </a:t>
            </a:r>
            <a:r>
              <a:rPr lang="en-US" sz="1800" dirty="0">
                <a:solidFill>
                  <a:srgbClr val="FF0000"/>
                </a:solidFill>
                <a:effectLst/>
                <a:latin typeface="Arial" panose="020B0604020202020204" pitchFamily="34" charset="0"/>
                <a:ea typeface="Times New Roman" panose="02020603050405020304" pitchFamily="18" charset="0"/>
              </a:rPr>
              <a:t>Psalm 20:7</a:t>
            </a:r>
            <a:r>
              <a:rPr lang="en-US" sz="1800" dirty="0">
                <a:effectLst/>
                <a:latin typeface="Arial" panose="020B0604020202020204" pitchFamily="34" charset="0"/>
                <a:ea typeface="Times New Roman" panose="02020603050405020304" pitchFamily="18" charset="0"/>
              </a:rPr>
              <a:t>  </a:t>
            </a:r>
            <a:r>
              <a:rPr lang="en-US" sz="1800" dirty="0">
                <a:solidFill>
                  <a:srgbClr val="000000"/>
                </a:solidFill>
                <a:effectLst/>
                <a:latin typeface="Arial" panose="020B0604020202020204" pitchFamily="34" charset="0"/>
                <a:ea typeface="Times New Roman" panose="02020603050405020304" pitchFamily="18" charset="0"/>
              </a:rPr>
              <a:t>Some </a:t>
            </a:r>
            <a:r>
              <a:rPr lang="en-US" sz="1800" i="1" dirty="0">
                <a:solidFill>
                  <a:srgbClr val="000000"/>
                </a:solidFill>
                <a:effectLst/>
                <a:latin typeface="Arial" panose="020B0604020202020204" pitchFamily="34" charset="0"/>
                <a:ea typeface="Times New Roman" panose="02020603050405020304" pitchFamily="18" charset="0"/>
              </a:rPr>
              <a:t>boast</a:t>
            </a:r>
            <a:r>
              <a:rPr lang="en-US" sz="1800" dirty="0">
                <a:solidFill>
                  <a:srgbClr val="000000"/>
                </a:solidFill>
                <a:effectLst/>
                <a:latin typeface="Arial" panose="020B0604020202020204" pitchFamily="34" charset="0"/>
                <a:ea typeface="Times New Roman" panose="02020603050405020304" pitchFamily="18" charset="0"/>
              </a:rPr>
              <a:t> in chariots and some in horses, But we will boast in the name of the LORD, our God.</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Boastfulness is natural to athletes and others. I used to tell all my baseball teams there were only 2 athletes that could talk trash and back it up, Joe Namath and Mohammed Ali and they were neither. Of course that was a few decades ago and now of course smack talk is a level of the game all by itself.  What is unusual is David’s essential piety in attributing his prowess and his achievements to God’s help. And, knowing that he had received divine aid in the past, he felt assured that this would not be withheld from him now in the matter of Goliath, which so immediately concerned the safety and honor of God’s people.</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Faith is an everyday, ongoing work in progress and we should be thankful that it is so.</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Font typeface="+mj-lt"/>
              <a:buNone/>
              <a:tabLst>
                <a:tab pos="457200" algn="l"/>
              </a:tabLst>
            </a:pPr>
            <a:r>
              <a:rPr lang="en-US" sz="1800" dirty="0">
                <a:solidFill>
                  <a:srgbClr val="0000FF"/>
                </a:solidFill>
                <a:effectLst/>
                <a:latin typeface="Arial" panose="020B0604020202020204" pitchFamily="34" charset="0"/>
                <a:ea typeface="Times New Roman" panose="02020603050405020304" pitchFamily="18" charset="0"/>
              </a:rPr>
              <a:t>2.	The stone of  hope</a:t>
            </a:r>
            <a:br>
              <a:rPr lang="en-US" sz="1800" dirty="0">
                <a:solidFill>
                  <a:srgbClr val="0000FF"/>
                </a:solidFill>
                <a:effectLst/>
                <a:latin typeface="Arial" panose="020B0604020202020204" pitchFamily="34" charset="0"/>
                <a:ea typeface="Times New Roman" panose="02020603050405020304" pitchFamily="18" charset="0"/>
              </a:rPr>
            </a:b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The God of Israel stands in the sharpest contrast to all other gods. The God of Israel is a living God—all of the other gods are the products of human hands and human imaginations. Only the living God is able to accomplish His purposes both in Israel and in the destiny of all the world’s peoples.</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FF0000"/>
                </a:solidFill>
                <a:effectLst/>
                <a:latin typeface="Arial" panose="020B0604020202020204" pitchFamily="34" charset="0"/>
                <a:ea typeface="Times New Roman" panose="02020603050405020304" pitchFamily="18" charset="0"/>
              </a:rPr>
              <a:t>17:37</a:t>
            </a:r>
            <a:r>
              <a:rPr lang="en-US" sz="1800" dirty="0">
                <a:effectLst/>
                <a:latin typeface="Arial" panose="020B0604020202020204" pitchFamily="34" charset="0"/>
                <a:ea typeface="Times New Roman" panose="02020603050405020304" pitchFamily="18" charset="0"/>
              </a:rPr>
              <a:t> </a:t>
            </a:r>
            <a:r>
              <a:rPr lang="en-US" sz="1800" dirty="0">
                <a:solidFill>
                  <a:srgbClr val="000000"/>
                </a:solidFill>
                <a:effectLst/>
                <a:latin typeface="Arial" panose="020B0604020202020204" pitchFamily="34" charset="0"/>
                <a:ea typeface="Times New Roman" panose="02020603050405020304" pitchFamily="18" charset="0"/>
              </a:rPr>
              <a:t>The same Lord who delivered David from the paw of the lion and the bear and from the hands of Goliath can deliver us from every foe.</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FF0000"/>
                </a:solidFill>
                <a:effectLst/>
                <a:latin typeface="Arial" panose="020B0604020202020204" pitchFamily="34" charset="0"/>
                <a:ea typeface="Times New Roman" panose="02020603050405020304" pitchFamily="18" charset="0"/>
              </a:rPr>
              <a:t>2 Tim. 4:16-18</a:t>
            </a:r>
            <a:r>
              <a:rPr lang="en-US" sz="1800" dirty="0">
                <a:solidFill>
                  <a:srgbClr val="000000"/>
                </a:solidFill>
                <a:effectLst/>
                <a:latin typeface="Arial" panose="020B0604020202020204" pitchFamily="34" charset="0"/>
                <a:ea typeface="Times New Roman" panose="02020603050405020304" pitchFamily="18" charset="0"/>
              </a:rPr>
              <a:t>  </a:t>
            </a:r>
            <a:r>
              <a:rPr lang="en-US" sz="1800" baseline="30000" dirty="0">
                <a:solidFill>
                  <a:srgbClr val="000000"/>
                </a:solidFill>
                <a:effectLst/>
                <a:latin typeface="Arial" panose="020B0604020202020204" pitchFamily="34" charset="0"/>
                <a:ea typeface="Times New Roman" panose="02020603050405020304" pitchFamily="18" charset="0"/>
              </a:rPr>
              <a:t>16</a:t>
            </a:r>
            <a:r>
              <a:rPr lang="en-US" sz="1800" dirty="0">
                <a:solidFill>
                  <a:srgbClr val="000000"/>
                </a:solidFill>
                <a:effectLst/>
                <a:latin typeface="Arial" panose="020B0604020202020204" pitchFamily="34" charset="0"/>
                <a:ea typeface="Times New Roman" panose="02020603050405020304" pitchFamily="18" charset="0"/>
              </a:rPr>
              <a:t>At my first defense no one supported me, but all deserted me; may it not be counted against them. </a:t>
            </a:r>
            <a:r>
              <a:rPr lang="en-US" sz="1800" baseline="30000" dirty="0">
                <a:solidFill>
                  <a:srgbClr val="000000"/>
                </a:solidFill>
                <a:effectLst/>
                <a:latin typeface="Arial" panose="020B0604020202020204" pitchFamily="34" charset="0"/>
                <a:ea typeface="Times New Roman" panose="02020603050405020304" pitchFamily="18" charset="0"/>
              </a:rPr>
              <a:t>17</a:t>
            </a:r>
            <a:r>
              <a:rPr lang="en-US" sz="1800" dirty="0">
                <a:solidFill>
                  <a:srgbClr val="000000"/>
                </a:solidFill>
                <a:effectLst/>
                <a:latin typeface="Arial" panose="020B0604020202020204" pitchFamily="34" charset="0"/>
                <a:ea typeface="Times New Roman" panose="02020603050405020304" pitchFamily="18" charset="0"/>
              </a:rPr>
              <a:t>But the Lord stood with me and strengthened me, so that through me the proclamation might be fully accomplished, and that all the Gentiles might hear; and I was rescued out of the lion’s mouth. </a:t>
            </a:r>
            <a:r>
              <a:rPr lang="en-US" sz="1800" baseline="30000" dirty="0">
                <a:solidFill>
                  <a:srgbClr val="000000"/>
                </a:solidFill>
                <a:effectLst/>
                <a:latin typeface="Arial" panose="020B0604020202020204" pitchFamily="34" charset="0"/>
                <a:ea typeface="Times New Roman" panose="02020603050405020304" pitchFamily="18" charset="0"/>
              </a:rPr>
              <a:t>18</a:t>
            </a:r>
            <a:r>
              <a:rPr lang="en-US" sz="1800" dirty="0">
                <a:solidFill>
                  <a:srgbClr val="000000"/>
                </a:solidFill>
                <a:effectLst/>
                <a:latin typeface="Arial" panose="020B0604020202020204" pitchFamily="34" charset="0"/>
                <a:ea typeface="Times New Roman" panose="02020603050405020304" pitchFamily="18" charset="0"/>
              </a:rPr>
              <a:t>The Lord will rescue me from every evil deed, and will bring me safely to His heavenly kingdom; to Him </a:t>
            </a:r>
            <a:r>
              <a:rPr lang="en-US" sz="1800" i="1" dirty="0">
                <a:solidFill>
                  <a:srgbClr val="000000"/>
                </a:solidFill>
                <a:effectLst/>
                <a:latin typeface="Arial" panose="020B0604020202020204" pitchFamily="34" charset="0"/>
                <a:ea typeface="Times New Roman" panose="02020603050405020304" pitchFamily="18" charset="0"/>
              </a:rPr>
              <a:t>be</a:t>
            </a:r>
            <a:r>
              <a:rPr lang="en-US" sz="1800" dirty="0">
                <a:solidFill>
                  <a:srgbClr val="000000"/>
                </a:solidFill>
                <a:effectLst/>
                <a:latin typeface="Arial" panose="020B0604020202020204" pitchFamily="34" charset="0"/>
                <a:ea typeface="Times New Roman" panose="02020603050405020304" pitchFamily="18" charset="0"/>
              </a:rPr>
              <a:t> the glory forever and ever. Amen.</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FF0000"/>
                </a:solidFill>
                <a:effectLst/>
                <a:latin typeface="Arial" panose="020B0604020202020204" pitchFamily="34" charset="0"/>
                <a:ea typeface="Times New Roman" panose="02020603050405020304" pitchFamily="18" charset="0"/>
              </a:rPr>
              <a:t>1 Sam. 17:50-51</a:t>
            </a:r>
            <a:r>
              <a:rPr lang="en-US" sz="1800" dirty="0">
                <a:solidFill>
                  <a:srgbClr val="000000"/>
                </a:solidFill>
                <a:effectLst/>
                <a:latin typeface="Arial" panose="020B0604020202020204" pitchFamily="34" charset="0"/>
                <a:ea typeface="Times New Roman" panose="02020603050405020304" pitchFamily="18" charset="0"/>
              </a:rPr>
              <a:t>  </a:t>
            </a:r>
            <a:r>
              <a:rPr lang="en-US" sz="1800" baseline="30000" dirty="0">
                <a:solidFill>
                  <a:srgbClr val="000000"/>
                </a:solidFill>
                <a:effectLst/>
                <a:latin typeface="Arial" panose="020B0604020202020204" pitchFamily="34" charset="0"/>
                <a:ea typeface="Times New Roman" panose="02020603050405020304" pitchFamily="18" charset="0"/>
              </a:rPr>
              <a:t>50</a:t>
            </a:r>
            <a:r>
              <a:rPr lang="en-US" sz="1800" dirty="0">
                <a:solidFill>
                  <a:srgbClr val="000000"/>
                </a:solidFill>
                <a:effectLst/>
                <a:latin typeface="Arial" panose="020B0604020202020204" pitchFamily="34" charset="0"/>
                <a:ea typeface="Times New Roman" panose="02020603050405020304" pitchFamily="18" charset="0"/>
              </a:rPr>
              <a:t>So David prevailed over the Philistine with a sling and with a stone, and struck the Philistine and killed him. There was no sword in the hand of David. </a:t>
            </a:r>
            <a:r>
              <a:rPr lang="en-US" sz="1800" baseline="30000" dirty="0">
                <a:solidFill>
                  <a:srgbClr val="000000"/>
                </a:solidFill>
                <a:effectLst/>
                <a:latin typeface="Arial" panose="020B0604020202020204" pitchFamily="34" charset="0"/>
                <a:ea typeface="Times New Roman" panose="02020603050405020304" pitchFamily="18" charset="0"/>
              </a:rPr>
              <a:t>51</a:t>
            </a:r>
            <a:r>
              <a:rPr lang="en-US" sz="1800" dirty="0">
                <a:solidFill>
                  <a:srgbClr val="000000"/>
                </a:solidFill>
                <a:effectLst/>
                <a:latin typeface="Arial" panose="020B0604020202020204" pitchFamily="34" charset="0"/>
                <a:ea typeface="Times New Roman" panose="02020603050405020304" pitchFamily="18" charset="0"/>
              </a:rPr>
              <a:t>Then David ran and stood over the Philistine and took his sword and drew it out of its sheath and killed him and cut off his head with it. When the Philistines saw that their champion was dead, they fled.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Saul’s army had no hope of victory because they had lost faith.  David restored that hope and reminded them in a very graphic way that our God is bigger than 9 feet and 9 inches and doesn’t care how big the enemies spear is or how broad their shield is or how heavy their armor is.</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Israel, suddenly has hope of victory because a shepherd had a stone of faith and a stone of hope.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How much more so, do we have the hope of eternal victory in heaven because of our Lord and Savior’s sacrifice?</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br>
              <a:rPr lang="en-US" sz="1800" dirty="0">
                <a:solidFill>
                  <a:srgbClr val="0000FF"/>
                </a:solidFill>
                <a:effectLst/>
                <a:latin typeface="Arial" panose="020B0604020202020204" pitchFamily="34" charset="0"/>
                <a:ea typeface="Times New Roman" panose="02020603050405020304" pitchFamily="18" charset="0"/>
              </a:rPr>
            </a:br>
            <a:r>
              <a:rPr lang="en-US" sz="1800" dirty="0">
                <a:solidFill>
                  <a:srgbClr val="0000FF"/>
                </a:solidFill>
                <a:effectLst/>
                <a:latin typeface="Arial" panose="020B0604020202020204" pitchFamily="34" charset="0"/>
                <a:ea typeface="Times New Roman" panose="02020603050405020304" pitchFamily="18" charset="0"/>
              </a:rPr>
              <a:t>3.	The stone of love</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In our world today, Christians, God, the Bible, the church is under attack.  We are belittled and accused of spreading hate when wat we preach is love.  It is a campaign of misinformation and propaganda.</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We defend what we love. We fight for what we love. David fought out of love for God.  God fights for those who love Him.  Regardless of the circumstance and whether anyone believes us or not, we have the TRUTH and we must fight for it.</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FF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FF0000"/>
                </a:solidFill>
                <a:effectLst/>
                <a:latin typeface="Arial" panose="020B0604020202020204" pitchFamily="34" charset="0"/>
                <a:ea typeface="Times New Roman" panose="02020603050405020304" pitchFamily="18" charset="0"/>
              </a:rPr>
              <a:t>2 Ch 16:9 </a:t>
            </a:r>
            <a:r>
              <a:rPr lang="en-US" sz="1800" dirty="0">
                <a:effectLst/>
                <a:latin typeface="Arial" panose="020B0604020202020204" pitchFamily="34" charset="0"/>
                <a:ea typeface="Times New Roman" panose="02020603050405020304" pitchFamily="18" charset="0"/>
              </a:rPr>
              <a:t> </a:t>
            </a:r>
            <a:r>
              <a:rPr lang="en-US" sz="1800" dirty="0">
                <a:solidFill>
                  <a:srgbClr val="000000"/>
                </a:solidFill>
                <a:effectLst/>
                <a:latin typeface="Arial" panose="020B0604020202020204" pitchFamily="34" charset="0"/>
                <a:ea typeface="Times New Roman" panose="02020603050405020304" pitchFamily="18" charset="0"/>
              </a:rPr>
              <a:t>For the eyes of the </a:t>
            </a:r>
            <a:r>
              <a:rPr lang="en-US" sz="1800" cap="small" dirty="0">
                <a:solidFill>
                  <a:srgbClr val="000000"/>
                </a:solidFill>
                <a:effectLst/>
                <a:latin typeface="Arial" panose="020B0604020202020204" pitchFamily="34" charset="0"/>
                <a:ea typeface="Times New Roman" panose="02020603050405020304" pitchFamily="18" charset="0"/>
              </a:rPr>
              <a:t>Lord</a:t>
            </a:r>
            <a:r>
              <a:rPr lang="en-US" sz="1800" dirty="0">
                <a:solidFill>
                  <a:srgbClr val="000000"/>
                </a:solidFill>
                <a:effectLst/>
                <a:latin typeface="Arial" panose="020B0604020202020204" pitchFamily="34" charset="0"/>
                <a:ea typeface="Times New Roman" panose="02020603050405020304" pitchFamily="18" charset="0"/>
              </a:rPr>
              <a:t> run to and </a:t>
            </a:r>
            <a:r>
              <a:rPr lang="en-US" sz="1800" dirty="0" err="1">
                <a:solidFill>
                  <a:srgbClr val="000000"/>
                </a:solidFill>
                <a:effectLst/>
                <a:latin typeface="Arial" panose="020B0604020202020204" pitchFamily="34" charset="0"/>
                <a:ea typeface="Times New Roman" panose="02020603050405020304" pitchFamily="18" charset="0"/>
              </a:rPr>
              <a:t>fro</a:t>
            </a:r>
            <a:r>
              <a:rPr lang="en-US" sz="1800" dirty="0">
                <a:solidFill>
                  <a:srgbClr val="000000"/>
                </a:solidFill>
                <a:effectLst/>
                <a:latin typeface="Arial" panose="020B0604020202020204" pitchFamily="34" charset="0"/>
                <a:ea typeface="Times New Roman" panose="02020603050405020304" pitchFamily="18" charset="0"/>
              </a:rPr>
              <a:t> throughout the whole earth, to give strong support to those whose heart is blameless toward him.</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7030A0"/>
                </a:solidFill>
                <a:effectLst/>
                <a:latin typeface="Arial" panose="020B0604020202020204" pitchFamily="34" charset="0"/>
                <a:ea typeface="Times New Roman" panose="02020603050405020304" pitchFamily="18" charset="0"/>
              </a:rPr>
              <a:t>Remember that God told Samuel, HE looks into the heart</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FF0000"/>
                </a:solidFill>
                <a:effectLst/>
                <a:latin typeface="Arial" panose="020B0604020202020204" pitchFamily="34" charset="0"/>
                <a:ea typeface="Times New Roman" panose="02020603050405020304" pitchFamily="18" charset="0"/>
              </a:rPr>
              <a:t>Psalm 23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FF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The LORD is my shepherd, I shall not want.</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0"/>
              </a:spcBef>
              <a:spcAft>
                <a:spcPts val="0"/>
              </a:spcAft>
            </a:pPr>
            <a:r>
              <a:rPr lang="en-US" sz="1800" baseline="30000" dirty="0">
                <a:solidFill>
                  <a:srgbClr val="000000"/>
                </a:solidFill>
                <a:effectLst/>
                <a:latin typeface="Arial" panose="020B0604020202020204" pitchFamily="34" charset="0"/>
                <a:ea typeface="Times New Roman" panose="02020603050405020304" pitchFamily="18" charset="0"/>
              </a:rPr>
              <a:t>2</a:t>
            </a:r>
            <a:r>
              <a:rPr lang="en-US" sz="1800" dirty="0">
                <a:solidFill>
                  <a:srgbClr val="000000"/>
                </a:solidFill>
                <a:effectLst/>
                <a:latin typeface="Arial" panose="020B0604020202020204" pitchFamily="34" charset="0"/>
                <a:ea typeface="Times New Roman" panose="02020603050405020304" pitchFamily="18" charset="0"/>
              </a:rPr>
              <a:t>    He makes me lie down in green pastures;</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He leads me beside quiet waters. He restores my soul;</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He guides me in the paths of righteousness</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For His name’s sake.</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375"/>
              </a:spcBef>
              <a:spcAft>
                <a:spcPts val="0"/>
              </a:spcAft>
            </a:pPr>
            <a:r>
              <a:rPr lang="en-US" sz="1800" baseline="30000" dirty="0">
                <a:solidFill>
                  <a:srgbClr val="000000"/>
                </a:solidFill>
                <a:effectLst/>
                <a:latin typeface="Arial" panose="020B0604020202020204" pitchFamily="34" charset="0"/>
                <a:ea typeface="Times New Roman" panose="02020603050405020304" pitchFamily="18" charset="0"/>
              </a:rPr>
              <a:t>4</a:t>
            </a:r>
            <a:r>
              <a:rPr lang="en-US" sz="1800" dirty="0">
                <a:solidFill>
                  <a:srgbClr val="000000"/>
                </a:solidFill>
                <a:effectLst/>
                <a:latin typeface="Arial" panose="020B0604020202020204" pitchFamily="34" charset="0"/>
                <a:ea typeface="Times New Roman" panose="02020603050405020304" pitchFamily="18" charset="0"/>
              </a:rPr>
              <a:t>    Even though I walk through the valley of the shadow of death,</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I fear no evil, for You are with me;</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Your rod and Your staff, they comfort me.</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0"/>
              </a:spcBef>
              <a:spcAft>
                <a:spcPts val="0"/>
              </a:spcAft>
            </a:pPr>
            <a:r>
              <a:rPr lang="en-US" sz="1800" baseline="30000" dirty="0">
                <a:solidFill>
                  <a:srgbClr val="000000"/>
                </a:solidFill>
                <a:effectLst/>
                <a:latin typeface="Arial" panose="020B0604020202020204" pitchFamily="34" charset="0"/>
                <a:ea typeface="Times New Roman" panose="02020603050405020304" pitchFamily="18" charset="0"/>
              </a:rPr>
              <a:t>5</a:t>
            </a:r>
            <a:r>
              <a:rPr lang="en-US" sz="1800" dirty="0">
                <a:solidFill>
                  <a:srgbClr val="000000"/>
                </a:solidFill>
                <a:effectLst/>
                <a:latin typeface="Arial" panose="020B0604020202020204" pitchFamily="34" charset="0"/>
                <a:ea typeface="Times New Roman" panose="02020603050405020304" pitchFamily="18" charset="0"/>
              </a:rPr>
              <a:t>    You prepare a table before me in the presence of my enemies;</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You have anointed my head with oil; My cup overflows.</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0"/>
              </a:spcBef>
              <a:spcAft>
                <a:spcPts val="0"/>
              </a:spcAft>
            </a:pPr>
            <a:r>
              <a:rPr lang="en-US" sz="1800" baseline="30000" dirty="0">
                <a:solidFill>
                  <a:srgbClr val="000000"/>
                </a:solidFill>
                <a:effectLst/>
                <a:latin typeface="Arial" panose="020B0604020202020204" pitchFamily="34" charset="0"/>
                <a:ea typeface="Times New Roman" panose="02020603050405020304" pitchFamily="18" charset="0"/>
              </a:rPr>
              <a:t>6</a:t>
            </a:r>
            <a:r>
              <a:rPr lang="en-US" sz="1800" dirty="0">
                <a:solidFill>
                  <a:srgbClr val="000000"/>
                </a:solidFill>
                <a:effectLst/>
                <a:latin typeface="Arial" panose="020B0604020202020204" pitchFamily="34" charset="0"/>
                <a:ea typeface="Times New Roman" panose="02020603050405020304" pitchFamily="18" charset="0"/>
              </a:rPr>
              <a:t>    Surely goodness and lovingkindness will follow me all the days of my life,</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0"/>
              </a:spcBef>
              <a:spcAft>
                <a:spcPts val="600"/>
              </a:spcAft>
            </a:pPr>
            <a:r>
              <a:rPr lang="en-US" sz="1800" dirty="0">
                <a:solidFill>
                  <a:srgbClr val="000000"/>
                </a:solidFill>
                <a:effectLst/>
                <a:latin typeface="Arial" panose="020B0604020202020204" pitchFamily="34" charset="0"/>
                <a:ea typeface="Times New Roman" panose="02020603050405020304" pitchFamily="18" charset="0"/>
              </a:rPr>
              <a:t>    And I will dwell in the house of the LORD forever.</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Font typeface="+mj-lt"/>
              <a:buNone/>
              <a:tabLst>
                <a:tab pos="457200" algn="l"/>
              </a:tabLst>
            </a:pPr>
            <a:r>
              <a:rPr lang="en-US" sz="1800" dirty="0">
                <a:solidFill>
                  <a:srgbClr val="0000FF"/>
                </a:solidFill>
                <a:effectLst/>
                <a:latin typeface="Arial" panose="020B0604020202020204" pitchFamily="34" charset="0"/>
                <a:ea typeface="Times New Roman" panose="02020603050405020304" pitchFamily="18" charset="0"/>
              </a:rPr>
              <a:t>4.	The stone of grace</a:t>
            </a:r>
            <a:br>
              <a:rPr lang="en-US" sz="1800" dirty="0">
                <a:solidFill>
                  <a:srgbClr val="0000FF"/>
                </a:solidFill>
                <a:effectLst/>
                <a:latin typeface="Arial" panose="020B0604020202020204" pitchFamily="34" charset="0"/>
                <a:ea typeface="Times New Roman" panose="02020603050405020304" pitchFamily="18" charset="0"/>
              </a:rPr>
            </a:b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God gives us the gifts we need for the trial.  Saul tried to put his armor on David, and it wouldn’t work. David used what he had by the grace of God been given.</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A shepherd carried a bag for food, a rod, a staff, and a sling.</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A sling could be a very powerful and accurate weapon. Of the men of Gibeah, </a:t>
            </a:r>
            <a:r>
              <a:rPr lang="en-US" sz="1800" dirty="0">
                <a:solidFill>
                  <a:srgbClr val="FF0000"/>
                </a:solidFill>
                <a:effectLst/>
                <a:latin typeface="Arial" panose="020B0604020202020204" pitchFamily="34" charset="0"/>
                <a:ea typeface="Times New Roman" panose="02020603050405020304" pitchFamily="18" charset="0"/>
              </a:rPr>
              <a:t>Judges 20:16</a:t>
            </a:r>
            <a:r>
              <a:rPr lang="en-US" sz="1800" dirty="0">
                <a:effectLst/>
                <a:latin typeface="Arial" panose="020B0604020202020204" pitchFamily="34" charset="0"/>
                <a:ea typeface="Times New Roman" panose="02020603050405020304" pitchFamily="18" charset="0"/>
              </a:rPr>
              <a:t> says:</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Among all these were 700 chosen men who were left-handed; every one could sling a stone at a hair and not miss.</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FF0000"/>
                </a:solidFill>
                <a:effectLst/>
                <a:latin typeface="Arial" panose="020B0604020202020204" pitchFamily="34" charset="0"/>
                <a:ea typeface="Times New Roman" panose="02020603050405020304" pitchFamily="18" charset="0"/>
              </a:rPr>
              <a:t>1 Sam 17:38-40 </a:t>
            </a:r>
            <a:r>
              <a:rPr lang="en-US" sz="1800" dirty="0">
                <a:solidFill>
                  <a:srgbClr val="000000"/>
                </a:solidFill>
                <a:effectLst/>
                <a:latin typeface="Arial" panose="020B0604020202020204" pitchFamily="34" charset="0"/>
                <a:ea typeface="Times New Roman" panose="02020603050405020304" pitchFamily="18" charset="0"/>
              </a:rPr>
              <a:t> Then Saul clothed David with his garments and put a bronze helmet on his head, and he clothed him with armor. </a:t>
            </a:r>
            <a:r>
              <a:rPr lang="en-US" sz="1800" baseline="30000" dirty="0">
                <a:solidFill>
                  <a:srgbClr val="000000"/>
                </a:solidFill>
                <a:effectLst/>
                <a:latin typeface="Arial" panose="020B0604020202020204" pitchFamily="34" charset="0"/>
                <a:ea typeface="Times New Roman" panose="02020603050405020304" pitchFamily="18" charset="0"/>
              </a:rPr>
              <a:t>39</a:t>
            </a:r>
            <a:r>
              <a:rPr lang="en-US" sz="1800" dirty="0">
                <a:solidFill>
                  <a:srgbClr val="000000"/>
                </a:solidFill>
                <a:effectLst/>
                <a:latin typeface="Arial" panose="020B0604020202020204" pitchFamily="34" charset="0"/>
                <a:ea typeface="Times New Roman" panose="02020603050405020304" pitchFamily="18" charset="0"/>
              </a:rPr>
              <a:t>David girded his sword over his armor and tried to walk, for he had not tested </a:t>
            </a:r>
            <a:r>
              <a:rPr lang="en-US" sz="1800" i="1" dirty="0">
                <a:solidFill>
                  <a:srgbClr val="000000"/>
                </a:solidFill>
                <a:effectLst/>
                <a:latin typeface="Arial" panose="020B0604020202020204" pitchFamily="34" charset="0"/>
                <a:ea typeface="Times New Roman" panose="02020603050405020304" pitchFamily="18" charset="0"/>
              </a:rPr>
              <a:t>them.</a:t>
            </a:r>
            <a:r>
              <a:rPr lang="en-US" sz="1800" dirty="0">
                <a:solidFill>
                  <a:srgbClr val="000000"/>
                </a:solidFill>
                <a:effectLst/>
                <a:latin typeface="Arial" panose="020B0604020202020204" pitchFamily="34" charset="0"/>
                <a:ea typeface="Times New Roman" panose="02020603050405020304" pitchFamily="18" charset="0"/>
              </a:rPr>
              <a:t> So David said to Saul, “I cannot go with these, for I have not tested </a:t>
            </a:r>
            <a:r>
              <a:rPr lang="en-US" sz="1800" i="1" dirty="0">
                <a:solidFill>
                  <a:srgbClr val="000000"/>
                </a:solidFill>
                <a:effectLst/>
                <a:latin typeface="Arial" panose="020B0604020202020204" pitchFamily="34" charset="0"/>
                <a:ea typeface="Times New Roman" panose="02020603050405020304" pitchFamily="18" charset="0"/>
              </a:rPr>
              <a:t>them.</a:t>
            </a:r>
            <a:r>
              <a:rPr lang="en-US" sz="1800" dirty="0">
                <a:solidFill>
                  <a:srgbClr val="000000"/>
                </a:solidFill>
                <a:effectLst/>
                <a:latin typeface="Arial" panose="020B0604020202020204" pitchFamily="34" charset="0"/>
                <a:ea typeface="Times New Roman" panose="02020603050405020304" pitchFamily="18" charset="0"/>
              </a:rPr>
              <a:t>” And David took them off. </a:t>
            </a:r>
            <a:r>
              <a:rPr lang="en-US" sz="1800" baseline="30000" dirty="0">
                <a:solidFill>
                  <a:srgbClr val="000000"/>
                </a:solidFill>
                <a:effectLst/>
                <a:latin typeface="Arial" panose="020B0604020202020204" pitchFamily="34" charset="0"/>
                <a:ea typeface="Times New Roman" panose="02020603050405020304" pitchFamily="18" charset="0"/>
              </a:rPr>
              <a:t>40</a:t>
            </a:r>
            <a:r>
              <a:rPr lang="en-US" sz="1800" dirty="0">
                <a:solidFill>
                  <a:srgbClr val="000000"/>
                </a:solidFill>
                <a:effectLst/>
                <a:latin typeface="Arial" panose="020B0604020202020204" pitchFamily="34" charset="0"/>
                <a:ea typeface="Times New Roman" panose="02020603050405020304" pitchFamily="18" charset="0"/>
              </a:rPr>
              <a:t>He took his stick in his hand and chose for himself five smooth stones from the brook, and put them in the shepherd’s bag which he had, even in </a:t>
            </a:r>
            <a:r>
              <a:rPr lang="en-US" sz="1800" i="1" dirty="0">
                <a:solidFill>
                  <a:srgbClr val="000000"/>
                </a:solidFill>
                <a:effectLst/>
                <a:latin typeface="Arial" panose="020B0604020202020204" pitchFamily="34" charset="0"/>
                <a:ea typeface="Times New Roman" panose="02020603050405020304" pitchFamily="18" charset="0"/>
              </a:rPr>
              <a:t>his</a:t>
            </a:r>
            <a:r>
              <a:rPr lang="en-US" sz="1800" dirty="0">
                <a:solidFill>
                  <a:srgbClr val="000000"/>
                </a:solidFill>
                <a:effectLst/>
                <a:latin typeface="Arial" panose="020B0604020202020204" pitchFamily="34" charset="0"/>
                <a:ea typeface="Times New Roman" panose="02020603050405020304" pitchFamily="18" charset="0"/>
              </a:rPr>
              <a:t> pouch, and his sling was in his hand; and he approached the Philistine.</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God clothes us too. We all have talents, do not belittle yourself, God did not create us to wallow in our on our own self-pity</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228600" algn="l"/>
              </a:tabLst>
            </a:pPr>
            <a:r>
              <a:rPr lang="en-US" sz="1800" dirty="0">
                <a:solidFill>
                  <a:srgbClr val="0000FF"/>
                </a:solidFill>
                <a:effectLst/>
                <a:latin typeface="Arial" panose="020B0604020202020204" pitchFamily="34" charset="0"/>
                <a:ea typeface="Times New Roman" panose="02020603050405020304" pitchFamily="18" charset="0"/>
              </a:rPr>
              <a:t>5.		The stone of prayer</a:t>
            </a:r>
            <a:br>
              <a:rPr lang="en-US" sz="1800" dirty="0">
                <a:solidFill>
                  <a:srgbClr val="0000FF"/>
                </a:solidFill>
                <a:effectLst/>
                <a:latin typeface="Arial" panose="020B0604020202020204" pitchFamily="34" charset="0"/>
                <a:ea typeface="Times New Roman" panose="02020603050405020304" pitchFamily="18" charset="0"/>
              </a:rPr>
            </a:b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228600" algn="l"/>
              </a:tabLst>
            </a:pPr>
            <a:r>
              <a:rPr lang="en-US" sz="1800" dirty="0">
                <a:solidFill>
                  <a:srgbClr val="FF0000"/>
                </a:solidFill>
                <a:effectLst/>
                <a:latin typeface="Arial" panose="020B0604020202020204" pitchFamily="34" charset="0"/>
                <a:ea typeface="Times New Roman" panose="02020603050405020304" pitchFamily="18" charset="0"/>
              </a:rPr>
              <a:t>17:45</a:t>
            </a:r>
            <a:r>
              <a:rPr lang="en-US" sz="1800" dirty="0">
                <a:solidFill>
                  <a:srgbClr val="000000"/>
                </a:solidFill>
                <a:effectLst/>
                <a:latin typeface="Arial" panose="020B0604020202020204" pitchFamily="34" charset="0"/>
                <a:ea typeface="Times New Roman" panose="02020603050405020304" pitchFamily="18" charset="0"/>
              </a:rPr>
              <a:t>  Then David said to the Philistine, “You come to me with a sword and with a spear and with a javelin, but I come to you in the name of the </a:t>
            </a:r>
            <a:r>
              <a:rPr lang="en-US" sz="1800" cap="small" dirty="0">
                <a:solidFill>
                  <a:srgbClr val="000000"/>
                </a:solidFill>
                <a:effectLst/>
                <a:latin typeface="Arial" panose="020B0604020202020204" pitchFamily="34" charset="0"/>
                <a:ea typeface="Times New Roman" panose="02020603050405020304" pitchFamily="18" charset="0"/>
              </a:rPr>
              <a:t>Lord</a:t>
            </a:r>
            <a:r>
              <a:rPr lang="en-US" sz="1800" dirty="0">
                <a:solidFill>
                  <a:srgbClr val="000000"/>
                </a:solidFill>
                <a:effectLst/>
                <a:latin typeface="Arial" panose="020B0604020202020204" pitchFamily="34" charset="0"/>
                <a:ea typeface="Times New Roman" panose="02020603050405020304" pitchFamily="18" charset="0"/>
              </a:rPr>
              <a:t> of hosts, the God of the armies of Israel, whom you have defied.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228600" algn="l"/>
              </a:tabLs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228600" algn="l"/>
              </a:tabLst>
            </a:pPr>
            <a:r>
              <a:rPr lang="en-US" sz="1800" dirty="0">
                <a:effectLst/>
                <a:latin typeface="Arial" panose="020B0604020202020204" pitchFamily="34" charset="0"/>
                <a:ea typeface="Times New Roman" panose="02020603050405020304" pitchFamily="18" charset="0"/>
              </a:rPr>
              <a:t>For forty days Goliath had taunted Israel and frightened the people. He had already won in most folks eyes.</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228600" algn="l"/>
              </a:tabLs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300"/>
              </a:spcAft>
            </a:pPr>
            <a:r>
              <a:rPr lang="en-US" sz="1800" dirty="0">
                <a:solidFill>
                  <a:srgbClr val="FF0000"/>
                </a:solidFill>
                <a:effectLst/>
                <a:latin typeface="Arial" panose="020B0604020202020204" pitchFamily="34" charset="0"/>
                <a:ea typeface="Times New Roman" panose="02020603050405020304" pitchFamily="18" charset="0"/>
              </a:rPr>
              <a:t>Mt. 21:18-22 </a:t>
            </a:r>
            <a:r>
              <a:rPr lang="en-US" sz="1800" dirty="0">
                <a:effectLst/>
                <a:latin typeface="Arial" panose="020B0604020202020204" pitchFamily="34" charset="0"/>
                <a:ea typeface="Times New Roman" panose="02020603050405020304" pitchFamily="18" charset="0"/>
              </a:rPr>
              <a:t>   </a:t>
            </a:r>
            <a:r>
              <a:rPr lang="en-US" sz="1800" dirty="0">
                <a:solidFill>
                  <a:srgbClr val="000000"/>
                </a:solidFill>
                <a:effectLst/>
                <a:latin typeface="Arial" panose="020B0604020202020204" pitchFamily="34" charset="0"/>
                <a:ea typeface="Times New Roman" panose="02020603050405020304" pitchFamily="18" charset="0"/>
              </a:rPr>
              <a:t>Now in the morning, when He was returning to the city, He became hungry. </a:t>
            </a:r>
            <a:r>
              <a:rPr lang="en-US" sz="1800" baseline="30000" dirty="0">
                <a:solidFill>
                  <a:srgbClr val="000000"/>
                </a:solidFill>
                <a:effectLst/>
                <a:latin typeface="Arial" panose="020B0604020202020204" pitchFamily="34" charset="0"/>
                <a:ea typeface="Times New Roman" panose="02020603050405020304" pitchFamily="18" charset="0"/>
              </a:rPr>
              <a:t>19</a:t>
            </a:r>
            <a:r>
              <a:rPr lang="en-US" sz="1800" dirty="0">
                <a:solidFill>
                  <a:srgbClr val="000000"/>
                </a:solidFill>
                <a:effectLst/>
                <a:latin typeface="Arial" panose="020B0604020202020204" pitchFamily="34" charset="0"/>
                <a:ea typeface="Times New Roman" panose="02020603050405020304" pitchFamily="18" charset="0"/>
              </a:rPr>
              <a:t>Seeing a lone fig tree by the road, He came to it and found nothing on it except leaves only; and He said</a:t>
            </a:r>
            <a:r>
              <a:rPr lang="en-US" sz="1800" baseline="30000" dirty="0">
                <a:solidFill>
                  <a:srgbClr val="000000"/>
                </a:solidFill>
                <a:effectLst/>
                <a:latin typeface="Arial" panose="020B0604020202020204" pitchFamily="34" charset="0"/>
                <a:ea typeface="Times New Roman" panose="02020603050405020304" pitchFamily="18" charset="0"/>
              </a:rPr>
              <a:t>*</a:t>
            </a:r>
            <a:r>
              <a:rPr lang="en-US" sz="1800" dirty="0">
                <a:solidFill>
                  <a:srgbClr val="000000"/>
                </a:solidFill>
                <a:effectLst/>
                <a:latin typeface="Arial" panose="020B0604020202020204" pitchFamily="34" charset="0"/>
                <a:ea typeface="Times New Roman" panose="02020603050405020304" pitchFamily="18" charset="0"/>
              </a:rPr>
              <a:t> to it, “No longer shall there ever be </a:t>
            </a:r>
            <a:r>
              <a:rPr lang="en-US" sz="1800" i="1" dirty="0">
                <a:solidFill>
                  <a:srgbClr val="000000"/>
                </a:solidFill>
                <a:effectLst/>
                <a:latin typeface="Arial" panose="020B0604020202020204" pitchFamily="34" charset="0"/>
                <a:ea typeface="Times New Roman" panose="02020603050405020304" pitchFamily="18" charset="0"/>
              </a:rPr>
              <a:t>any</a:t>
            </a:r>
            <a:r>
              <a:rPr lang="en-US" sz="1800" dirty="0">
                <a:solidFill>
                  <a:srgbClr val="000000"/>
                </a:solidFill>
                <a:effectLst/>
                <a:latin typeface="Arial" panose="020B0604020202020204" pitchFamily="34" charset="0"/>
                <a:ea typeface="Times New Roman" panose="02020603050405020304" pitchFamily="18" charset="0"/>
              </a:rPr>
              <a:t> fruit from you.” And at once the fig tree withered.</a:t>
            </a:r>
            <a:endParaRPr lang="en-US" sz="1800" dirty="0">
              <a:effectLst/>
              <a:latin typeface="Times New Roman" panose="02020603050405020304" pitchFamily="18" charset="0"/>
              <a:ea typeface="Times New Roman" panose="02020603050405020304" pitchFamily="18" charset="0"/>
            </a:endParaRPr>
          </a:p>
          <a:p>
            <a:pPr marL="0" marR="0" indent="228600">
              <a:spcBef>
                <a:spcPts val="0"/>
              </a:spcBef>
              <a:spcAft>
                <a:spcPts val="300"/>
              </a:spcAft>
            </a:pPr>
            <a:r>
              <a:rPr lang="en-US" sz="1800" baseline="30000" dirty="0">
                <a:solidFill>
                  <a:srgbClr val="000000"/>
                </a:solidFill>
                <a:effectLst/>
                <a:latin typeface="Arial" panose="020B0604020202020204" pitchFamily="34" charset="0"/>
                <a:ea typeface="Times New Roman" panose="02020603050405020304" pitchFamily="18" charset="0"/>
              </a:rPr>
              <a:t>20</a:t>
            </a:r>
            <a:r>
              <a:rPr lang="en-US" sz="1800" dirty="0">
                <a:solidFill>
                  <a:srgbClr val="000000"/>
                </a:solidFill>
                <a:effectLst/>
                <a:latin typeface="Arial" panose="020B0604020202020204" pitchFamily="34" charset="0"/>
                <a:ea typeface="Times New Roman" panose="02020603050405020304" pitchFamily="18" charset="0"/>
              </a:rPr>
              <a:t>Seeing </a:t>
            </a:r>
            <a:r>
              <a:rPr lang="en-US" sz="1800" i="1" dirty="0">
                <a:solidFill>
                  <a:srgbClr val="000000"/>
                </a:solidFill>
                <a:effectLst/>
                <a:latin typeface="Arial" panose="020B0604020202020204" pitchFamily="34" charset="0"/>
                <a:ea typeface="Times New Roman" panose="02020603050405020304" pitchFamily="18" charset="0"/>
              </a:rPr>
              <a:t>this,</a:t>
            </a:r>
            <a:r>
              <a:rPr lang="en-US" sz="1800" dirty="0">
                <a:solidFill>
                  <a:srgbClr val="000000"/>
                </a:solidFill>
                <a:effectLst/>
                <a:latin typeface="Arial" panose="020B0604020202020204" pitchFamily="34" charset="0"/>
                <a:ea typeface="Times New Roman" panose="02020603050405020304" pitchFamily="18" charset="0"/>
              </a:rPr>
              <a:t> the disciples were amazed and asked, “How did the fig tree wither </a:t>
            </a:r>
            <a:r>
              <a:rPr lang="en-US" sz="1800" i="1" dirty="0">
                <a:solidFill>
                  <a:srgbClr val="000000"/>
                </a:solidFill>
                <a:effectLst/>
                <a:latin typeface="Arial" panose="020B0604020202020204" pitchFamily="34" charset="0"/>
                <a:ea typeface="Times New Roman" panose="02020603050405020304" pitchFamily="18" charset="0"/>
              </a:rPr>
              <a:t>all</a:t>
            </a:r>
            <a:r>
              <a:rPr lang="en-US" sz="1800" dirty="0">
                <a:solidFill>
                  <a:srgbClr val="000000"/>
                </a:solidFill>
                <a:effectLst/>
                <a:latin typeface="Arial" panose="020B0604020202020204" pitchFamily="34" charset="0"/>
                <a:ea typeface="Times New Roman" panose="02020603050405020304" pitchFamily="18" charset="0"/>
              </a:rPr>
              <a:t> at once?” </a:t>
            </a:r>
            <a:r>
              <a:rPr lang="en-US" sz="1800" baseline="30000" dirty="0">
                <a:solidFill>
                  <a:srgbClr val="000000"/>
                </a:solidFill>
                <a:effectLst/>
                <a:latin typeface="Arial" panose="020B0604020202020204" pitchFamily="34" charset="0"/>
                <a:ea typeface="Times New Roman" panose="02020603050405020304" pitchFamily="18" charset="0"/>
              </a:rPr>
              <a:t>21</a:t>
            </a:r>
            <a:r>
              <a:rPr lang="en-US" sz="1800" dirty="0">
                <a:solidFill>
                  <a:srgbClr val="000000"/>
                </a:solidFill>
                <a:effectLst/>
                <a:latin typeface="Arial" panose="020B0604020202020204" pitchFamily="34" charset="0"/>
                <a:ea typeface="Times New Roman" panose="02020603050405020304" pitchFamily="18" charset="0"/>
              </a:rPr>
              <a:t>And Jesus answered and said to them, “Truly I say to you, if you have faith and do not doubt, you will not only do what was done to the fig tree, but even if you say to this mountain, ‘Be taken up and cast into the sea,’ it will happen. </a:t>
            </a:r>
            <a:r>
              <a:rPr lang="en-US" sz="1800" baseline="30000" dirty="0">
                <a:solidFill>
                  <a:srgbClr val="000000"/>
                </a:solidFill>
                <a:effectLst/>
                <a:latin typeface="Arial" panose="020B0604020202020204" pitchFamily="34" charset="0"/>
                <a:ea typeface="Times New Roman" panose="02020603050405020304" pitchFamily="18" charset="0"/>
              </a:rPr>
              <a:t>22</a:t>
            </a:r>
            <a:r>
              <a:rPr lang="en-US" sz="1800" dirty="0">
                <a:solidFill>
                  <a:srgbClr val="000000"/>
                </a:solidFill>
                <a:effectLst/>
                <a:latin typeface="Arial" panose="020B0604020202020204" pitchFamily="34" charset="0"/>
                <a:ea typeface="Times New Roman" panose="02020603050405020304" pitchFamily="18" charset="0"/>
              </a:rPr>
              <a:t>“And all things you ask in prayer, believing, you will receive.”</a:t>
            </a:r>
          </a:p>
          <a:p>
            <a:pPr marL="0" marR="0" indent="228600">
              <a:spcBef>
                <a:spcPts val="0"/>
              </a:spcBef>
              <a:spcAft>
                <a:spcPts val="300"/>
              </a:spcAft>
            </a:pPr>
            <a:endParaRPr lang="en-US" sz="1800" dirty="0">
              <a:solidFill>
                <a:srgbClr val="000000"/>
              </a:solidFill>
              <a:effectLst/>
              <a:latin typeface="Arial" panose="020B0604020202020204" pitchFamily="34" charset="0"/>
              <a:ea typeface="Times New Roman" panose="02020603050405020304" pitchFamily="18" charset="0"/>
            </a:endParaRPr>
          </a:p>
          <a:p>
            <a:pPr marL="0" marR="0" indent="228600" algn="l">
              <a:spcBef>
                <a:spcPts val="0"/>
              </a:spcBef>
              <a:spcAft>
                <a:spcPts val="300"/>
              </a:spcAft>
            </a:pPr>
            <a:r>
              <a:rPr lang="en-US" sz="1800" dirty="0">
                <a:solidFill>
                  <a:srgbClr val="000000"/>
                </a:solidFill>
                <a:effectLst/>
                <a:latin typeface="Arial" panose="020B0604020202020204" pitchFamily="34" charset="0"/>
                <a:ea typeface="Times New Roman" panose="02020603050405020304" pitchFamily="18" charset="0"/>
              </a:rPr>
              <a:t>James 5:16. in referencing Elijah in 1</a:t>
            </a:r>
            <a:r>
              <a:rPr lang="en-US" sz="1800" baseline="30000" dirty="0">
                <a:solidFill>
                  <a:srgbClr val="000000"/>
                </a:solidFill>
                <a:effectLst/>
                <a:latin typeface="Arial" panose="020B0604020202020204" pitchFamily="34" charset="0"/>
                <a:ea typeface="Times New Roman" panose="02020603050405020304" pitchFamily="18" charset="0"/>
              </a:rPr>
              <a:t>st</a:t>
            </a:r>
            <a:r>
              <a:rPr lang="en-US" sz="1800" dirty="0">
                <a:solidFill>
                  <a:srgbClr val="000000"/>
                </a:solidFill>
                <a:effectLst/>
                <a:latin typeface="Arial" panose="020B0604020202020204" pitchFamily="34" charset="0"/>
                <a:ea typeface="Times New Roman" panose="02020603050405020304" pitchFamily="18" charset="0"/>
              </a:rPr>
              <a:t> Kings 17, shorty before the Mt Carmel contest with the 450 prophets of Baal – says this</a:t>
            </a:r>
          </a:p>
          <a:p>
            <a:pPr marL="0" marR="0" indent="228600" algn="l">
              <a:spcBef>
                <a:spcPts val="0"/>
              </a:spcBef>
              <a:spcAft>
                <a:spcPts val="300"/>
              </a:spcAft>
            </a:pPr>
            <a:endParaRPr lang="en-US" sz="1800" dirty="0">
              <a:solidFill>
                <a:srgbClr val="000000"/>
              </a:solidFill>
              <a:effectLst/>
              <a:latin typeface="Arial" panose="020B0604020202020204" pitchFamily="34" charset="0"/>
              <a:ea typeface="Times New Roman" panose="02020603050405020304" pitchFamily="18" charset="0"/>
            </a:endParaRPr>
          </a:p>
          <a:p>
            <a:pPr marL="0" marR="0" indent="228600" algn="l">
              <a:spcBef>
                <a:spcPts val="0"/>
              </a:spcBef>
              <a:spcAft>
                <a:spcPts val="300"/>
              </a:spcAft>
            </a:pPr>
            <a:r>
              <a:rPr lang="en-US" sz="1800" dirty="0">
                <a:solidFill>
                  <a:srgbClr val="000000"/>
                </a:solidFill>
                <a:effectLst/>
                <a:latin typeface="Arial" panose="020B0604020202020204" pitchFamily="34" charset="0"/>
                <a:ea typeface="Times New Roman" panose="02020603050405020304" pitchFamily="18" charset="0"/>
              </a:rPr>
              <a:t>And Elijah was a man with a nature just like ours, and he prayed earnestly that it would not rain; and it did not rain on the land for 3 years and 6 months.  And he prayed again and the heaven gave rain and the earth produced its fruit.</a:t>
            </a:r>
          </a:p>
          <a:p>
            <a:pPr marL="0" marR="0" indent="228600" algn="l">
              <a:spcBef>
                <a:spcPts val="0"/>
              </a:spcBef>
              <a:spcAft>
                <a:spcPts val="30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300"/>
              </a:spcAft>
            </a:pPr>
            <a:r>
              <a:rPr lang="en-US" sz="1800"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300"/>
              </a:spcAft>
            </a:pPr>
            <a:r>
              <a:rPr lang="en-US" sz="1800" dirty="0">
                <a:solidFill>
                  <a:srgbClr val="0000FF"/>
                </a:solidFill>
                <a:effectLst/>
                <a:latin typeface="Arial" panose="020B0604020202020204" pitchFamily="34" charset="0"/>
                <a:ea typeface="Times New Roman" panose="02020603050405020304" pitchFamily="18" charset="0"/>
              </a:rPr>
              <a:t>Conclusion:</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300"/>
              </a:spcAft>
            </a:pPr>
            <a:r>
              <a:rPr lang="en-US" sz="1800" dirty="0">
                <a:solidFill>
                  <a:srgbClr val="000000"/>
                </a:solidFill>
                <a:effectLst/>
                <a:latin typeface="Arial" panose="020B0604020202020204" pitchFamily="34" charset="0"/>
                <a:ea typeface="Times New Roman" panose="02020603050405020304" pitchFamily="18" charset="0"/>
              </a:rPr>
              <a:t>Don’t let the struggles and troubles you face overcome. God puts these stones in the Christian’s pouch so that we may defend ourself against life’s Giants.  God wants us to submit to him, he loves us all but that love is conditional upon Obedience – John 14:15 and a host of other scriptures</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0090C9B9-A5C7-49D8-9C91-4C63D1D97A4B}" type="slidenum">
              <a:rPr lang="en-US" smtClean="0"/>
              <a:t>2</a:t>
            </a:fld>
            <a:endParaRPr lang="en-US"/>
          </a:p>
        </p:txBody>
      </p:sp>
    </p:spTree>
    <p:extLst>
      <p:ext uri="{BB962C8B-B14F-4D97-AF65-F5344CB8AC3E}">
        <p14:creationId xmlns:p14="http://schemas.microsoft.com/office/powerpoint/2010/main" val="146612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0"/>
              </a:spcBef>
              <a:spcAft>
                <a:spcPts val="0"/>
              </a:spcAft>
              <a:buFont typeface="+mj-lt"/>
              <a:buAutoNum type="arabicPeriod"/>
              <a:tabLst>
                <a:tab pos="457200" algn="l"/>
              </a:tabLst>
            </a:pPr>
            <a:r>
              <a:rPr lang="en-US" sz="1800" dirty="0">
                <a:solidFill>
                  <a:srgbClr val="0000FF"/>
                </a:solidFill>
                <a:effectLst/>
                <a:latin typeface="Arial" panose="020B0604020202020204" pitchFamily="34" charset="0"/>
                <a:ea typeface="Times New Roman" panose="02020603050405020304" pitchFamily="18" charset="0"/>
              </a:rPr>
              <a:t>The stone of faith.</a:t>
            </a:r>
            <a:br>
              <a:rPr lang="en-US" sz="1800" dirty="0">
                <a:solidFill>
                  <a:srgbClr val="0000FF"/>
                </a:solidFill>
                <a:effectLst/>
                <a:latin typeface="Arial" panose="020B0604020202020204" pitchFamily="34" charset="0"/>
                <a:ea typeface="Times New Roman" panose="02020603050405020304" pitchFamily="18" charset="0"/>
              </a:rPr>
            </a:b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FF0000"/>
                </a:solidFill>
                <a:effectLst/>
                <a:latin typeface="Arial" panose="020B0604020202020204" pitchFamily="34" charset="0"/>
                <a:ea typeface="Times New Roman" panose="02020603050405020304" pitchFamily="18" charset="0"/>
              </a:rPr>
              <a:t>1 Sam 17:36-37</a:t>
            </a:r>
            <a:r>
              <a:rPr lang="en-US" sz="1800" dirty="0">
                <a:effectLst/>
                <a:latin typeface="Arial" panose="020B0604020202020204" pitchFamily="34" charset="0"/>
                <a:ea typeface="Times New Roman" panose="02020603050405020304" pitchFamily="18" charset="0"/>
              </a:rPr>
              <a:t>  </a:t>
            </a:r>
            <a:r>
              <a:rPr lang="en-US" sz="1800" baseline="30000" dirty="0">
                <a:solidFill>
                  <a:srgbClr val="000000"/>
                </a:solidFill>
                <a:effectLst/>
                <a:latin typeface="Arial" panose="020B0604020202020204" pitchFamily="34" charset="0"/>
                <a:ea typeface="Times New Roman" panose="02020603050405020304" pitchFamily="18" charset="0"/>
              </a:rPr>
              <a:t>36</a:t>
            </a:r>
            <a:r>
              <a:rPr lang="en-US" sz="1800" dirty="0">
                <a:solidFill>
                  <a:srgbClr val="000000"/>
                </a:solidFill>
                <a:effectLst/>
                <a:latin typeface="Arial" panose="020B0604020202020204" pitchFamily="34" charset="0"/>
                <a:ea typeface="Times New Roman" panose="02020603050405020304" pitchFamily="18" charset="0"/>
              </a:rPr>
              <a:t>“Your servant has killed both the lion and the bear; and this uncircumcised Philistine will be like one of them, since he has taunted the armies of the living God.” </a:t>
            </a:r>
            <a:r>
              <a:rPr lang="en-US" sz="1800" baseline="30000" dirty="0">
                <a:solidFill>
                  <a:srgbClr val="000000"/>
                </a:solidFill>
                <a:effectLst/>
                <a:latin typeface="Arial" panose="020B0604020202020204" pitchFamily="34" charset="0"/>
                <a:ea typeface="Times New Roman" panose="02020603050405020304" pitchFamily="18" charset="0"/>
              </a:rPr>
              <a:t>37</a:t>
            </a:r>
            <a:r>
              <a:rPr lang="en-US" sz="1800" dirty="0">
                <a:solidFill>
                  <a:srgbClr val="000000"/>
                </a:solidFill>
                <a:effectLst/>
                <a:latin typeface="Arial" panose="020B0604020202020204" pitchFamily="34" charset="0"/>
                <a:ea typeface="Times New Roman" panose="02020603050405020304" pitchFamily="18" charset="0"/>
              </a:rPr>
              <a:t>And David said, “The LORD who delivered me from the paw of the lion and from the paw of the bear, He will deliver me from the hand of this Philistine.” And Saul said to David, “Go, and may the LORD be with you.”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7030A0"/>
                </a:solidFill>
                <a:effectLst/>
                <a:latin typeface="Arial" panose="020B0604020202020204" pitchFamily="34" charset="0"/>
                <a:ea typeface="Times New Roman" panose="02020603050405020304" pitchFamily="18" charset="0"/>
              </a:rPr>
              <a:t>When we know that the Lord has been with us before, we know He will be with us through every struggle and problem.</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7030A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7030A0"/>
                </a:solidFill>
                <a:effectLst/>
                <a:latin typeface="Arial" panose="020B0604020202020204" pitchFamily="34" charset="0"/>
                <a:ea typeface="Times New Roman" panose="02020603050405020304" pitchFamily="18" charset="0"/>
              </a:rPr>
              <a:t>The Lord’s brother James, says in the first chapter of his epistle that testing of our faith produces patience and patience has its perfect work.  Testing allows us to have confidence that our faith will persevere.</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7030A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7030A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7030A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7030A0"/>
                </a:solidFill>
                <a:effectLst/>
                <a:latin typeface="Arial" panose="020B0604020202020204" pitchFamily="34" charset="0"/>
                <a:ea typeface="Times New Roman" panose="02020603050405020304" pitchFamily="18" charset="0"/>
              </a:rPr>
              <a:t>David understood the valley of death.</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7030A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375"/>
              </a:spcBef>
              <a:spcAft>
                <a:spcPts val="0"/>
              </a:spcAft>
            </a:pPr>
            <a:r>
              <a:rPr lang="en-US" sz="1800" dirty="0">
                <a:solidFill>
                  <a:srgbClr val="FF0000"/>
                </a:solidFill>
                <a:effectLst/>
                <a:latin typeface="Arial" panose="020B0604020202020204" pitchFamily="34" charset="0"/>
                <a:ea typeface="Times New Roman" panose="02020603050405020304" pitchFamily="18" charset="0"/>
              </a:rPr>
              <a:t>Psalm 23:4  </a:t>
            </a:r>
            <a:r>
              <a:rPr lang="en-US" sz="1800" dirty="0">
                <a:solidFill>
                  <a:srgbClr val="000000"/>
                </a:solidFill>
                <a:effectLst/>
                <a:latin typeface="Arial" panose="020B0604020202020204" pitchFamily="34" charset="0"/>
                <a:ea typeface="Times New Roman" panose="02020603050405020304" pitchFamily="18" charset="0"/>
              </a:rPr>
              <a:t> Even though I walk through the valley of the shadow of death, I fear no evil, for You are with me.</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God can do what men cannot do. </a:t>
            </a:r>
            <a:r>
              <a:rPr lang="en-US" sz="1800" dirty="0">
                <a:solidFill>
                  <a:srgbClr val="FF0000"/>
                </a:solidFill>
                <a:effectLst/>
                <a:latin typeface="Arial" panose="020B0604020202020204" pitchFamily="34" charset="0"/>
                <a:ea typeface="Times New Roman" panose="02020603050405020304" pitchFamily="18" charset="0"/>
              </a:rPr>
              <a:t>Psalm 20:7</a:t>
            </a:r>
            <a:r>
              <a:rPr lang="en-US" sz="1800" dirty="0">
                <a:effectLst/>
                <a:latin typeface="Arial" panose="020B0604020202020204" pitchFamily="34" charset="0"/>
                <a:ea typeface="Times New Roman" panose="02020603050405020304" pitchFamily="18" charset="0"/>
              </a:rPr>
              <a:t>  </a:t>
            </a:r>
            <a:r>
              <a:rPr lang="en-US" sz="1800" dirty="0">
                <a:solidFill>
                  <a:srgbClr val="000000"/>
                </a:solidFill>
                <a:effectLst/>
                <a:latin typeface="Arial" panose="020B0604020202020204" pitchFamily="34" charset="0"/>
                <a:ea typeface="Times New Roman" panose="02020603050405020304" pitchFamily="18" charset="0"/>
              </a:rPr>
              <a:t>Some </a:t>
            </a:r>
            <a:r>
              <a:rPr lang="en-US" sz="1800" i="1" dirty="0">
                <a:solidFill>
                  <a:srgbClr val="000000"/>
                </a:solidFill>
                <a:effectLst/>
                <a:latin typeface="Arial" panose="020B0604020202020204" pitchFamily="34" charset="0"/>
                <a:ea typeface="Times New Roman" panose="02020603050405020304" pitchFamily="18" charset="0"/>
              </a:rPr>
              <a:t>boast</a:t>
            </a:r>
            <a:r>
              <a:rPr lang="en-US" sz="1800" dirty="0">
                <a:solidFill>
                  <a:srgbClr val="000000"/>
                </a:solidFill>
                <a:effectLst/>
                <a:latin typeface="Arial" panose="020B0604020202020204" pitchFamily="34" charset="0"/>
                <a:ea typeface="Times New Roman" panose="02020603050405020304" pitchFamily="18" charset="0"/>
              </a:rPr>
              <a:t> in chariots and some in horses, But we will boast in the name of the LORD, our God.</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Boastfulness is natural to athletes and others. I used to tell all my baseball teams there were only 2 athletes that could talk trash and back it up, Joe Namath and Mohammed Ali and they were neither. Of course that was a few decades ago and now of course smack talk is a level of the game all by itself.  What is unusual is David’s essential piety in attributing his prowess and his achievements to God’s help. And, knowing that he had received divine aid in the past, he felt assured that this would not be withheld from him now in the matter of Goliath, which so immediately concerned the safety and honor of God’s people.</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Faith is an everyday, ongoing work in progress and we should be thankful that it is so.</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Font typeface="+mj-lt"/>
              <a:buNone/>
              <a:tabLst>
                <a:tab pos="457200" algn="l"/>
              </a:tabLst>
            </a:pPr>
            <a:r>
              <a:rPr lang="en-US" sz="1800" dirty="0">
                <a:solidFill>
                  <a:srgbClr val="0000FF"/>
                </a:solidFill>
                <a:effectLst/>
                <a:latin typeface="Arial" panose="020B0604020202020204" pitchFamily="34" charset="0"/>
                <a:ea typeface="Times New Roman" panose="02020603050405020304" pitchFamily="18" charset="0"/>
              </a:rPr>
              <a:t>2.	The stone of  hope</a:t>
            </a:r>
            <a:br>
              <a:rPr lang="en-US" sz="1800" dirty="0">
                <a:solidFill>
                  <a:srgbClr val="0000FF"/>
                </a:solidFill>
                <a:effectLst/>
                <a:latin typeface="Arial" panose="020B0604020202020204" pitchFamily="34" charset="0"/>
                <a:ea typeface="Times New Roman" panose="02020603050405020304" pitchFamily="18" charset="0"/>
              </a:rPr>
            </a:b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The God of Israel stands in the sharpest contrast to all other gods. The God of Israel is a living God—all of the other gods are the products of human hands and human imaginations. Only the living God is able to accomplish His purposes both in Israel and in the destiny of all the world’s peoples.</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FF0000"/>
                </a:solidFill>
                <a:effectLst/>
                <a:latin typeface="Arial" panose="020B0604020202020204" pitchFamily="34" charset="0"/>
                <a:ea typeface="Times New Roman" panose="02020603050405020304" pitchFamily="18" charset="0"/>
              </a:rPr>
              <a:t>17:37</a:t>
            </a:r>
            <a:r>
              <a:rPr lang="en-US" sz="1800" dirty="0">
                <a:effectLst/>
                <a:latin typeface="Arial" panose="020B0604020202020204" pitchFamily="34" charset="0"/>
                <a:ea typeface="Times New Roman" panose="02020603050405020304" pitchFamily="18" charset="0"/>
              </a:rPr>
              <a:t> </a:t>
            </a:r>
            <a:r>
              <a:rPr lang="en-US" sz="1800" dirty="0">
                <a:solidFill>
                  <a:srgbClr val="000000"/>
                </a:solidFill>
                <a:effectLst/>
                <a:latin typeface="Arial" panose="020B0604020202020204" pitchFamily="34" charset="0"/>
                <a:ea typeface="Times New Roman" panose="02020603050405020304" pitchFamily="18" charset="0"/>
              </a:rPr>
              <a:t>The same Lord who delivered David from the paw of the lion and the bear and from the hands of Goliath can deliver us from every foe.</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FF0000"/>
                </a:solidFill>
                <a:effectLst/>
                <a:latin typeface="Arial" panose="020B0604020202020204" pitchFamily="34" charset="0"/>
                <a:ea typeface="Times New Roman" panose="02020603050405020304" pitchFamily="18" charset="0"/>
              </a:rPr>
              <a:t>2 Tim. 4:16-18</a:t>
            </a:r>
            <a:r>
              <a:rPr lang="en-US" sz="1800" dirty="0">
                <a:solidFill>
                  <a:srgbClr val="000000"/>
                </a:solidFill>
                <a:effectLst/>
                <a:latin typeface="Arial" panose="020B0604020202020204" pitchFamily="34" charset="0"/>
                <a:ea typeface="Times New Roman" panose="02020603050405020304" pitchFamily="18" charset="0"/>
              </a:rPr>
              <a:t>  </a:t>
            </a:r>
            <a:r>
              <a:rPr lang="en-US" sz="1800" baseline="30000" dirty="0">
                <a:solidFill>
                  <a:srgbClr val="000000"/>
                </a:solidFill>
                <a:effectLst/>
                <a:latin typeface="Arial" panose="020B0604020202020204" pitchFamily="34" charset="0"/>
                <a:ea typeface="Times New Roman" panose="02020603050405020304" pitchFamily="18" charset="0"/>
              </a:rPr>
              <a:t>16</a:t>
            </a:r>
            <a:r>
              <a:rPr lang="en-US" sz="1800" dirty="0">
                <a:solidFill>
                  <a:srgbClr val="000000"/>
                </a:solidFill>
                <a:effectLst/>
                <a:latin typeface="Arial" panose="020B0604020202020204" pitchFamily="34" charset="0"/>
                <a:ea typeface="Times New Roman" panose="02020603050405020304" pitchFamily="18" charset="0"/>
              </a:rPr>
              <a:t>At my first defense no one supported me, but all deserted me; may it not be counted against them. </a:t>
            </a:r>
            <a:r>
              <a:rPr lang="en-US" sz="1800" baseline="30000" dirty="0">
                <a:solidFill>
                  <a:srgbClr val="000000"/>
                </a:solidFill>
                <a:effectLst/>
                <a:latin typeface="Arial" panose="020B0604020202020204" pitchFamily="34" charset="0"/>
                <a:ea typeface="Times New Roman" panose="02020603050405020304" pitchFamily="18" charset="0"/>
              </a:rPr>
              <a:t>17</a:t>
            </a:r>
            <a:r>
              <a:rPr lang="en-US" sz="1800" dirty="0">
                <a:solidFill>
                  <a:srgbClr val="000000"/>
                </a:solidFill>
                <a:effectLst/>
                <a:latin typeface="Arial" panose="020B0604020202020204" pitchFamily="34" charset="0"/>
                <a:ea typeface="Times New Roman" panose="02020603050405020304" pitchFamily="18" charset="0"/>
              </a:rPr>
              <a:t>But the Lord stood with me and strengthened me, so that through me the proclamation might be fully accomplished, and that all the Gentiles might hear; and I was rescued out of the lion’s mouth. </a:t>
            </a:r>
            <a:r>
              <a:rPr lang="en-US" sz="1800" baseline="30000" dirty="0">
                <a:solidFill>
                  <a:srgbClr val="000000"/>
                </a:solidFill>
                <a:effectLst/>
                <a:latin typeface="Arial" panose="020B0604020202020204" pitchFamily="34" charset="0"/>
                <a:ea typeface="Times New Roman" panose="02020603050405020304" pitchFamily="18" charset="0"/>
              </a:rPr>
              <a:t>18</a:t>
            </a:r>
            <a:r>
              <a:rPr lang="en-US" sz="1800" dirty="0">
                <a:solidFill>
                  <a:srgbClr val="000000"/>
                </a:solidFill>
                <a:effectLst/>
                <a:latin typeface="Arial" panose="020B0604020202020204" pitchFamily="34" charset="0"/>
                <a:ea typeface="Times New Roman" panose="02020603050405020304" pitchFamily="18" charset="0"/>
              </a:rPr>
              <a:t>The Lord will rescue me from every evil deed, and will bring me safely to His heavenly kingdom; to Him </a:t>
            </a:r>
            <a:r>
              <a:rPr lang="en-US" sz="1800" i="1" dirty="0">
                <a:solidFill>
                  <a:srgbClr val="000000"/>
                </a:solidFill>
                <a:effectLst/>
                <a:latin typeface="Arial" panose="020B0604020202020204" pitchFamily="34" charset="0"/>
                <a:ea typeface="Times New Roman" panose="02020603050405020304" pitchFamily="18" charset="0"/>
              </a:rPr>
              <a:t>be</a:t>
            </a:r>
            <a:r>
              <a:rPr lang="en-US" sz="1800" dirty="0">
                <a:solidFill>
                  <a:srgbClr val="000000"/>
                </a:solidFill>
                <a:effectLst/>
                <a:latin typeface="Arial" panose="020B0604020202020204" pitchFamily="34" charset="0"/>
                <a:ea typeface="Times New Roman" panose="02020603050405020304" pitchFamily="18" charset="0"/>
              </a:rPr>
              <a:t> the glory forever and ever. Amen.</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FF0000"/>
                </a:solidFill>
                <a:effectLst/>
                <a:latin typeface="Arial" panose="020B0604020202020204" pitchFamily="34" charset="0"/>
                <a:ea typeface="Times New Roman" panose="02020603050405020304" pitchFamily="18" charset="0"/>
              </a:rPr>
              <a:t>1 Sam. 17:50-51</a:t>
            </a:r>
            <a:r>
              <a:rPr lang="en-US" sz="1800" dirty="0">
                <a:solidFill>
                  <a:srgbClr val="000000"/>
                </a:solidFill>
                <a:effectLst/>
                <a:latin typeface="Arial" panose="020B0604020202020204" pitchFamily="34" charset="0"/>
                <a:ea typeface="Times New Roman" panose="02020603050405020304" pitchFamily="18" charset="0"/>
              </a:rPr>
              <a:t>  </a:t>
            </a:r>
            <a:r>
              <a:rPr lang="en-US" sz="1800" baseline="30000" dirty="0">
                <a:solidFill>
                  <a:srgbClr val="000000"/>
                </a:solidFill>
                <a:effectLst/>
                <a:latin typeface="Arial" panose="020B0604020202020204" pitchFamily="34" charset="0"/>
                <a:ea typeface="Times New Roman" panose="02020603050405020304" pitchFamily="18" charset="0"/>
              </a:rPr>
              <a:t>50</a:t>
            </a:r>
            <a:r>
              <a:rPr lang="en-US" sz="1800" dirty="0">
                <a:solidFill>
                  <a:srgbClr val="000000"/>
                </a:solidFill>
                <a:effectLst/>
                <a:latin typeface="Arial" panose="020B0604020202020204" pitchFamily="34" charset="0"/>
                <a:ea typeface="Times New Roman" panose="02020603050405020304" pitchFamily="18" charset="0"/>
              </a:rPr>
              <a:t>So David prevailed over the Philistine with a sling and with a stone, and struck the Philistine and killed him. There was no sword in the hand of David. </a:t>
            </a:r>
            <a:r>
              <a:rPr lang="en-US" sz="1800" baseline="30000" dirty="0">
                <a:solidFill>
                  <a:srgbClr val="000000"/>
                </a:solidFill>
                <a:effectLst/>
                <a:latin typeface="Arial" panose="020B0604020202020204" pitchFamily="34" charset="0"/>
                <a:ea typeface="Times New Roman" panose="02020603050405020304" pitchFamily="18" charset="0"/>
              </a:rPr>
              <a:t>51</a:t>
            </a:r>
            <a:r>
              <a:rPr lang="en-US" sz="1800" dirty="0">
                <a:solidFill>
                  <a:srgbClr val="000000"/>
                </a:solidFill>
                <a:effectLst/>
                <a:latin typeface="Arial" panose="020B0604020202020204" pitchFamily="34" charset="0"/>
                <a:ea typeface="Times New Roman" panose="02020603050405020304" pitchFamily="18" charset="0"/>
              </a:rPr>
              <a:t>Then David ran and stood over the Philistine and took his sword and drew it out of its sheath and killed him and cut off his head with it. When the Philistines saw that their champion was dead, they fled.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Saul’s army had no hope of victory because they had lost faith.  David restored that hope and reminded them in a very graphic way that our God is bigger than 9 feet and 9 inches and doesn’t care how big the enemies spear is or how broad their shield is or how heavy their armor is.</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Israel, suddenly has hope of victory because a shepherd had a stone of faith and a stone of hope.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How much more so, do we have the hope of eternal victory in heaven because of our Lord and Savior’s sacrifice?</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br>
              <a:rPr lang="en-US" sz="1800" dirty="0">
                <a:solidFill>
                  <a:srgbClr val="0000FF"/>
                </a:solidFill>
                <a:effectLst/>
                <a:latin typeface="Arial" panose="020B0604020202020204" pitchFamily="34" charset="0"/>
                <a:ea typeface="Times New Roman" panose="02020603050405020304" pitchFamily="18" charset="0"/>
              </a:rPr>
            </a:br>
            <a:r>
              <a:rPr lang="en-US" sz="1800" dirty="0">
                <a:solidFill>
                  <a:srgbClr val="0000FF"/>
                </a:solidFill>
                <a:effectLst/>
                <a:latin typeface="Arial" panose="020B0604020202020204" pitchFamily="34" charset="0"/>
                <a:ea typeface="Times New Roman" panose="02020603050405020304" pitchFamily="18" charset="0"/>
              </a:rPr>
              <a:t>3.	The stone of love</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In our world today, Christians, God, the Bible, the church is under attack.  We are belittled and accused of spreading hate when wat we preach is love.  It is a campaign of misinformation and propaganda.</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We defend what we love. We fight for what we love. David fought out of love for God.  God fights for those who love Him.  Regardless of the circumstance and whether anyone believes us or not, we have the TRUTH and we must fight for it.</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FF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FF0000"/>
                </a:solidFill>
                <a:effectLst/>
                <a:latin typeface="Arial" panose="020B0604020202020204" pitchFamily="34" charset="0"/>
                <a:ea typeface="Times New Roman" panose="02020603050405020304" pitchFamily="18" charset="0"/>
              </a:rPr>
              <a:t>2 Ch 16:9 </a:t>
            </a:r>
            <a:r>
              <a:rPr lang="en-US" sz="1800" dirty="0">
                <a:effectLst/>
                <a:latin typeface="Arial" panose="020B0604020202020204" pitchFamily="34" charset="0"/>
                <a:ea typeface="Times New Roman" panose="02020603050405020304" pitchFamily="18" charset="0"/>
              </a:rPr>
              <a:t> </a:t>
            </a:r>
            <a:r>
              <a:rPr lang="en-US" sz="1800" dirty="0">
                <a:solidFill>
                  <a:srgbClr val="000000"/>
                </a:solidFill>
                <a:effectLst/>
                <a:latin typeface="Arial" panose="020B0604020202020204" pitchFamily="34" charset="0"/>
                <a:ea typeface="Times New Roman" panose="02020603050405020304" pitchFamily="18" charset="0"/>
              </a:rPr>
              <a:t>For the eyes of the </a:t>
            </a:r>
            <a:r>
              <a:rPr lang="en-US" sz="1800" cap="small" dirty="0">
                <a:solidFill>
                  <a:srgbClr val="000000"/>
                </a:solidFill>
                <a:effectLst/>
                <a:latin typeface="Arial" panose="020B0604020202020204" pitchFamily="34" charset="0"/>
                <a:ea typeface="Times New Roman" panose="02020603050405020304" pitchFamily="18" charset="0"/>
              </a:rPr>
              <a:t>Lord</a:t>
            </a:r>
            <a:r>
              <a:rPr lang="en-US" sz="1800" dirty="0">
                <a:solidFill>
                  <a:srgbClr val="000000"/>
                </a:solidFill>
                <a:effectLst/>
                <a:latin typeface="Arial" panose="020B0604020202020204" pitchFamily="34" charset="0"/>
                <a:ea typeface="Times New Roman" panose="02020603050405020304" pitchFamily="18" charset="0"/>
              </a:rPr>
              <a:t> run to and </a:t>
            </a:r>
            <a:r>
              <a:rPr lang="en-US" sz="1800" dirty="0" err="1">
                <a:solidFill>
                  <a:srgbClr val="000000"/>
                </a:solidFill>
                <a:effectLst/>
                <a:latin typeface="Arial" panose="020B0604020202020204" pitchFamily="34" charset="0"/>
                <a:ea typeface="Times New Roman" panose="02020603050405020304" pitchFamily="18" charset="0"/>
              </a:rPr>
              <a:t>fro</a:t>
            </a:r>
            <a:r>
              <a:rPr lang="en-US" sz="1800" dirty="0">
                <a:solidFill>
                  <a:srgbClr val="000000"/>
                </a:solidFill>
                <a:effectLst/>
                <a:latin typeface="Arial" panose="020B0604020202020204" pitchFamily="34" charset="0"/>
                <a:ea typeface="Times New Roman" panose="02020603050405020304" pitchFamily="18" charset="0"/>
              </a:rPr>
              <a:t> throughout the whole earth, to give strong support to those whose heart is blameless toward him.</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7030A0"/>
                </a:solidFill>
                <a:effectLst/>
                <a:latin typeface="Arial" panose="020B0604020202020204" pitchFamily="34" charset="0"/>
                <a:ea typeface="Times New Roman" panose="02020603050405020304" pitchFamily="18" charset="0"/>
              </a:rPr>
              <a:t>Remember that God told Samuel, HE looks into the heart</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FF0000"/>
                </a:solidFill>
                <a:effectLst/>
                <a:latin typeface="Arial" panose="020B0604020202020204" pitchFamily="34" charset="0"/>
                <a:ea typeface="Times New Roman" panose="02020603050405020304" pitchFamily="18" charset="0"/>
              </a:rPr>
              <a:t>Psalm 23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FF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The LORD is my shepherd, I shall not want.</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0"/>
              </a:spcBef>
              <a:spcAft>
                <a:spcPts val="0"/>
              </a:spcAft>
            </a:pPr>
            <a:r>
              <a:rPr lang="en-US" sz="1800" baseline="30000" dirty="0">
                <a:solidFill>
                  <a:srgbClr val="000000"/>
                </a:solidFill>
                <a:effectLst/>
                <a:latin typeface="Arial" panose="020B0604020202020204" pitchFamily="34" charset="0"/>
                <a:ea typeface="Times New Roman" panose="02020603050405020304" pitchFamily="18" charset="0"/>
              </a:rPr>
              <a:t>2</a:t>
            </a:r>
            <a:r>
              <a:rPr lang="en-US" sz="1800" dirty="0">
                <a:solidFill>
                  <a:srgbClr val="000000"/>
                </a:solidFill>
                <a:effectLst/>
                <a:latin typeface="Arial" panose="020B0604020202020204" pitchFamily="34" charset="0"/>
                <a:ea typeface="Times New Roman" panose="02020603050405020304" pitchFamily="18" charset="0"/>
              </a:rPr>
              <a:t>    He makes me lie down in green pastures;</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He leads me beside quiet waters. He restores my soul;</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He guides me in the paths of righteousness</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For His name’s sake.</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375"/>
              </a:spcBef>
              <a:spcAft>
                <a:spcPts val="0"/>
              </a:spcAft>
            </a:pPr>
            <a:r>
              <a:rPr lang="en-US" sz="1800" baseline="30000" dirty="0">
                <a:solidFill>
                  <a:srgbClr val="000000"/>
                </a:solidFill>
                <a:effectLst/>
                <a:latin typeface="Arial" panose="020B0604020202020204" pitchFamily="34" charset="0"/>
                <a:ea typeface="Times New Roman" panose="02020603050405020304" pitchFamily="18" charset="0"/>
              </a:rPr>
              <a:t>4</a:t>
            </a:r>
            <a:r>
              <a:rPr lang="en-US" sz="1800" dirty="0">
                <a:solidFill>
                  <a:srgbClr val="000000"/>
                </a:solidFill>
                <a:effectLst/>
                <a:latin typeface="Arial" panose="020B0604020202020204" pitchFamily="34" charset="0"/>
                <a:ea typeface="Times New Roman" panose="02020603050405020304" pitchFamily="18" charset="0"/>
              </a:rPr>
              <a:t>    Even though I walk through the valley of the shadow of death,</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I fear no evil, for You are with me;</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Your rod and Your staff, they comfort me.</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0"/>
              </a:spcBef>
              <a:spcAft>
                <a:spcPts val="0"/>
              </a:spcAft>
            </a:pPr>
            <a:r>
              <a:rPr lang="en-US" sz="1800" baseline="30000" dirty="0">
                <a:solidFill>
                  <a:srgbClr val="000000"/>
                </a:solidFill>
                <a:effectLst/>
                <a:latin typeface="Arial" panose="020B0604020202020204" pitchFamily="34" charset="0"/>
                <a:ea typeface="Times New Roman" panose="02020603050405020304" pitchFamily="18" charset="0"/>
              </a:rPr>
              <a:t>5</a:t>
            </a:r>
            <a:r>
              <a:rPr lang="en-US" sz="1800" dirty="0">
                <a:solidFill>
                  <a:srgbClr val="000000"/>
                </a:solidFill>
                <a:effectLst/>
                <a:latin typeface="Arial" panose="020B0604020202020204" pitchFamily="34" charset="0"/>
                <a:ea typeface="Times New Roman" panose="02020603050405020304" pitchFamily="18" charset="0"/>
              </a:rPr>
              <a:t>    You prepare a table before me in the presence of my enemies;</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You have anointed my head with oil; My cup overflows.</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0"/>
              </a:spcBef>
              <a:spcAft>
                <a:spcPts val="0"/>
              </a:spcAft>
            </a:pPr>
            <a:r>
              <a:rPr lang="en-US" sz="1800" baseline="30000" dirty="0">
                <a:solidFill>
                  <a:srgbClr val="000000"/>
                </a:solidFill>
                <a:effectLst/>
                <a:latin typeface="Arial" panose="020B0604020202020204" pitchFamily="34" charset="0"/>
                <a:ea typeface="Times New Roman" panose="02020603050405020304" pitchFamily="18" charset="0"/>
              </a:rPr>
              <a:t>6</a:t>
            </a:r>
            <a:r>
              <a:rPr lang="en-US" sz="1800" dirty="0">
                <a:solidFill>
                  <a:srgbClr val="000000"/>
                </a:solidFill>
                <a:effectLst/>
                <a:latin typeface="Arial" panose="020B0604020202020204" pitchFamily="34" charset="0"/>
                <a:ea typeface="Times New Roman" panose="02020603050405020304" pitchFamily="18" charset="0"/>
              </a:rPr>
              <a:t>    Surely goodness and lovingkindness will follow me all the days of my life,</a:t>
            </a:r>
            <a:endParaRPr lang="en-US" sz="1800" dirty="0">
              <a:effectLst/>
              <a:latin typeface="Times New Roman" panose="02020603050405020304" pitchFamily="18" charset="0"/>
              <a:ea typeface="Times New Roman" panose="02020603050405020304" pitchFamily="18" charset="0"/>
            </a:endParaRPr>
          </a:p>
          <a:p>
            <a:pPr marL="361950" marR="0" indent="-361950">
              <a:spcBef>
                <a:spcPts val="0"/>
              </a:spcBef>
              <a:spcAft>
                <a:spcPts val="600"/>
              </a:spcAft>
            </a:pPr>
            <a:r>
              <a:rPr lang="en-US" sz="1800" dirty="0">
                <a:solidFill>
                  <a:srgbClr val="000000"/>
                </a:solidFill>
                <a:effectLst/>
                <a:latin typeface="Arial" panose="020B0604020202020204" pitchFamily="34" charset="0"/>
                <a:ea typeface="Times New Roman" panose="02020603050405020304" pitchFamily="18" charset="0"/>
              </a:rPr>
              <a:t>    And I will dwell in the house of the LORD forever.</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Font typeface="+mj-lt"/>
              <a:buNone/>
              <a:tabLst>
                <a:tab pos="457200" algn="l"/>
              </a:tabLst>
            </a:pPr>
            <a:r>
              <a:rPr lang="en-US" sz="1800" dirty="0">
                <a:solidFill>
                  <a:srgbClr val="0000FF"/>
                </a:solidFill>
                <a:effectLst/>
                <a:latin typeface="Arial" panose="020B0604020202020204" pitchFamily="34" charset="0"/>
                <a:ea typeface="Times New Roman" panose="02020603050405020304" pitchFamily="18" charset="0"/>
              </a:rPr>
              <a:t>4.	The stone of grace</a:t>
            </a:r>
            <a:br>
              <a:rPr lang="en-US" sz="1800" dirty="0">
                <a:solidFill>
                  <a:srgbClr val="0000FF"/>
                </a:solidFill>
                <a:effectLst/>
                <a:latin typeface="Arial" panose="020B0604020202020204" pitchFamily="34" charset="0"/>
                <a:ea typeface="Times New Roman" panose="02020603050405020304" pitchFamily="18" charset="0"/>
              </a:rPr>
            </a:b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God gives us the gifts we need for the trial.  Saul tried to put his armor on David, and it wouldn’t work. David used what he had by the grace of God been given.</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A shepherd carried a bag for food, a rod, a staff, and a sling.</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A sling could be a very powerful and accurate weapon. Of the men of Gibeah, </a:t>
            </a:r>
            <a:r>
              <a:rPr lang="en-US" sz="1800" dirty="0">
                <a:solidFill>
                  <a:srgbClr val="FF0000"/>
                </a:solidFill>
                <a:effectLst/>
                <a:latin typeface="Arial" panose="020B0604020202020204" pitchFamily="34" charset="0"/>
                <a:ea typeface="Times New Roman" panose="02020603050405020304" pitchFamily="18" charset="0"/>
              </a:rPr>
              <a:t>Judges 20:16</a:t>
            </a:r>
            <a:r>
              <a:rPr lang="en-US" sz="1800" dirty="0">
                <a:effectLst/>
                <a:latin typeface="Arial" panose="020B0604020202020204" pitchFamily="34" charset="0"/>
                <a:ea typeface="Times New Roman" panose="02020603050405020304" pitchFamily="18" charset="0"/>
              </a:rPr>
              <a:t> says:</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Among all these were 700 chosen men who were left-handed; every one could sling a stone at a hair and not miss.</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FF0000"/>
                </a:solidFill>
                <a:effectLst/>
                <a:latin typeface="Arial" panose="020B0604020202020204" pitchFamily="34" charset="0"/>
                <a:ea typeface="Times New Roman" panose="02020603050405020304" pitchFamily="18" charset="0"/>
              </a:rPr>
              <a:t>1 Sam 17:38-40 </a:t>
            </a:r>
            <a:r>
              <a:rPr lang="en-US" sz="1800" dirty="0">
                <a:solidFill>
                  <a:srgbClr val="000000"/>
                </a:solidFill>
                <a:effectLst/>
                <a:latin typeface="Arial" panose="020B0604020202020204" pitchFamily="34" charset="0"/>
                <a:ea typeface="Times New Roman" panose="02020603050405020304" pitchFamily="18" charset="0"/>
              </a:rPr>
              <a:t> Then Saul clothed David with his garments and put a bronze helmet on his head, and he clothed him with armor. </a:t>
            </a:r>
            <a:r>
              <a:rPr lang="en-US" sz="1800" baseline="30000" dirty="0">
                <a:solidFill>
                  <a:srgbClr val="000000"/>
                </a:solidFill>
                <a:effectLst/>
                <a:latin typeface="Arial" panose="020B0604020202020204" pitchFamily="34" charset="0"/>
                <a:ea typeface="Times New Roman" panose="02020603050405020304" pitchFamily="18" charset="0"/>
              </a:rPr>
              <a:t>39</a:t>
            </a:r>
            <a:r>
              <a:rPr lang="en-US" sz="1800" dirty="0">
                <a:solidFill>
                  <a:srgbClr val="000000"/>
                </a:solidFill>
                <a:effectLst/>
                <a:latin typeface="Arial" panose="020B0604020202020204" pitchFamily="34" charset="0"/>
                <a:ea typeface="Times New Roman" panose="02020603050405020304" pitchFamily="18" charset="0"/>
              </a:rPr>
              <a:t>David girded his sword over his armor and tried to walk, for he had not tested </a:t>
            </a:r>
            <a:r>
              <a:rPr lang="en-US" sz="1800" i="1" dirty="0">
                <a:solidFill>
                  <a:srgbClr val="000000"/>
                </a:solidFill>
                <a:effectLst/>
                <a:latin typeface="Arial" panose="020B0604020202020204" pitchFamily="34" charset="0"/>
                <a:ea typeface="Times New Roman" panose="02020603050405020304" pitchFamily="18" charset="0"/>
              </a:rPr>
              <a:t>them.</a:t>
            </a:r>
            <a:r>
              <a:rPr lang="en-US" sz="1800" dirty="0">
                <a:solidFill>
                  <a:srgbClr val="000000"/>
                </a:solidFill>
                <a:effectLst/>
                <a:latin typeface="Arial" panose="020B0604020202020204" pitchFamily="34" charset="0"/>
                <a:ea typeface="Times New Roman" panose="02020603050405020304" pitchFamily="18" charset="0"/>
              </a:rPr>
              <a:t> So David said to Saul, “I cannot go with these, for I have not tested </a:t>
            </a:r>
            <a:r>
              <a:rPr lang="en-US" sz="1800" i="1" dirty="0">
                <a:solidFill>
                  <a:srgbClr val="000000"/>
                </a:solidFill>
                <a:effectLst/>
                <a:latin typeface="Arial" panose="020B0604020202020204" pitchFamily="34" charset="0"/>
                <a:ea typeface="Times New Roman" panose="02020603050405020304" pitchFamily="18" charset="0"/>
              </a:rPr>
              <a:t>them.</a:t>
            </a:r>
            <a:r>
              <a:rPr lang="en-US" sz="1800" dirty="0">
                <a:solidFill>
                  <a:srgbClr val="000000"/>
                </a:solidFill>
                <a:effectLst/>
                <a:latin typeface="Arial" panose="020B0604020202020204" pitchFamily="34" charset="0"/>
                <a:ea typeface="Times New Roman" panose="02020603050405020304" pitchFamily="18" charset="0"/>
              </a:rPr>
              <a:t>” And David took them off. </a:t>
            </a:r>
            <a:r>
              <a:rPr lang="en-US" sz="1800" baseline="30000" dirty="0">
                <a:solidFill>
                  <a:srgbClr val="000000"/>
                </a:solidFill>
                <a:effectLst/>
                <a:latin typeface="Arial" panose="020B0604020202020204" pitchFamily="34" charset="0"/>
                <a:ea typeface="Times New Roman" panose="02020603050405020304" pitchFamily="18" charset="0"/>
              </a:rPr>
              <a:t>40</a:t>
            </a:r>
            <a:r>
              <a:rPr lang="en-US" sz="1800" dirty="0">
                <a:solidFill>
                  <a:srgbClr val="000000"/>
                </a:solidFill>
                <a:effectLst/>
                <a:latin typeface="Arial" panose="020B0604020202020204" pitchFamily="34" charset="0"/>
                <a:ea typeface="Times New Roman" panose="02020603050405020304" pitchFamily="18" charset="0"/>
              </a:rPr>
              <a:t>He took his stick in his hand and chose for himself five smooth stones from the brook, and put them in the shepherd’s bag which he had, even in </a:t>
            </a:r>
            <a:r>
              <a:rPr lang="en-US" sz="1800" i="1" dirty="0">
                <a:solidFill>
                  <a:srgbClr val="000000"/>
                </a:solidFill>
                <a:effectLst/>
                <a:latin typeface="Arial" panose="020B0604020202020204" pitchFamily="34" charset="0"/>
                <a:ea typeface="Times New Roman" panose="02020603050405020304" pitchFamily="18" charset="0"/>
              </a:rPr>
              <a:t>his</a:t>
            </a:r>
            <a:r>
              <a:rPr lang="en-US" sz="1800" dirty="0">
                <a:solidFill>
                  <a:srgbClr val="000000"/>
                </a:solidFill>
                <a:effectLst/>
                <a:latin typeface="Arial" panose="020B0604020202020204" pitchFamily="34" charset="0"/>
                <a:ea typeface="Times New Roman" panose="02020603050405020304" pitchFamily="18" charset="0"/>
              </a:rPr>
              <a:t> pouch, and his sling was in his hand; and he approached the Philistine.</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God clothes us too. We all have talents, do not belittle yourself, God did not create us to wallow in our on our own self-pity</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228600" algn="l"/>
              </a:tabLst>
            </a:pPr>
            <a:r>
              <a:rPr lang="en-US" sz="1800" dirty="0">
                <a:solidFill>
                  <a:srgbClr val="0000FF"/>
                </a:solidFill>
                <a:effectLst/>
                <a:latin typeface="Arial" panose="020B0604020202020204" pitchFamily="34" charset="0"/>
                <a:ea typeface="Times New Roman" panose="02020603050405020304" pitchFamily="18" charset="0"/>
              </a:rPr>
              <a:t>5.		The stone of prayer</a:t>
            </a:r>
            <a:br>
              <a:rPr lang="en-US" sz="1800" dirty="0">
                <a:solidFill>
                  <a:srgbClr val="0000FF"/>
                </a:solidFill>
                <a:effectLst/>
                <a:latin typeface="Arial" panose="020B0604020202020204" pitchFamily="34" charset="0"/>
                <a:ea typeface="Times New Roman" panose="02020603050405020304" pitchFamily="18" charset="0"/>
              </a:rPr>
            </a:b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228600" algn="l"/>
              </a:tabLst>
            </a:pPr>
            <a:r>
              <a:rPr lang="en-US" sz="1800" dirty="0">
                <a:solidFill>
                  <a:srgbClr val="FF0000"/>
                </a:solidFill>
                <a:effectLst/>
                <a:latin typeface="Arial" panose="020B0604020202020204" pitchFamily="34" charset="0"/>
                <a:ea typeface="Times New Roman" panose="02020603050405020304" pitchFamily="18" charset="0"/>
              </a:rPr>
              <a:t>17:45</a:t>
            </a:r>
            <a:r>
              <a:rPr lang="en-US" sz="1800" dirty="0">
                <a:solidFill>
                  <a:srgbClr val="000000"/>
                </a:solidFill>
                <a:effectLst/>
                <a:latin typeface="Arial" panose="020B0604020202020204" pitchFamily="34" charset="0"/>
                <a:ea typeface="Times New Roman" panose="02020603050405020304" pitchFamily="18" charset="0"/>
              </a:rPr>
              <a:t>  Then David said to the Philistine, “You come to me with a sword and with a spear and with a javelin, but I come to you in the name of the </a:t>
            </a:r>
            <a:r>
              <a:rPr lang="en-US" sz="1800" cap="small" dirty="0">
                <a:solidFill>
                  <a:srgbClr val="000000"/>
                </a:solidFill>
                <a:effectLst/>
                <a:latin typeface="Arial" panose="020B0604020202020204" pitchFamily="34" charset="0"/>
                <a:ea typeface="Times New Roman" panose="02020603050405020304" pitchFamily="18" charset="0"/>
              </a:rPr>
              <a:t>Lord</a:t>
            </a:r>
            <a:r>
              <a:rPr lang="en-US" sz="1800" dirty="0">
                <a:solidFill>
                  <a:srgbClr val="000000"/>
                </a:solidFill>
                <a:effectLst/>
                <a:latin typeface="Arial" panose="020B0604020202020204" pitchFamily="34" charset="0"/>
                <a:ea typeface="Times New Roman" panose="02020603050405020304" pitchFamily="18" charset="0"/>
              </a:rPr>
              <a:t> of hosts, the God of the armies of Israel, whom you have defied.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228600" algn="l"/>
              </a:tabLs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228600" algn="l"/>
              </a:tabLst>
            </a:pPr>
            <a:r>
              <a:rPr lang="en-US" sz="1800" dirty="0">
                <a:effectLst/>
                <a:latin typeface="Arial" panose="020B0604020202020204" pitchFamily="34" charset="0"/>
                <a:ea typeface="Times New Roman" panose="02020603050405020304" pitchFamily="18" charset="0"/>
              </a:rPr>
              <a:t>For forty days Goliath had taunted Israel and frightened the people. He had already won in most folks eyes.</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228600" algn="l"/>
              </a:tabLs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300"/>
              </a:spcAft>
            </a:pPr>
            <a:r>
              <a:rPr lang="en-US" sz="1800" dirty="0">
                <a:solidFill>
                  <a:srgbClr val="FF0000"/>
                </a:solidFill>
                <a:effectLst/>
                <a:latin typeface="Arial" panose="020B0604020202020204" pitchFamily="34" charset="0"/>
                <a:ea typeface="Times New Roman" panose="02020603050405020304" pitchFamily="18" charset="0"/>
              </a:rPr>
              <a:t>Mt. 21:18-22 </a:t>
            </a:r>
            <a:r>
              <a:rPr lang="en-US" sz="1800" dirty="0">
                <a:effectLst/>
                <a:latin typeface="Arial" panose="020B0604020202020204" pitchFamily="34" charset="0"/>
                <a:ea typeface="Times New Roman" panose="02020603050405020304" pitchFamily="18" charset="0"/>
              </a:rPr>
              <a:t>   </a:t>
            </a:r>
            <a:r>
              <a:rPr lang="en-US" sz="1800" dirty="0">
                <a:solidFill>
                  <a:srgbClr val="000000"/>
                </a:solidFill>
                <a:effectLst/>
                <a:latin typeface="Arial" panose="020B0604020202020204" pitchFamily="34" charset="0"/>
                <a:ea typeface="Times New Roman" panose="02020603050405020304" pitchFamily="18" charset="0"/>
              </a:rPr>
              <a:t>Now in the morning, when He was returning to the city, He became hungry. </a:t>
            </a:r>
            <a:r>
              <a:rPr lang="en-US" sz="1800" baseline="30000" dirty="0">
                <a:solidFill>
                  <a:srgbClr val="000000"/>
                </a:solidFill>
                <a:effectLst/>
                <a:latin typeface="Arial" panose="020B0604020202020204" pitchFamily="34" charset="0"/>
                <a:ea typeface="Times New Roman" panose="02020603050405020304" pitchFamily="18" charset="0"/>
              </a:rPr>
              <a:t>19</a:t>
            </a:r>
            <a:r>
              <a:rPr lang="en-US" sz="1800" dirty="0">
                <a:solidFill>
                  <a:srgbClr val="000000"/>
                </a:solidFill>
                <a:effectLst/>
                <a:latin typeface="Arial" panose="020B0604020202020204" pitchFamily="34" charset="0"/>
                <a:ea typeface="Times New Roman" panose="02020603050405020304" pitchFamily="18" charset="0"/>
              </a:rPr>
              <a:t>Seeing a lone fig tree by the road, He came to it and found nothing on it except leaves only; and He said</a:t>
            </a:r>
            <a:r>
              <a:rPr lang="en-US" sz="1800" baseline="30000" dirty="0">
                <a:solidFill>
                  <a:srgbClr val="000000"/>
                </a:solidFill>
                <a:effectLst/>
                <a:latin typeface="Arial" panose="020B0604020202020204" pitchFamily="34" charset="0"/>
                <a:ea typeface="Times New Roman" panose="02020603050405020304" pitchFamily="18" charset="0"/>
              </a:rPr>
              <a:t>*</a:t>
            </a:r>
            <a:r>
              <a:rPr lang="en-US" sz="1800" dirty="0">
                <a:solidFill>
                  <a:srgbClr val="000000"/>
                </a:solidFill>
                <a:effectLst/>
                <a:latin typeface="Arial" panose="020B0604020202020204" pitchFamily="34" charset="0"/>
                <a:ea typeface="Times New Roman" panose="02020603050405020304" pitchFamily="18" charset="0"/>
              </a:rPr>
              <a:t> to it, “No longer shall there ever be </a:t>
            </a:r>
            <a:r>
              <a:rPr lang="en-US" sz="1800" i="1" dirty="0">
                <a:solidFill>
                  <a:srgbClr val="000000"/>
                </a:solidFill>
                <a:effectLst/>
                <a:latin typeface="Arial" panose="020B0604020202020204" pitchFamily="34" charset="0"/>
                <a:ea typeface="Times New Roman" panose="02020603050405020304" pitchFamily="18" charset="0"/>
              </a:rPr>
              <a:t>any</a:t>
            </a:r>
            <a:r>
              <a:rPr lang="en-US" sz="1800" dirty="0">
                <a:solidFill>
                  <a:srgbClr val="000000"/>
                </a:solidFill>
                <a:effectLst/>
                <a:latin typeface="Arial" panose="020B0604020202020204" pitchFamily="34" charset="0"/>
                <a:ea typeface="Times New Roman" panose="02020603050405020304" pitchFamily="18" charset="0"/>
              </a:rPr>
              <a:t> fruit from you.” And at once the fig tree withered.</a:t>
            </a:r>
            <a:endParaRPr lang="en-US" sz="1800" dirty="0">
              <a:effectLst/>
              <a:latin typeface="Times New Roman" panose="02020603050405020304" pitchFamily="18" charset="0"/>
              <a:ea typeface="Times New Roman" panose="02020603050405020304" pitchFamily="18" charset="0"/>
            </a:endParaRPr>
          </a:p>
          <a:p>
            <a:pPr marL="0" marR="0" indent="228600">
              <a:spcBef>
                <a:spcPts val="0"/>
              </a:spcBef>
              <a:spcAft>
                <a:spcPts val="300"/>
              </a:spcAft>
            </a:pPr>
            <a:r>
              <a:rPr lang="en-US" sz="1800" baseline="30000" dirty="0">
                <a:solidFill>
                  <a:srgbClr val="000000"/>
                </a:solidFill>
                <a:effectLst/>
                <a:latin typeface="Arial" panose="020B0604020202020204" pitchFamily="34" charset="0"/>
                <a:ea typeface="Times New Roman" panose="02020603050405020304" pitchFamily="18" charset="0"/>
              </a:rPr>
              <a:t>20</a:t>
            </a:r>
            <a:r>
              <a:rPr lang="en-US" sz="1800" dirty="0">
                <a:solidFill>
                  <a:srgbClr val="000000"/>
                </a:solidFill>
                <a:effectLst/>
                <a:latin typeface="Arial" panose="020B0604020202020204" pitchFamily="34" charset="0"/>
                <a:ea typeface="Times New Roman" panose="02020603050405020304" pitchFamily="18" charset="0"/>
              </a:rPr>
              <a:t>Seeing </a:t>
            </a:r>
            <a:r>
              <a:rPr lang="en-US" sz="1800" i="1" dirty="0">
                <a:solidFill>
                  <a:srgbClr val="000000"/>
                </a:solidFill>
                <a:effectLst/>
                <a:latin typeface="Arial" panose="020B0604020202020204" pitchFamily="34" charset="0"/>
                <a:ea typeface="Times New Roman" panose="02020603050405020304" pitchFamily="18" charset="0"/>
              </a:rPr>
              <a:t>this,</a:t>
            </a:r>
            <a:r>
              <a:rPr lang="en-US" sz="1800" dirty="0">
                <a:solidFill>
                  <a:srgbClr val="000000"/>
                </a:solidFill>
                <a:effectLst/>
                <a:latin typeface="Arial" panose="020B0604020202020204" pitchFamily="34" charset="0"/>
                <a:ea typeface="Times New Roman" panose="02020603050405020304" pitchFamily="18" charset="0"/>
              </a:rPr>
              <a:t> the disciples were amazed and asked, “How did the fig tree wither </a:t>
            </a:r>
            <a:r>
              <a:rPr lang="en-US" sz="1800" i="1" dirty="0">
                <a:solidFill>
                  <a:srgbClr val="000000"/>
                </a:solidFill>
                <a:effectLst/>
                <a:latin typeface="Arial" panose="020B0604020202020204" pitchFamily="34" charset="0"/>
                <a:ea typeface="Times New Roman" panose="02020603050405020304" pitchFamily="18" charset="0"/>
              </a:rPr>
              <a:t>all</a:t>
            </a:r>
            <a:r>
              <a:rPr lang="en-US" sz="1800" dirty="0">
                <a:solidFill>
                  <a:srgbClr val="000000"/>
                </a:solidFill>
                <a:effectLst/>
                <a:latin typeface="Arial" panose="020B0604020202020204" pitchFamily="34" charset="0"/>
                <a:ea typeface="Times New Roman" panose="02020603050405020304" pitchFamily="18" charset="0"/>
              </a:rPr>
              <a:t> at once?” </a:t>
            </a:r>
            <a:r>
              <a:rPr lang="en-US" sz="1800" baseline="30000" dirty="0">
                <a:solidFill>
                  <a:srgbClr val="000000"/>
                </a:solidFill>
                <a:effectLst/>
                <a:latin typeface="Arial" panose="020B0604020202020204" pitchFamily="34" charset="0"/>
                <a:ea typeface="Times New Roman" panose="02020603050405020304" pitchFamily="18" charset="0"/>
              </a:rPr>
              <a:t>21</a:t>
            </a:r>
            <a:r>
              <a:rPr lang="en-US" sz="1800" dirty="0">
                <a:solidFill>
                  <a:srgbClr val="000000"/>
                </a:solidFill>
                <a:effectLst/>
                <a:latin typeface="Arial" panose="020B0604020202020204" pitchFamily="34" charset="0"/>
                <a:ea typeface="Times New Roman" panose="02020603050405020304" pitchFamily="18" charset="0"/>
              </a:rPr>
              <a:t>And Jesus answered and said to them, “Truly I say to you, if you have faith and do not doubt, you will not only do what was done to the fig tree, but even if you say to this mountain, ‘Be taken up and cast into the sea,’ it will happen. </a:t>
            </a:r>
            <a:r>
              <a:rPr lang="en-US" sz="1800" baseline="30000" dirty="0">
                <a:solidFill>
                  <a:srgbClr val="000000"/>
                </a:solidFill>
                <a:effectLst/>
                <a:latin typeface="Arial" panose="020B0604020202020204" pitchFamily="34" charset="0"/>
                <a:ea typeface="Times New Roman" panose="02020603050405020304" pitchFamily="18" charset="0"/>
              </a:rPr>
              <a:t>22</a:t>
            </a:r>
            <a:r>
              <a:rPr lang="en-US" sz="1800" dirty="0">
                <a:solidFill>
                  <a:srgbClr val="000000"/>
                </a:solidFill>
                <a:effectLst/>
                <a:latin typeface="Arial" panose="020B0604020202020204" pitchFamily="34" charset="0"/>
                <a:ea typeface="Times New Roman" panose="02020603050405020304" pitchFamily="18" charset="0"/>
              </a:rPr>
              <a:t>“And all things you ask in prayer, believing, you will receive.”</a:t>
            </a:r>
          </a:p>
          <a:p>
            <a:pPr marL="0" marR="0" indent="228600">
              <a:spcBef>
                <a:spcPts val="0"/>
              </a:spcBef>
              <a:spcAft>
                <a:spcPts val="300"/>
              </a:spcAft>
            </a:pPr>
            <a:endParaRPr lang="en-US" sz="1800" dirty="0">
              <a:solidFill>
                <a:srgbClr val="000000"/>
              </a:solidFill>
              <a:effectLst/>
              <a:latin typeface="Arial" panose="020B0604020202020204" pitchFamily="34" charset="0"/>
              <a:ea typeface="Times New Roman" panose="02020603050405020304" pitchFamily="18" charset="0"/>
            </a:endParaRPr>
          </a:p>
          <a:p>
            <a:pPr marL="0" marR="0" indent="228600" algn="l">
              <a:spcBef>
                <a:spcPts val="0"/>
              </a:spcBef>
              <a:spcAft>
                <a:spcPts val="300"/>
              </a:spcAft>
            </a:pPr>
            <a:r>
              <a:rPr lang="en-US" sz="1800" dirty="0">
                <a:solidFill>
                  <a:srgbClr val="000000"/>
                </a:solidFill>
                <a:effectLst/>
                <a:latin typeface="Arial" panose="020B0604020202020204" pitchFamily="34" charset="0"/>
                <a:ea typeface="Times New Roman" panose="02020603050405020304" pitchFamily="18" charset="0"/>
              </a:rPr>
              <a:t>James 5:16. in referencing Elijah in 1</a:t>
            </a:r>
            <a:r>
              <a:rPr lang="en-US" sz="1800" baseline="30000" dirty="0">
                <a:solidFill>
                  <a:srgbClr val="000000"/>
                </a:solidFill>
                <a:effectLst/>
                <a:latin typeface="Arial" panose="020B0604020202020204" pitchFamily="34" charset="0"/>
                <a:ea typeface="Times New Roman" panose="02020603050405020304" pitchFamily="18" charset="0"/>
              </a:rPr>
              <a:t>st</a:t>
            </a:r>
            <a:r>
              <a:rPr lang="en-US" sz="1800" dirty="0">
                <a:solidFill>
                  <a:srgbClr val="000000"/>
                </a:solidFill>
                <a:effectLst/>
                <a:latin typeface="Arial" panose="020B0604020202020204" pitchFamily="34" charset="0"/>
                <a:ea typeface="Times New Roman" panose="02020603050405020304" pitchFamily="18" charset="0"/>
              </a:rPr>
              <a:t> Kings 17, shorty before the Mt Carmel contest with the 450 prophets of Baal – says this</a:t>
            </a:r>
          </a:p>
          <a:p>
            <a:pPr marL="0" marR="0" indent="228600" algn="l">
              <a:spcBef>
                <a:spcPts val="0"/>
              </a:spcBef>
              <a:spcAft>
                <a:spcPts val="300"/>
              </a:spcAft>
            </a:pPr>
            <a:endParaRPr lang="en-US" sz="1800" dirty="0">
              <a:solidFill>
                <a:srgbClr val="000000"/>
              </a:solidFill>
              <a:effectLst/>
              <a:latin typeface="Arial" panose="020B0604020202020204" pitchFamily="34" charset="0"/>
              <a:ea typeface="Times New Roman" panose="02020603050405020304" pitchFamily="18" charset="0"/>
            </a:endParaRPr>
          </a:p>
          <a:p>
            <a:pPr marL="0" marR="0" indent="228600" algn="l">
              <a:spcBef>
                <a:spcPts val="0"/>
              </a:spcBef>
              <a:spcAft>
                <a:spcPts val="300"/>
              </a:spcAft>
            </a:pPr>
            <a:r>
              <a:rPr lang="en-US" sz="1800" dirty="0">
                <a:solidFill>
                  <a:srgbClr val="000000"/>
                </a:solidFill>
                <a:effectLst/>
                <a:latin typeface="Arial" panose="020B0604020202020204" pitchFamily="34" charset="0"/>
                <a:ea typeface="Times New Roman" panose="02020603050405020304" pitchFamily="18" charset="0"/>
              </a:rPr>
              <a:t>And Elijah was a man with a nature just like ours, and he prayed earnestly that it would not rain; and it did not rain on the land for 3 years and 6 months.  And he prayed again and the heaven gave rain and the earth produced its fruit.</a:t>
            </a:r>
          </a:p>
          <a:p>
            <a:pPr marL="0" marR="0" indent="228600" algn="l">
              <a:spcBef>
                <a:spcPts val="0"/>
              </a:spcBef>
              <a:spcAft>
                <a:spcPts val="30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300"/>
              </a:spcAft>
            </a:pPr>
            <a:r>
              <a:rPr lang="en-US" sz="1800"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300"/>
              </a:spcAft>
            </a:pPr>
            <a:r>
              <a:rPr lang="en-US" sz="1800" dirty="0">
                <a:solidFill>
                  <a:srgbClr val="0000FF"/>
                </a:solidFill>
                <a:effectLst/>
                <a:latin typeface="Arial" panose="020B0604020202020204" pitchFamily="34" charset="0"/>
                <a:ea typeface="Times New Roman" panose="02020603050405020304" pitchFamily="18" charset="0"/>
              </a:rPr>
              <a:t>Conclusion:</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300"/>
              </a:spcAft>
            </a:pPr>
            <a:r>
              <a:rPr lang="en-US" sz="1800" dirty="0">
                <a:solidFill>
                  <a:srgbClr val="000000"/>
                </a:solidFill>
                <a:effectLst/>
                <a:latin typeface="Arial" panose="020B0604020202020204" pitchFamily="34" charset="0"/>
                <a:ea typeface="Times New Roman" panose="02020603050405020304" pitchFamily="18" charset="0"/>
              </a:rPr>
              <a:t>Don’t let the struggles and troubles you face overcome. God puts these stones in the Christian’s pouch so that we may defend ourself against life’s Giants.  God wants us to submit to him, he loves us all but that love is conditional upon Obedience – John 14:15 and a host of other scriptures</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0090C9B9-A5C7-49D8-9C91-4C63D1D97A4B}" type="slidenum">
              <a:rPr lang="en-US" smtClean="0"/>
              <a:t>3</a:t>
            </a:fld>
            <a:endParaRPr lang="en-US"/>
          </a:p>
        </p:txBody>
      </p:sp>
    </p:spTree>
    <p:extLst>
      <p:ext uri="{BB962C8B-B14F-4D97-AF65-F5344CB8AC3E}">
        <p14:creationId xmlns:p14="http://schemas.microsoft.com/office/powerpoint/2010/main" val="3113434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300"/>
              </a:spcAft>
            </a:pPr>
            <a:r>
              <a:rPr lang="en-US" sz="1800" dirty="0">
                <a:solidFill>
                  <a:srgbClr val="0000FF"/>
                </a:solidFill>
                <a:effectLst/>
                <a:latin typeface="Arial" panose="020B0604020202020204" pitchFamily="34" charset="0"/>
                <a:ea typeface="Times New Roman" panose="02020603050405020304" pitchFamily="18" charset="0"/>
              </a:rPr>
              <a:t>Conclusion:</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300"/>
              </a:spcAft>
            </a:pPr>
            <a:r>
              <a:rPr lang="en-US" sz="1800" dirty="0">
                <a:solidFill>
                  <a:srgbClr val="000000"/>
                </a:solidFill>
                <a:effectLst/>
                <a:latin typeface="Arial" panose="020B0604020202020204" pitchFamily="34" charset="0"/>
                <a:ea typeface="Times New Roman" panose="02020603050405020304" pitchFamily="18" charset="0"/>
              </a:rPr>
              <a:t>Don’t let the struggles and troubles you face overcome. God puts these stones in the Christian’s pouch so that we may defend ourself against life’s Giants.  God wants us to submit to him, he loves us all but that love is conditional upon Obedience – John 14:15 and a host of other scriptures</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300"/>
              </a:spcAft>
            </a:pPr>
            <a:r>
              <a:rPr lang="en-US" sz="1800"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228600" algn="l"/>
              </a:tabLst>
            </a:pPr>
            <a:r>
              <a:rPr lang="en-US" sz="1800" dirty="0">
                <a:effectLst/>
                <a:latin typeface="Arial" panose="020B0604020202020204" pitchFamily="34" charset="0"/>
                <a:ea typeface="Times New Roman" panose="02020603050405020304" pitchFamily="18" charset="0"/>
              </a:rPr>
              <a:t>You may be here tonight and love the Lord with all your heart but you have not taken that step of obedience and submitted to Jesus through baptism.  You may believe that Jesus Christ is the son of God (John 8:24).  You may recognize that there is a need for repentance of sin, putting that sin behind you (Luke 13:3). You may be willing to confess publicly that Jesus Christ is the son of God (Matthew 10:32-33) and be baptized for the remission of sin (Mark 16:16) and live faithfully until death (Rev 2:10).  If that is the case, why not enter into the kingdom, right now tonight.  Why wait?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228600" algn="l"/>
              </a:tabLst>
            </a:pPr>
            <a:r>
              <a:rPr lang="en-US" sz="1800" dirty="0">
                <a:effectLst/>
                <a:latin typeface="Arial" panose="020B0604020202020204" pitchFamily="34" charset="0"/>
                <a:ea typeface="Times New Roman" panose="02020603050405020304" pitchFamily="18" charset="0"/>
              </a:rPr>
              <a:t>There may also be someone here tonight who has wandered away from the truth and needs to publicly ask for forgiveness and re-commit you life to Jesus – in either case – don’t wait – come now as we sing this invitation song</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0090C9B9-A5C7-49D8-9C91-4C63D1D97A4B}" type="slidenum">
              <a:rPr lang="en-US" smtClean="0"/>
              <a:t>4</a:t>
            </a:fld>
            <a:endParaRPr lang="en-US"/>
          </a:p>
        </p:txBody>
      </p:sp>
    </p:spTree>
    <p:extLst>
      <p:ext uri="{BB962C8B-B14F-4D97-AF65-F5344CB8AC3E}">
        <p14:creationId xmlns:p14="http://schemas.microsoft.com/office/powerpoint/2010/main" val="2422598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EEA72-CD21-4E57-036B-A645A74B2B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342474D-62BE-23FC-CFA4-3D03464134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29BC11E-12DD-989B-B3AA-ED6C12ADD355}"/>
              </a:ext>
            </a:extLst>
          </p:cNvPr>
          <p:cNvSpPr>
            <a:spLocks noGrp="1"/>
          </p:cNvSpPr>
          <p:nvPr>
            <p:ph type="dt" sz="half" idx="10"/>
          </p:nvPr>
        </p:nvSpPr>
        <p:spPr/>
        <p:txBody>
          <a:bodyPr/>
          <a:lstStyle/>
          <a:p>
            <a:fld id="{7E588AFC-0008-4D04-9E56-DA35540D4884}" type="datetimeFigureOut">
              <a:rPr lang="en-US" smtClean="0"/>
              <a:t>5/16/2022</a:t>
            </a:fld>
            <a:endParaRPr lang="en-US"/>
          </a:p>
        </p:txBody>
      </p:sp>
      <p:sp>
        <p:nvSpPr>
          <p:cNvPr id="5" name="Footer Placeholder 4">
            <a:extLst>
              <a:ext uri="{FF2B5EF4-FFF2-40B4-BE49-F238E27FC236}">
                <a16:creationId xmlns:a16="http://schemas.microsoft.com/office/drawing/2014/main" id="{F22F2A12-9A6D-95B7-A1BD-722DA583DF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EF9F73-DB57-A47A-F281-A1414CD030BD}"/>
              </a:ext>
            </a:extLst>
          </p:cNvPr>
          <p:cNvSpPr>
            <a:spLocks noGrp="1"/>
          </p:cNvSpPr>
          <p:nvPr>
            <p:ph type="sldNum" sz="quarter" idx="12"/>
          </p:nvPr>
        </p:nvSpPr>
        <p:spPr/>
        <p:txBody>
          <a:bodyPr/>
          <a:lstStyle/>
          <a:p>
            <a:fld id="{3DB135D9-7A83-47E6-BB54-5F871B988258}" type="slidenum">
              <a:rPr lang="en-US" smtClean="0"/>
              <a:t>‹#›</a:t>
            </a:fld>
            <a:endParaRPr lang="en-US"/>
          </a:p>
        </p:txBody>
      </p:sp>
    </p:spTree>
    <p:extLst>
      <p:ext uri="{BB962C8B-B14F-4D97-AF65-F5344CB8AC3E}">
        <p14:creationId xmlns:p14="http://schemas.microsoft.com/office/powerpoint/2010/main" val="3015671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6E5D7-919E-84B7-1950-A1BB0F9821B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D624591-2D09-BB3F-D1AE-EF7D749C39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311A16-99EE-B70E-FCCA-DF9ED591FA19}"/>
              </a:ext>
            </a:extLst>
          </p:cNvPr>
          <p:cNvSpPr>
            <a:spLocks noGrp="1"/>
          </p:cNvSpPr>
          <p:nvPr>
            <p:ph type="dt" sz="half" idx="10"/>
          </p:nvPr>
        </p:nvSpPr>
        <p:spPr/>
        <p:txBody>
          <a:bodyPr/>
          <a:lstStyle/>
          <a:p>
            <a:fld id="{7E588AFC-0008-4D04-9E56-DA35540D4884}" type="datetimeFigureOut">
              <a:rPr lang="en-US" smtClean="0"/>
              <a:t>5/16/2022</a:t>
            </a:fld>
            <a:endParaRPr lang="en-US"/>
          </a:p>
        </p:txBody>
      </p:sp>
      <p:sp>
        <p:nvSpPr>
          <p:cNvPr id="5" name="Footer Placeholder 4">
            <a:extLst>
              <a:ext uri="{FF2B5EF4-FFF2-40B4-BE49-F238E27FC236}">
                <a16:creationId xmlns:a16="http://schemas.microsoft.com/office/drawing/2014/main" id="{62839AB9-6DCC-9BCB-AA59-0DCE788BB6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9039A8-F538-9EAC-AAE3-2910F308348D}"/>
              </a:ext>
            </a:extLst>
          </p:cNvPr>
          <p:cNvSpPr>
            <a:spLocks noGrp="1"/>
          </p:cNvSpPr>
          <p:nvPr>
            <p:ph type="sldNum" sz="quarter" idx="12"/>
          </p:nvPr>
        </p:nvSpPr>
        <p:spPr/>
        <p:txBody>
          <a:bodyPr/>
          <a:lstStyle/>
          <a:p>
            <a:fld id="{3DB135D9-7A83-47E6-BB54-5F871B988258}" type="slidenum">
              <a:rPr lang="en-US" smtClean="0"/>
              <a:t>‹#›</a:t>
            </a:fld>
            <a:endParaRPr lang="en-US"/>
          </a:p>
        </p:txBody>
      </p:sp>
    </p:spTree>
    <p:extLst>
      <p:ext uri="{BB962C8B-B14F-4D97-AF65-F5344CB8AC3E}">
        <p14:creationId xmlns:p14="http://schemas.microsoft.com/office/powerpoint/2010/main" val="197596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6F1972-30F8-943A-5B56-BD611594A5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D3A9EA8-31BD-BCB1-C0F7-067FAA867E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0B3143-1239-09FB-08CF-1BB3CE32D61B}"/>
              </a:ext>
            </a:extLst>
          </p:cNvPr>
          <p:cNvSpPr>
            <a:spLocks noGrp="1"/>
          </p:cNvSpPr>
          <p:nvPr>
            <p:ph type="dt" sz="half" idx="10"/>
          </p:nvPr>
        </p:nvSpPr>
        <p:spPr/>
        <p:txBody>
          <a:bodyPr/>
          <a:lstStyle/>
          <a:p>
            <a:fld id="{7E588AFC-0008-4D04-9E56-DA35540D4884}" type="datetimeFigureOut">
              <a:rPr lang="en-US" smtClean="0"/>
              <a:t>5/16/2022</a:t>
            </a:fld>
            <a:endParaRPr lang="en-US"/>
          </a:p>
        </p:txBody>
      </p:sp>
      <p:sp>
        <p:nvSpPr>
          <p:cNvPr id="5" name="Footer Placeholder 4">
            <a:extLst>
              <a:ext uri="{FF2B5EF4-FFF2-40B4-BE49-F238E27FC236}">
                <a16:creationId xmlns:a16="http://schemas.microsoft.com/office/drawing/2014/main" id="{1F2D366C-B1CF-F279-CD94-C9189DCC58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E481FD-F532-E12B-CBC1-35B54CC00424}"/>
              </a:ext>
            </a:extLst>
          </p:cNvPr>
          <p:cNvSpPr>
            <a:spLocks noGrp="1"/>
          </p:cNvSpPr>
          <p:nvPr>
            <p:ph type="sldNum" sz="quarter" idx="12"/>
          </p:nvPr>
        </p:nvSpPr>
        <p:spPr/>
        <p:txBody>
          <a:bodyPr/>
          <a:lstStyle/>
          <a:p>
            <a:fld id="{3DB135D9-7A83-47E6-BB54-5F871B988258}" type="slidenum">
              <a:rPr lang="en-US" smtClean="0"/>
              <a:t>‹#›</a:t>
            </a:fld>
            <a:endParaRPr lang="en-US"/>
          </a:p>
        </p:txBody>
      </p:sp>
    </p:spTree>
    <p:extLst>
      <p:ext uri="{BB962C8B-B14F-4D97-AF65-F5344CB8AC3E}">
        <p14:creationId xmlns:p14="http://schemas.microsoft.com/office/powerpoint/2010/main" val="4259377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8C0F5-F416-761F-9D43-7DB180AD57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0EE0FB-041E-A6B1-19BA-16ABC1FCA94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AB218F-BA17-CC32-C4AF-9474DCFDD86E}"/>
              </a:ext>
            </a:extLst>
          </p:cNvPr>
          <p:cNvSpPr>
            <a:spLocks noGrp="1"/>
          </p:cNvSpPr>
          <p:nvPr>
            <p:ph type="dt" sz="half" idx="10"/>
          </p:nvPr>
        </p:nvSpPr>
        <p:spPr/>
        <p:txBody>
          <a:bodyPr/>
          <a:lstStyle/>
          <a:p>
            <a:fld id="{7E588AFC-0008-4D04-9E56-DA35540D4884}" type="datetimeFigureOut">
              <a:rPr lang="en-US" smtClean="0"/>
              <a:t>5/16/2022</a:t>
            </a:fld>
            <a:endParaRPr lang="en-US"/>
          </a:p>
        </p:txBody>
      </p:sp>
      <p:sp>
        <p:nvSpPr>
          <p:cNvPr id="5" name="Footer Placeholder 4">
            <a:extLst>
              <a:ext uri="{FF2B5EF4-FFF2-40B4-BE49-F238E27FC236}">
                <a16:creationId xmlns:a16="http://schemas.microsoft.com/office/drawing/2014/main" id="{2446EBB0-D2CF-CE05-8A91-6D42D36B4F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CBC0A8-5990-E28E-E922-DDF709AFE119}"/>
              </a:ext>
            </a:extLst>
          </p:cNvPr>
          <p:cNvSpPr>
            <a:spLocks noGrp="1"/>
          </p:cNvSpPr>
          <p:nvPr>
            <p:ph type="sldNum" sz="quarter" idx="12"/>
          </p:nvPr>
        </p:nvSpPr>
        <p:spPr/>
        <p:txBody>
          <a:bodyPr/>
          <a:lstStyle/>
          <a:p>
            <a:fld id="{3DB135D9-7A83-47E6-BB54-5F871B988258}" type="slidenum">
              <a:rPr lang="en-US" smtClean="0"/>
              <a:t>‹#›</a:t>
            </a:fld>
            <a:endParaRPr lang="en-US"/>
          </a:p>
        </p:txBody>
      </p:sp>
    </p:spTree>
    <p:extLst>
      <p:ext uri="{BB962C8B-B14F-4D97-AF65-F5344CB8AC3E}">
        <p14:creationId xmlns:p14="http://schemas.microsoft.com/office/powerpoint/2010/main" val="1817583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2067C-6EB4-677D-6EDB-9C4F0B844B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0EB475-7339-A3D4-1757-F3BEDB9765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A498B3-D399-CC93-7C42-8AB8721383E3}"/>
              </a:ext>
            </a:extLst>
          </p:cNvPr>
          <p:cNvSpPr>
            <a:spLocks noGrp="1"/>
          </p:cNvSpPr>
          <p:nvPr>
            <p:ph type="dt" sz="half" idx="10"/>
          </p:nvPr>
        </p:nvSpPr>
        <p:spPr/>
        <p:txBody>
          <a:bodyPr/>
          <a:lstStyle/>
          <a:p>
            <a:fld id="{7E588AFC-0008-4D04-9E56-DA35540D4884}" type="datetimeFigureOut">
              <a:rPr lang="en-US" smtClean="0"/>
              <a:t>5/16/2022</a:t>
            </a:fld>
            <a:endParaRPr lang="en-US"/>
          </a:p>
        </p:txBody>
      </p:sp>
      <p:sp>
        <p:nvSpPr>
          <p:cNvPr id="5" name="Footer Placeholder 4">
            <a:extLst>
              <a:ext uri="{FF2B5EF4-FFF2-40B4-BE49-F238E27FC236}">
                <a16:creationId xmlns:a16="http://schemas.microsoft.com/office/drawing/2014/main" id="{20780C41-3E48-12A0-FD75-2A69492522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05AA01-4304-0CE4-6598-EF935A4EAE17}"/>
              </a:ext>
            </a:extLst>
          </p:cNvPr>
          <p:cNvSpPr>
            <a:spLocks noGrp="1"/>
          </p:cNvSpPr>
          <p:nvPr>
            <p:ph type="sldNum" sz="quarter" idx="12"/>
          </p:nvPr>
        </p:nvSpPr>
        <p:spPr/>
        <p:txBody>
          <a:bodyPr/>
          <a:lstStyle/>
          <a:p>
            <a:fld id="{3DB135D9-7A83-47E6-BB54-5F871B988258}" type="slidenum">
              <a:rPr lang="en-US" smtClean="0"/>
              <a:t>‹#›</a:t>
            </a:fld>
            <a:endParaRPr lang="en-US"/>
          </a:p>
        </p:txBody>
      </p:sp>
    </p:spTree>
    <p:extLst>
      <p:ext uri="{BB962C8B-B14F-4D97-AF65-F5344CB8AC3E}">
        <p14:creationId xmlns:p14="http://schemas.microsoft.com/office/powerpoint/2010/main" val="3056614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A34C2-9157-E89E-1CB2-09E294F535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2F1316-298C-0CAD-670C-A9D51DBB9B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6EAABF-FE8E-2B25-B385-8EC4EE34EF2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14CA4ED-4A2D-7AB1-1FED-2CCB522010E6}"/>
              </a:ext>
            </a:extLst>
          </p:cNvPr>
          <p:cNvSpPr>
            <a:spLocks noGrp="1"/>
          </p:cNvSpPr>
          <p:nvPr>
            <p:ph type="dt" sz="half" idx="10"/>
          </p:nvPr>
        </p:nvSpPr>
        <p:spPr/>
        <p:txBody>
          <a:bodyPr/>
          <a:lstStyle/>
          <a:p>
            <a:fld id="{7E588AFC-0008-4D04-9E56-DA35540D4884}" type="datetimeFigureOut">
              <a:rPr lang="en-US" smtClean="0"/>
              <a:t>5/16/2022</a:t>
            </a:fld>
            <a:endParaRPr lang="en-US"/>
          </a:p>
        </p:txBody>
      </p:sp>
      <p:sp>
        <p:nvSpPr>
          <p:cNvPr id="6" name="Footer Placeholder 5">
            <a:extLst>
              <a:ext uri="{FF2B5EF4-FFF2-40B4-BE49-F238E27FC236}">
                <a16:creationId xmlns:a16="http://schemas.microsoft.com/office/drawing/2014/main" id="{274F1CEA-D4F3-824E-4469-0E158FD5F6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4D4651-CF8B-2F7F-8398-CA012F1A730C}"/>
              </a:ext>
            </a:extLst>
          </p:cNvPr>
          <p:cNvSpPr>
            <a:spLocks noGrp="1"/>
          </p:cNvSpPr>
          <p:nvPr>
            <p:ph type="sldNum" sz="quarter" idx="12"/>
          </p:nvPr>
        </p:nvSpPr>
        <p:spPr/>
        <p:txBody>
          <a:bodyPr/>
          <a:lstStyle/>
          <a:p>
            <a:fld id="{3DB135D9-7A83-47E6-BB54-5F871B988258}" type="slidenum">
              <a:rPr lang="en-US" smtClean="0"/>
              <a:t>‹#›</a:t>
            </a:fld>
            <a:endParaRPr lang="en-US"/>
          </a:p>
        </p:txBody>
      </p:sp>
    </p:spTree>
    <p:extLst>
      <p:ext uri="{BB962C8B-B14F-4D97-AF65-F5344CB8AC3E}">
        <p14:creationId xmlns:p14="http://schemas.microsoft.com/office/powerpoint/2010/main" val="2422432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79602-7560-9A69-8769-D2F381D290D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F2240B-EA19-DCBB-4A61-3BC7EE2B58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E29D1D-0BC0-39D3-45D2-36414F811D4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B994C4-D10D-C580-611A-3A495BF366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8041A1-5774-4410-B4A1-4EA89ECEF8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CA07434-38FD-142B-3D4F-3039D61DE588}"/>
              </a:ext>
            </a:extLst>
          </p:cNvPr>
          <p:cNvSpPr>
            <a:spLocks noGrp="1"/>
          </p:cNvSpPr>
          <p:nvPr>
            <p:ph type="dt" sz="half" idx="10"/>
          </p:nvPr>
        </p:nvSpPr>
        <p:spPr/>
        <p:txBody>
          <a:bodyPr/>
          <a:lstStyle/>
          <a:p>
            <a:fld id="{7E588AFC-0008-4D04-9E56-DA35540D4884}" type="datetimeFigureOut">
              <a:rPr lang="en-US" smtClean="0"/>
              <a:t>5/16/2022</a:t>
            </a:fld>
            <a:endParaRPr lang="en-US"/>
          </a:p>
        </p:txBody>
      </p:sp>
      <p:sp>
        <p:nvSpPr>
          <p:cNvPr id="8" name="Footer Placeholder 7">
            <a:extLst>
              <a:ext uri="{FF2B5EF4-FFF2-40B4-BE49-F238E27FC236}">
                <a16:creationId xmlns:a16="http://schemas.microsoft.com/office/drawing/2014/main" id="{46A82B15-4A6E-89AD-29AD-9FF112D827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426D27-96F6-BFD4-5CEB-B1E88BA3D088}"/>
              </a:ext>
            </a:extLst>
          </p:cNvPr>
          <p:cNvSpPr>
            <a:spLocks noGrp="1"/>
          </p:cNvSpPr>
          <p:nvPr>
            <p:ph type="sldNum" sz="quarter" idx="12"/>
          </p:nvPr>
        </p:nvSpPr>
        <p:spPr/>
        <p:txBody>
          <a:bodyPr/>
          <a:lstStyle/>
          <a:p>
            <a:fld id="{3DB135D9-7A83-47E6-BB54-5F871B988258}" type="slidenum">
              <a:rPr lang="en-US" smtClean="0"/>
              <a:t>‹#›</a:t>
            </a:fld>
            <a:endParaRPr lang="en-US"/>
          </a:p>
        </p:txBody>
      </p:sp>
    </p:spTree>
    <p:extLst>
      <p:ext uri="{BB962C8B-B14F-4D97-AF65-F5344CB8AC3E}">
        <p14:creationId xmlns:p14="http://schemas.microsoft.com/office/powerpoint/2010/main" val="1483262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B2A14-5FA7-2064-953B-A7E637DC102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326793-CA5A-56DC-3F90-3CD94F1209DB}"/>
              </a:ext>
            </a:extLst>
          </p:cNvPr>
          <p:cNvSpPr>
            <a:spLocks noGrp="1"/>
          </p:cNvSpPr>
          <p:nvPr>
            <p:ph type="dt" sz="half" idx="10"/>
          </p:nvPr>
        </p:nvSpPr>
        <p:spPr/>
        <p:txBody>
          <a:bodyPr/>
          <a:lstStyle/>
          <a:p>
            <a:fld id="{7E588AFC-0008-4D04-9E56-DA35540D4884}" type="datetimeFigureOut">
              <a:rPr lang="en-US" smtClean="0"/>
              <a:t>5/16/2022</a:t>
            </a:fld>
            <a:endParaRPr lang="en-US"/>
          </a:p>
        </p:txBody>
      </p:sp>
      <p:sp>
        <p:nvSpPr>
          <p:cNvPr id="4" name="Footer Placeholder 3">
            <a:extLst>
              <a:ext uri="{FF2B5EF4-FFF2-40B4-BE49-F238E27FC236}">
                <a16:creationId xmlns:a16="http://schemas.microsoft.com/office/drawing/2014/main" id="{71FA5FA8-AC9A-8E84-A667-475219043C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9F2309-5D3B-8979-A987-BD9DA4174B5C}"/>
              </a:ext>
            </a:extLst>
          </p:cNvPr>
          <p:cNvSpPr>
            <a:spLocks noGrp="1"/>
          </p:cNvSpPr>
          <p:nvPr>
            <p:ph type="sldNum" sz="quarter" idx="12"/>
          </p:nvPr>
        </p:nvSpPr>
        <p:spPr/>
        <p:txBody>
          <a:bodyPr/>
          <a:lstStyle/>
          <a:p>
            <a:fld id="{3DB135D9-7A83-47E6-BB54-5F871B988258}" type="slidenum">
              <a:rPr lang="en-US" smtClean="0"/>
              <a:t>‹#›</a:t>
            </a:fld>
            <a:endParaRPr lang="en-US"/>
          </a:p>
        </p:txBody>
      </p:sp>
    </p:spTree>
    <p:extLst>
      <p:ext uri="{BB962C8B-B14F-4D97-AF65-F5344CB8AC3E}">
        <p14:creationId xmlns:p14="http://schemas.microsoft.com/office/powerpoint/2010/main" val="494574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341511-A948-AC97-1F4B-84605144624A}"/>
              </a:ext>
            </a:extLst>
          </p:cNvPr>
          <p:cNvSpPr>
            <a:spLocks noGrp="1"/>
          </p:cNvSpPr>
          <p:nvPr>
            <p:ph type="dt" sz="half" idx="10"/>
          </p:nvPr>
        </p:nvSpPr>
        <p:spPr/>
        <p:txBody>
          <a:bodyPr/>
          <a:lstStyle/>
          <a:p>
            <a:fld id="{7E588AFC-0008-4D04-9E56-DA35540D4884}" type="datetimeFigureOut">
              <a:rPr lang="en-US" smtClean="0"/>
              <a:t>5/16/2022</a:t>
            </a:fld>
            <a:endParaRPr lang="en-US"/>
          </a:p>
        </p:txBody>
      </p:sp>
      <p:sp>
        <p:nvSpPr>
          <p:cNvPr id="3" name="Footer Placeholder 2">
            <a:extLst>
              <a:ext uri="{FF2B5EF4-FFF2-40B4-BE49-F238E27FC236}">
                <a16:creationId xmlns:a16="http://schemas.microsoft.com/office/drawing/2014/main" id="{14F4DEE6-7C18-F548-B6DD-D5077A05DD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4CC5BE-08AE-BCBE-0E44-776B7519E7A3}"/>
              </a:ext>
            </a:extLst>
          </p:cNvPr>
          <p:cNvSpPr>
            <a:spLocks noGrp="1"/>
          </p:cNvSpPr>
          <p:nvPr>
            <p:ph type="sldNum" sz="quarter" idx="12"/>
          </p:nvPr>
        </p:nvSpPr>
        <p:spPr/>
        <p:txBody>
          <a:bodyPr/>
          <a:lstStyle/>
          <a:p>
            <a:fld id="{3DB135D9-7A83-47E6-BB54-5F871B988258}" type="slidenum">
              <a:rPr lang="en-US" smtClean="0"/>
              <a:t>‹#›</a:t>
            </a:fld>
            <a:endParaRPr lang="en-US"/>
          </a:p>
        </p:txBody>
      </p:sp>
    </p:spTree>
    <p:extLst>
      <p:ext uri="{BB962C8B-B14F-4D97-AF65-F5344CB8AC3E}">
        <p14:creationId xmlns:p14="http://schemas.microsoft.com/office/powerpoint/2010/main" val="1613345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BBBE9-F4D8-979D-D189-E267EAFAA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102041-69DF-928C-7EEB-A9D47889CC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DF984F3-34D2-FBFF-1996-B7C745B2BB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BC3CF6-C6C4-4C85-1B5D-F8861A50CA14}"/>
              </a:ext>
            </a:extLst>
          </p:cNvPr>
          <p:cNvSpPr>
            <a:spLocks noGrp="1"/>
          </p:cNvSpPr>
          <p:nvPr>
            <p:ph type="dt" sz="half" idx="10"/>
          </p:nvPr>
        </p:nvSpPr>
        <p:spPr/>
        <p:txBody>
          <a:bodyPr/>
          <a:lstStyle/>
          <a:p>
            <a:fld id="{7E588AFC-0008-4D04-9E56-DA35540D4884}" type="datetimeFigureOut">
              <a:rPr lang="en-US" smtClean="0"/>
              <a:t>5/16/2022</a:t>
            </a:fld>
            <a:endParaRPr lang="en-US"/>
          </a:p>
        </p:txBody>
      </p:sp>
      <p:sp>
        <p:nvSpPr>
          <p:cNvPr id="6" name="Footer Placeholder 5">
            <a:extLst>
              <a:ext uri="{FF2B5EF4-FFF2-40B4-BE49-F238E27FC236}">
                <a16:creationId xmlns:a16="http://schemas.microsoft.com/office/drawing/2014/main" id="{D11BF424-BD11-88F3-2810-FB250AFCB5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CF5CC8-F30D-2729-E5FF-62ADD54A802B}"/>
              </a:ext>
            </a:extLst>
          </p:cNvPr>
          <p:cNvSpPr>
            <a:spLocks noGrp="1"/>
          </p:cNvSpPr>
          <p:nvPr>
            <p:ph type="sldNum" sz="quarter" idx="12"/>
          </p:nvPr>
        </p:nvSpPr>
        <p:spPr/>
        <p:txBody>
          <a:bodyPr/>
          <a:lstStyle/>
          <a:p>
            <a:fld id="{3DB135D9-7A83-47E6-BB54-5F871B988258}" type="slidenum">
              <a:rPr lang="en-US" smtClean="0"/>
              <a:t>‹#›</a:t>
            </a:fld>
            <a:endParaRPr lang="en-US"/>
          </a:p>
        </p:txBody>
      </p:sp>
    </p:spTree>
    <p:extLst>
      <p:ext uri="{BB962C8B-B14F-4D97-AF65-F5344CB8AC3E}">
        <p14:creationId xmlns:p14="http://schemas.microsoft.com/office/powerpoint/2010/main" val="224030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CA544-66FB-C9E5-1254-D52E3EB9D0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A46C302-3BB7-CB12-DD28-7A8F473B96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DAEACE7-AC3D-2D64-4C8B-E26A2EBDE6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5D55FE-BEDC-D510-D9BB-22BC4FE65520}"/>
              </a:ext>
            </a:extLst>
          </p:cNvPr>
          <p:cNvSpPr>
            <a:spLocks noGrp="1"/>
          </p:cNvSpPr>
          <p:nvPr>
            <p:ph type="dt" sz="half" idx="10"/>
          </p:nvPr>
        </p:nvSpPr>
        <p:spPr/>
        <p:txBody>
          <a:bodyPr/>
          <a:lstStyle/>
          <a:p>
            <a:fld id="{7E588AFC-0008-4D04-9E56-DA35540D4884}" type="datetimeFigureOut">
              <a:rPr lang="en-US" smtClean="0"/>
              <a:t>5/16/2022</a:t>
            </a:fld>
            <a:endParaRPr lang="en-US"/>
          </a:p>
        </p:txBody>
      </p:sp>
      <p:sp>
        <p:nvSpPr>
          <p:cNvPr id="6" name="Footer Placeholder 5">
            <a:extLst>
              <a:ext uri="{FF2B5EF4-FFF2-40B4-BE49-F238E27FC236}">
                <a16:creationId xmlns:a16="http://schemas.microsoft.com/office/drawing/2014/main" id="{D9D9E50F-F921-82FC-72FA-E4F9EA0A52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E0B428-1A89-3F61-0E88-90EABDC9F56E}"/>
              </a:ext>
            </a:extLst>
          </p:cNvPr>
          <p:cNvSpPr>
            <a:spLocks noGrp="1"/>
          </p:cNvSpPr>
          <p:nvPr>
            <p:ph type="sldNum" sz="quarter" idx="12"/>
          </p:nvPr>
        </p:nvSpPr>
        <p:spPr/>
        <p:txBody>
          <a:bodyPr/>
          <a:lstStyle/>
          <a:p>
            <a:fld id="{3DB135D9-7A83-47E6-BB54-5F871B988258}" type="slidenum">
              <a:rPr lang="en-US" smtClean="0"/>
              <a:t>‹#›</a:t>
            </a:fld>
            <a:endParaRPr lang="en-US"/>
          </a:p>
        </p:txBody>
      </p:sp>
    </p:spTree>
    <p:extLst>
      <p:ext uri="{BB962C8B-B14F-4D97-AF65-F5344CB8AC3E}">
        <p14:creationId xmlns:p14="http://schemas.microsoft.com/office/powerpoint/2010/main" val="1607210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8ED922-6D8E-F9E3-2EB4-2833E537F8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AF1506-3399-9E50-71CE-3D895A1009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9F73E2-AC9A-58EF-7615-D2BF543929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588AFC-0008-4D04-9E56-DA35540D4884}" type="datetimeFigureOut">
              <a:rPr lang="en-US" smtClean="0"/>
              <a:t>5/16/2022</a:t>
            </a:fld>
            <a:endParaRPr lang="en-US"/>
          </a:p>
        </p:txBody>
      </p:sp>
      <p:sp>
        <p:nvSpPr>
          <p:cNvPr id="5" name="Footer Placeholder 4">
            <a:extLst>
              <a:ext uri="{FF2B5EF4-FFF2-40B4-BE49-F238E27FC236}">
                <a16:creationId xmlns:a16="http://schemas.microsoft.com/office/drawing/2014/main" id="{4682E2FE-95D5-B698-ED1C-E3571909CC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687C231-7162-06AC-D1E7-D0EB492920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B135D9-7A83-47E6-BB54-5F871B988258}" type="slidenum">
              <a:rPr lang="en-US" smtClean="0"/>
              <a:t>‹#›</a:t>
            </a:fld>
            <a:endParaRPr lang="en-US"/>
          </a:p>
        </p:txBody>
      </p:sp>
    </p:spTree>
    <p:extLst>
      <p:ext uri="{BB962C8B-B14F-4D97-AF65-F5344CB8AC3E}">
        <p14:creationId xmlns:p14="http://schemas.microsoft.com/office/powerpoint/2010/main" val="2259819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B5B0058-AF13-4859-B429-4EDDE2A26F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erson holding a bow and arrow&#10;&#10;Description automatically generated with medium confidence">
            <a:extLst>
              <a:ext uri="{FF2B5EF4-FFF2-40B4-BE49-F238E27FC236}">
                <a16:creationId xmlns:a16="http://schemas.microsoft.com/office/drawing/2014/main" id="{09C3FA0D-9B2A-99F6-A73E-F2345C997322}"/>
              </a:ext>
            </a:extLst>
          </p:cNvPr>
          <p:cNvPicPr>
            <a:picLocks noChangeAspect="1"/>
          </p:cNvPicPr>
          <p:nvPr/>
        </p:nvPicPr>
        <p:blipFill rotWithShape="1">
          <a:blip r:embed="rId3">
            <a:alphaModFix amt="40000"/>
            <a:extLst>
              <a:ext uri="{28A0092B-C50C-407E-A947-70E740481C1C}">
                <a14:useLocalDpi xmlns:a14="http://schemas.microsoft.com/office/drawing/2010/main" val="0"/>
              </a:ext>
            </a:extLst>
          </a:blip>
          <a:srcRect b="836"/>
          <a:stretch/>
        </p:blipFill>
        <p:spPr>
          <a:xfrm>
            <a:off x="130977" y="134244"/>
            <a:ext cx="11934817" cy="6627613"/>
          </a:xfrm>
          <a:prstGeom prst="rect">
            <a:avLst/>
          </a:prstGeom>
        </p:spPr>
      </p:pic>
      <p:sp>
        <p:nvSpPr>
          <p:cNvPr id="2" name="Title 1">
            <a:extLst>
              <a:ext uri="{FF2B5EF4-FFF2-40B4-BE49-F238E27FC236}">
                <a16:creationId xmlns:a16="http://schemas.microsoft.com/office/drawing/2014/main" id="{D83630FF-40E7-49EC-EBE8-77E9D8DB764A}"/>
              </a:ext>
            </a:extLst>
          </p:cNvPr>
          <p:cNvSpPr>
            <a:spLocks noGrp="1"/>
          </p:cNvSpPr>
          <p:nvPr>
            <p:ph type="title"/>
          </p:nvPr>
        </p:nvSpPr>
        <p:spPr>
          <a:xfrm>
            <a:off x="590552" y="1771650"/>
            <a:ext cx="4352924" cy="3095625"/>
          </a:xfrm>
        </p:spPr>
        <p:txBody>
          <a:bodyPr vert="horz" lIns="91440" tIns="45720" rIns="91440" bIns="45720" rtlCol="0" anchor="t" anchorCtr="0">
            <a:normAutofit fontScale="90000"/>
          </a:bodyPr>
          <a:lstStyle/>
          <a:p>
            <a:r>
              <a:rPr lang="en-US" sz="2400" dirty="0">
                <a:solidFill>
                  <a:schemeClr val="bg1"/>
                </a:solidFill>
                <a:latin typeface="Lucida Handwriting" panose="03010101010101010101" pitchFamily="66" charset="0"/>
                <a:ea typeface="Verdana" panose="020B0604030504040204" pitchFamily="34" charset="0"/>
              </a:rPr>
              <a:t>David and </a:t>
            </a:r>
            <a:r>
              <a:rPr lang="en-US" sz="7200" u="sng" dirty="0">
                <a:solidFill>
                  <a:schemeClr val="bg1"/>
                </a:solidFill>
                <a:latin typeface="Rockwell Extra Bold" panose="02060903040505020403" pitchFamily="18" charset="0"/>
              </a:rPr>
              <a:t>Goliath</a:t>
            </a:r>
            <a:br>
              <a:rPr lang="en-US" sz="7200" u="sng" dirty="0">
                <a:solidFill>
                  <a:schemeClr val="bg1"/>
                </a:solidFill>
                <a:latin typeface="Rockwell Extra Bold" panose="02060903040505020403" pitchFamily="18" charset="0"/>
              </a:rPr>
            </a:br>
            <a:br>
              <a:rPr lang="en-US" sz="5000" u="sng" dirty="0">
                <a:solidFill>
                  <a:schemeClr val="bg1"/>
                </a:solidFill>
              </a:rPr>
            </a:br>
            <a:r>
              <a:rPr lang="en-US" sz="2800" dirty="0">
                <a:solidFill>
                  <a:schemeClr val="bg1"/>
                </a:solidFill>
                <a:latin typeface="Lucida Handwriting" panose="03010101010101010101" pitchFamily="66" charset="0"/>
                <a:ea typeface="Verdana" panose="020B0604030504040204" pitchFamily="34" charset="0"/>
              </a:rPr>
              <a:t>5 smooth stones</a:t>
            </a:r>
            <a:br>
              <a:rPr lang="en-US" sz="2800" dirty="0">
                <a:solidFill>
                  <a:schemeClr val="bg1"/>
                </a:solidFill>
                <a:latin typeface="Verdana" panose="020B0604030504040204" pitchFamily="34" charset="0"/>
                <a:ea typeface="Verdana" panose="020B0604030504040204" pitchFamily="34" charset="0"/>
              </a:rPr>
            </a:br>
            <a:br>
              <a:rPr lang="en-US" sz="2800" dirty="0">
                <a:solidFill>
                  <a:schemeClr val="bg1"/>
                </a:solidFill>
                <a:latin typeface="Verdana" panose="020B0604030504040204" pitchFamily="34" charset="0"/>
                <a:ea typeface="Verdana" panose="020B0604030504040204" pitchFamily="34" charset="0"/>
              </a:rPr>
            </a:br>
            <a:endParaRPr lang="en-US" sz="2800" u="sng" dirty="0">
              <a:solidFill>
                <a:schemeClr val="bg1"/>
              </a:solidFill>
              <a:latin typeface="Verdana" panose="020B0604030504040204" pitchFamily="34" charset="0"/>
              <a:ea typeface="Verdana" panose="020B0604030504040204" pitchFamily="34" charset="0"/>
            </a:endParaRPr>
          </a:p>
        </p:txBody>
      </p:sp>
      <p:sp>
        <p:nvSpPr>
          <p:cNvPr id="12" name="Rectangle 11">
            <a:extLst>
              <a:ext uri="{FF2B5EF4-FFF2-40B4-BE49-F238E27FC236}">
                <a16:creationId xmlns:a16="http://schemas.microsoft.com/office/drawing/2014/main" id="{1A89CBBC-7743-43D9-A324-25CB472E9B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39575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 black and white photo of a chess board on a table&#10;&#10;Description automatically generated with low confidence">
            <a:extLst>
              <a:ext uri="{FF2B5EF4-FFF2-40B4-BE49-F238E27FC236}">
                <a16:creationId xmlns:a16="http://schemas.microsoft.com/office/drawing/2014/main" id="{F5C32A51-8D23-55EC-8122-1CF593C41363}"/>
              </a:ext>
            </a:extLst>
          </p:cNvPr>
          <p:cNvPicPr>
            <a:picLocks noChangeAspect="1"/>
          </p:cNvPicPr>
          <p:nvPr/>
        </p:nvPicPr>
        <p:blipFill rotWithShape="1">
          <a:blip r:embed="rId3">
            <a:alphaModFix amt="24000"/>
            <a:extLst>
              <a:ext uri="{28A0092B-C50C-407E-A947-70E740481C1C}">
                <a14:useLocalDpi xmlns:a14="http://schemas.microsoft.com/office/drawing/2010/main" val="0"/>
              </a:ext>
            </a:extLst>
          </a:blip>
          <a:srcRect r="444"/>
          <a:stretch/>
        </p:blipFill>
        <p:spPr>
          <a:xfrm>
            <a:off x="20" y="10"/>
            <a:ext cx="12191980" cy="6857990"/>
          </a:xfrm>
          <a:prstGeom prst="rect">
            <a:avLst/>
          </a:prstGeom>
        </p:spPr>
      </p:pic>
      <p:sp>
        <p:nvSpPr>
          <p:cNvPr id="10" name="Rectangle 7">
            <a:extLst>
              <a:ext uri="{FF2B5EF4-FFF2-40B4-BE49-F238E27FC236}">
                <a16:creationId xmlns:a16="http://schemas.microsoft.com/office/drawing/2014/main" id="{216BB327-7AA9-4EC5-815F-9D8E6BC53E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ED09C385-072E-B31C-CF45-C5E8DCA1F10A}"/>
              </a:ext>
            </a:extLst>
          </p:cNvPr>
          <p:cNvSpPr txBox="1"/>
          <p:nvPr/>
        </p:nvSpPr>
        <p:spPr>
          <a:xfrm>
            <a:off x="4171435" y="362057"/>
            <a:ext cx="7427169" cy="646331"/>
          </a:xfrm>
          <a:prstGeom prst="rect">
            <a:avLst/>
          </a:prstGeom>
          <a:noFill/>
        </p:spPr>
        <p:txBody>
          <a:bodyPr wrap="square" rtlCol="0">
            <a:spAutoFit/>
          </a:bodyPr>
          <a:lstStyle/>
          <a:p>
            <a:r>
              <a:rPr lang="en-US" dirty="0"/>
              <a:t>The Stone of Faith</a:t>
            </a:r>
          </a:p>
          <a:p>
            <a:r>
              <a:rPr lang="en-US" dirty="0"/>
              <a:t>1</a:t>
            </a:r>
            <a:r>
              <a:rPr lang="en-US" baseline="30000" dirty="0"/>
              <a:t>St</a:t>
            </a:r>
            <a:r>
              <a:rPr lang="en-US" dirty="0"/>
              <a:t> Samuel 17:36-37, Psalm 23:4, Psalm 20:7, James 1:3-4</a:t>
            </a:r>
          </a:p>
        </p:txBody>
      </p:sp>
      <p:sp>
        <p:nvSpPr>
          <p:cNvPr id="7" name="TextBox 6">
            <a:extLst>
              <a:ext uri="{FF2B5EF4-FFF2-40B4-BE49-F238E27FC236}">
                <a16:creationId xmlns:a16="http://schemas.microsoft.com/office/drawing/2014/main" id="{2FA290AB-E069-577C-83D6-B21F90F00603}"/>
              </a:ext>
            </a:extLst>
          </p:cNvPr>
          <p:cNvSpPr txBox="1"/>
          <p:nvPr/>
        </p:nvSpPr>
        <p:spPr>
          <a:xfrm>
            <a:off x="4171437" y="1265283"/>
            <a:ext cx="7427167" cy="646331"/>
          </a:xfrm>
          <a:prstGeom prst="rect">
            <a:avLst/>
          </a:prstGeom>
          <a:noFill/>
        </p:spPr>
        <p:txBody>
          <a:bodyPr wrap="square" rtlCol="0">
            <a:spAutoFit/>
          </a:bodyPr>
          <a:lstStyle/>
          <a:p>
            <a:r>
              <a:rPr lang="en-US" dirty="0"/>
              <a:t>The Stone of Hope</a:t>
            </a:r>
          </a:p>
          <a:p>
            <a:r>
              <a:rPr lang="en-US" dirty="0"/>
              <a:t>2</a:t>
            </a:r>
            <a:r>
              <a:rPr lang="en-US" baseline="30000" dirty="0"/>
              <a:t>nd</a:t>
            </a:r>
            <a:r>
              <a:rPr lang="en-US" dirty="0"/>
              <a:t> Timothy 4:16-18, 1</a:t>
            </a:r>
            <a:r>
              <a:rPr lang="en-US" baseline="30000" dirty="0"/>
              <a:t>st</a:t>
            </a:r>
            <a:r>
              <a:rPr lang="en-US" dirty="0"/>
              <a:t> Samuel 17:50-51</a:t>
            </a:r>
          </a:p>
        </p:txBody>
      </p:sp>
      <p:sp>
        <p:nvSpPr>
          <p:cNvPr id="9" name="TextBox 8">
            <a:extLst>
              <a:ext uri="{FF2B5EF4-FFF2-40B4-BE49-F238E27FC236}">
                <a16:creationId xmlns:a16="http://schemas.microsoft.com/office/drawing/2014/main" id="{4DB8D719-D1A6-F06D-B7A7-47C9FFAA4DDF}"/>
              </a:ext>
            </a:extLst>
          </p:cNvPr>
          <p:cNvSpPr txBox="1"/>
          <p:nvPr/>
        </p:nvSpPr>
        <p:spPr>
          <a:xfrm>
            <a:off x="4171437" y="2172453"/>
            <a:ext cx="7427167" cy="646331"/>
          </a:xfrm>
          <a:prstGeom prst="rect">
            <a:avLst/>
          </a:prstGeom>
          <a:noFill/>
        </p:spPr>
        <p:txBody>
          <a:bodyPr wrap="square" rtlCol="0">
            <a:spAutoFit/>
          </a:bodyPr>
          <a:lstStyle/>
          <a:p>
            <a:r>
              <a:rPr lang="en-US" dirty="0"/>
              <a:t>The Stone of Love</a:t>
            </a:r>
          </a:p>
          <a:p>
            <a:r>
              <a:rPr lang="en-US" dirty="0"/>
              <a:t>1</a:t>
            </a:r>
            <a:r>
              <a:rPr lang="en-US" baseline="30000" dirty="0"/>
              <a:t>St</a:t>
            </a:r>
            <a:r>
              <a:rPr lang="en-US" dirty="0"/>
              <a:t> Samuel 17:26, 2</a:t>
            </a:r>
            <a:r>
              <a:rPr lang="en-US" baseline="30000" dirty="0"/>
              <a:t>nd</a:t>
            </a:r>
            <a:r>
              <a:rPr lang="en-US" dirty="0"/>
              <a:t> Chronicles16:9, 1</a:t>
            </a:r>
            <a:r>
              <a:rPr lang="en-US" baseline="30000" dirty="0"/>
              <a:t>st</a:t>
            </a:r>
            <a:r>
              <a:rPr lang="en-US" dirty="0"/>
              <a:t> Samuel 16:6-7, Psalm 23</a:t>
            </a:r>
          </a:p>
        </p:txBody>
      </p:sp>
      <p:sp>
        <p:nvSpPr>
          <p:cNvPr id="13" name="TextBox 12">
            <a:extLst>
              <a:ext uri="{FF2B5EF4-FFF2-40B4-BE49-F238E27FC236}">
                <a16:creationId xmlns:a16="http://schemas.microsoft.com/office/drawing/2014/main" id="{E3F59D71-9602-0CE1-9DE2-1499FAA36CB5}"/>
              </a:ext>
            </a:extLst>
          </p:cNvPr>
          <p:cNvSpPr txBox="1"/>
          <p:nvPr/>
        </p:nvSpPr>
        <p:spPr>
          <a:xfrm>
            <a:off x="4171435" y="3079623"/>
            <a:ext cx="7427167" cy="3416320"/>
          </a:xfrm>
          <a:prstGeom prst="rect">
            <a:avLst/>
          </a:prstGeom>
          <a:noFill/>
        </p:spPr>
        <p:txBody>
          <a:bodyPr wrap="square" rtlCol="0">
            <a:spAutoFit/>
          </a:bodyPr>
          <a:lstStyle/>
          <a:p>
            <a:r>
              <a:rPr lang="en-US" dirty="0"/>
              <a:t>The LORD is my shepherd, I shall not want.</a:t>
            </a:r>
          </a:p>
          <a:p>
            <a:r>
              <a:rPr lang="en-US" dirty="0"/>
              <a:t>He makes me lie down in green pastures;</a:t>
            </a:r>
          </a:p>
          <a:p>
            <a:r>
              <a:rPr lang="en-US" dirty="0"/>
              <a:t>He leads me beside quiet waters. He restores my soul;</a:t>
            </a:r>
          </a:p>
          <a:p>
            <a:r>
              <a:rPr lang="en-US" dirty="0"/>
              <a:t>He guides me in the paths of righteousness</a:t>
            </a:r>
          </a:p>
          <a:p>
            <a:r>
              <a:rPr lang="en-US" dirty="0"/>
              <a:t>For His name’s sake.</a:t>
            </a:r>
          </a:p>
          <a:p>
            <a:r>
              <a:rPr lang="en-US" dirty="0"/>
              <a:t>Even though I walk through the valley of the shadow of death,</a:t>
            </a:r>
          </a:p>
          <a:p>
            <a:r>
              <a:rPr lang="en-US" dirty="0"/>
              <a:t>I fear no evil, for You are with me;</a:t>
            </a:r>
          </a:p>
          <a:p>
            <a:r>
              <a:rPr lang="en-US" dirty="0"/>
              <a:t>Your rod and Your staff, they comfort me.</a:t>
            </a:r>
          </a:p>
          <a:p>
            <a:r>
              <a:rPr lang="en-US" dirty="0"/>
              <a:t>You prepare a table before me in the presence of my enemies;</a:t>
            </a:r>
          </a:p>
          <a:p>
            <a:r>
              <a:rPr lang="en-US" dirty="0"/>
              <a:t>You have anointed my head with oil; My cup overflows.</a:t>
            </a:r>
          </a:p>
          <a:p>
            <a:r>
              <a:rPr lang="en-US" dirty="0"/>
              <a:t>Surely goodness </a:t>
            </a:r>
            <a:r>
              <a:rPr lang="en-US"/>
              <a:t>and loving kindness </a:t>
            </a:r>
            <a:r>
              <a:rPr lang="en-US" dirty="0"/>
              <a:t>will follow me all the days of my life,</a:t>
            </a:r>
          </a:p>
          <a:p>
            <a:r>
              <a:rPr lang="en-US" dirty="0"/>
              <a:t>And I will dwell in the house of the LORD forever.</a:t>
            </a:r>
          </a:p>
        </p:txBody>
      </p:sp>
    </p:spTree>
    <p:extLst>
      <p:ext uri="{BB962C8B-B14F-4D97-AF65-F5344CB8AC3E}">
        <p14:creationId xmlns:p14="http://schemas.microsoft.com/office/powerpoint/2010/main" val="1867483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randombar(horizontal)">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9"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 black and white photo of a chess board on a table&#10;&#10;Description automatically generated with low confidence">
            <a:extLst>
              <a:ext uri="{FF2B5EF4-FFF2-40B4-BE49-F238E27FC236}">
                <a16:creationId xmlns:a16="http://schemas.microsoft.com/office/drawing/2014/main" id="{F5C32A51-8D23-55EC-8122-1CF593C41363}"/>
              </a:ext>
            </a:extLst>
          </p:cNvPr>
          <p:cNvPicPr>
            <a:picLocks noChangeAspect="1"/>
          </p:cNvPicPr>
          <p:nvPr/>
        </p:nvPicPr>
        <p:blipFill rotWithShape="1">
          <a:blip r:embed="rId3">
            <a:alphaModFix amt="24000"/>
            <a:extLst>
              <a:ext uri="{28A0092B-C50C-407E-A947-70E740481C1C}">
                <a14:useLocalDpi xmlns:a14="http://schemas.microsoft.com/office/drawing/2010/main" val="0"/>
              </a:ext>
            </a:extLst>
          </a:blip>
          <a:srcRect r="444"/>
          <a:stretch/>
        </p:blipFill>
        <p:spPr>
          <a:xfrm>
            <a:off x="20" y="10"/>
            <a:ext cx="12191980" cy="6857990"/>
          </a:xfrm>
          <a:prstGeom prst="rect">
            <a:avLst/>
          </a:prstGeom>
        </p:spPr>
      </p:pic>
      <p:sp>
        <p:nvSpPr>
          <p:cNvPr id="10" name="Rectangle 7">
            <a:extLst>
              <a:ext uri="{FF2B5EF4-FFF2-40B4-BE49-F238E27FC236}">
                <a16:creationId xmlns:a16="http://schemas.microsoft.com/office/drawing/2014/main" id="{216BB327-7AA9-4EC5-815F-9D8E6BC53E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ED09C385-072E-B31C-CF45-C5E8DCA1F10A}"/>
              </a:ext>
            </a:extLst>
          </p:cNvPr>
          <p:cNvSpPr txBox="1"/>
          <p:nvPr/>
        </p:nvSpPr>
        <p:spPr>
          <a:xfrm>
            <a:off x="4171440" y="1293812"/>
            <a:ext cx="7427167" cy="3754874"/>
          </a:xfrm>
          <a:prstGeom prst="rect">
            <a:avLst/>
          </a:prstGeom>
          <a:noFill/>
        </p:spPr>
        <p:txBody>
          <a:bodyPr wrap="square" rtlCol="0">
            <a:spAutoFit/>
          </a:bodyPr>
          <a:lstStyle/>
          <a:p>
            <a:r>
              <a:rPr lang="en-US" sz="2000" dirty="0"/>
              <a:t>The Stone of Faith</a:t>
            </a:r>
          </a:p>
          <a:p>
            <a:r>
              <a:rPr lang="en-US" sz="2000" dirty="0"/>
              <a:t>1</a:t>
            </a:r>
            <a:r>
              <a:rPr lang="en-US" sz="2000" baseline="30000" dirty="0"/>
              <a:t>St</a:t>
            </a:r>
            <a:r>
              <a:rPr lang="en-US" sz="2000" dirty="0"/>
              <a:t> Samuel 17:36-37, Psalm 23:4, Psalm 20:7</a:t>
            </a:r>
          </a:p>
          <a:p>
            <a:endParaRPr lang="en-US" sz="2000" dirty="0"/>
          </a:p>
          <a:p>
            <a:r>
              <a:rPr lang="en-US" sz="2000" dirty="0"/>
              <a:t>The Stone of Hope</a:t>
            </a:r>
          </a:p>
          <a:p>
            <a:r>
              <a:rPr lang="en-US" sz="2000" dirty="0"/>
              <a:t>2</a:t>
            </a:r>
            <a:r>
              <a:rPr lang="en-US" sz="2000" baseline="30000" dirty="0"/>
              <a:t>nd</a:t>
            </a:r>
            <a:r>
              <a:rPr lang="en-US" sz="2000" dirty="0"/>
              <a:t> Timothy 4:16-18, 1</a:t>
            </a:r>
            <a:r>
              <a:rPr lang="en-US" sz="2000" baseline="30000" dirty="0"/>
              <a:t>st</a:t>
            </a:r>
            <a:r>
              <a:rPr lang="en-US" sz="2000" dirty="0"/>
              <a:t> Samuel 17:50-51</a:t>
            </a:r>
          </a:p>
          <a:p>
            <a:endParaRPr lang="en-US" sz="2000" dirty="0"/>
          </a:p>
          <a:p>
            <a:r>
              <a:rPr lang="en-US" sz="2000" dirty="0"/>
              <a:t>The Stone of Love</a:t>
            </a:r>
          </a:p>
          <a:p>
            <a:r>
              <a:rPr lang="en-US" sz="2000" dirty="0"/>
              <a:t>1</a:t>
            </a:r>
            <a:r>
              <a:rPr lang="en-US" sz="2000" baseline="30000" dirty="0"/>
              <a:t>St</a:t>
            </a:r>
            <a:r>
              <a:rPr lang="en-US" sz="2000" dirty="0"/>
              <a:t> Samuel 17:26, 2</a:t>
            </a:r>
            <a:r>
              <a:rPr lang="en-US" sz="2000" baseline="30000" dirty="0"/>
              <a:t>nd</a:t>
            </a:r>
            <a:r>
              <a:rPr lang="en-US" sz="2000" dirty="0"/>
              <a:t> Chronicles 16:9, 1</a:t>
            </a:r>
            <a:r>
              <a:rPr lang="en-US" sz="2000" baseline="30000" dirty="0"/>
              <a:t>st</a:t>
            </a:r>
            <a:r>
              <a:rPr lang="en-US" sz="2000" dirty="0"/>
              <a:t> Samuel 16:6-7, Psalm 23</a:t>
            </a:r>
          </a:p>
          <a:p>
            <a:endParaRPr lang="en-US" sz="2000" dirty="0"/>
          </a:p>
          <a:p>
            <a:r>
              <a:rPr lang="en-US" sz="2000" dirty="0"/>
              <a:t>The Stone of Grace</a:t>
            </a:r>
          </a:p>
          <a:p>
            <a:r>
              <a:rPr lang="en-US" sz="2000" dirty="0"/>
              <a:t>1</a:t>
            </a:r>
            <a:r>
              <a:rPr lang="en-US" sz="2000" baseline="30000" dirty="0"/>
              <a:t>st</a:t>
            </a:r>
            <a:r>
              <a:rPr lang="en-US" sz="2000" dirty="0"/>
              <a:t> Samuel 17:38-40, Judges 20:16</a:t>
            </a:r>
          </a:p>
          <a:p>
            <a:endParaRPr lang="en-US" dirty="0"/>
          </a:p>
        </p:txBody>
      </p:sp>
      <p:sp>
        <p:nvSpPr>
          <p:cNvPr id="12" name="TextBox 11">
            <a:extLst>
              <a:ext uri="{FF2B5EF4-FFF2-40B4-BE49-F238E27FC236}">
                <a16:creationId xmlns:a16="http://schemas.microsoft.com/office/drawing/2014/main" id="{B912DE52-69E2-CDA0-4CC1-E0BF2D576DC3}"/>
              </a:ext>
            </a:extLst>
          </p:cNvPr>
          <p:cNvSpPr txBox="1"/>
          <p:nvPr/>
        </p:nvSpPr>
        <p:spPr>
          <a:xfrm>
            <a:off x="4171440" y="4986529"/>
            <a:ext cx="7427167" cy="707886"/>
          </a:xfrm>
          <a:prstGeom prst="rect">
            <a:avLst/>
          </a:prstGeom>
          <a:noFill/>
        </p:spPr>
        <p:txBody>
          <a:bodyPr wrap="square" rtlCol="0">
            <a:spAutoFit/>
          </a:bodyPr>
          <a:lstStyle/>
          <a:p>
            <a:r>
              <a:rPr lang="en-US" sz="2000" dirty="0"/>
              <a:t>The Stone of Prayer</a:t>
            </a:r>
          </a:p>
          <a:p>
            <a:r>
              <a:rPr lang="en-US" sz="2000" dirty="0"/>
              <a:t>1</a:t>
            </a:r>
            <a:r>
              <a:rPr lang="en-US" sz="2000" baseline="30000" dirty="0"/>
              <a:t>St</a:t>
            </a:r>
            <a:r>
              <a:rPr lang="en-US" sz="2000" dirty="0"/>
              <a:t> Samuel 17:45, Matthew 21:18-22, James 5:16</a:t>
            </a:r>
          </a:p>
        </p:txBody>
      </p:sp>
    </p:spTree>
    <p:extLst>
      <p:ext uri="{BB962C8B-B14F-4D97-AF65-F5344CB8AC3E}">
        <p14:creationId xmlns:p14="http://schemas.microsoft.com/office/powerpoint/2010/main" val="1739100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randombar(horizontal)">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 black and white photo of a chess board on a table&#10;&#10;Description automatically generated with low confidence">
            <a:extLst>
              <a:ext uri="{FF2B5EF4-FFF2-40B4-BE49-F238E27FC236}">
                <a16:creationId xmlns:a16="http://schemas.microsoft.com/office/drawing/2014/main" id="{F5C32A51-8D23-55EC-8122-1CF593C41363}"/>
              </a:ext>
            </a:extLst>
          </p:cNvPr>
          <p:cNvPicPr>
            <a:picLocks noChangeAspect="1"/>
          </p:cNvPicPr>
          <p:nvPr/>
        </p:nvPicPr>
        <p:blipFill rotWithShape="1">
          <a:blip r:embed="rId3">
            <a:alphaModFix amt="24000"/>
            <a:extLst>
              <a:ext uri="{28A0092B-C50C-407E-A947-70E740481C1C}">
                <a14:useLocalDpi xmlns:a14="http://schemas.microsoft.com/office/drawing/2010/main" val="0"/>
              </a:ext>
            </a:extLst>
          </a:blip>
          <a:srcRect r="444"/>
          <a:stretch/>
        </p:blipFill>
        <p:spPr>
          <a:xfrm>
            <a:off x="20" y="10"/>
            <a:ext cx="12191980" cy="6857990"/>
          </a:xfrm>
          <a:prstGeom prst="rect">
            <a:avLst/>
          </a:prstGeom>
        </p:spPr>
      </p:pic>
      <p:sp>
        <p:nvSpPr>
          <p:cNvPr id="10" name="Rectangle 7">
            <a:extLst>
              <a:ext uri="{FF2B5EF4-FFF2-40B4-BE49-F238E27FC236}">
                <a16:creationId xmlns:a16="http://schemas.microsoft.com/office/drawing/2014/main" id="{216BB327-7AA9-4EC5-815F-9D8E6BC53E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ED09C385-072E-B31C-CF45-C5E8DCA1F10A}"/>
              </a:ext>
            </a:extLst>
          </p:cNvPr>
          <p:cNvSpPr txBox="1"/>
          <p:nvPr/>
        </p:nvSpPr>
        <p:spPr>
          <a:xfrm>
            <a:off x="4171439" y="734306"/>
            <a:ext cx="7427167" cy="646331"/>
          </a:xfrm>
          <a:prstGeom prst="rect">
            <a:avLst/>
          </a:prstGeom>
          <a:noFill/>
        </p:spPr>
        <p:txBody>
          <a:bodyPr wrap="square" rtlCol="0">
            <a:spAutoFit/>
          </a:bodyPr>
          <a:lstStyle/>
          <a:p>
            <a:r>
              <a:rPr lang="en-US" dirty="0"/>
              <a:t>Believe that Jesus Christ is the Son of God</a:t>
            </a:r>
          </a:p>
          <a:p>
            <a:r>
              <a:rPr lang="en-US" dirty="0"/>
              <a:t>John 8:24</a:t>
            </a:r>
          </a:p>
        </p:txBody>
      </p:sp>
      <p:sp>
        <p:nvSpPr>
          <p:cNvPr id="7" name="TextBox 6">
            <a:extLst>
              <a:ext uri="{FF2B5EF4-FFF2-40B4-BE49-F238E27FC236}">
                <a16:creationId xmlns:a16="http://schemas.microsoft.com/office/drawing/2014/main" id="{2FA290AB-E069-577C-83D6-B21F90F00603}"/>
              </a:ext>
            </a:extLst>
          </p:cNvPr>
          <p:cNvSpPr txBox="1"/>
          <p:nvPr/>
        </p:nvSpPr>
        <p:spPr>
          <a:xfrm>
            <a:off x="4171439" y="1843790"/>
            <a:ext cx="7427167" cy="646331"/>
          </a:xfrm>
          <a:prstGeom prst="rect">
            <a:avLst/>
          </a:prstGeom>
          <a:noFill/>
        </p:spPr>
        <p:txBody>
          <a:bodyPr wrap="square" rtlCol="0">
            <a:spAutoFit/>
          </a:bodyPr>
          <a:lstStyle/>
          <a:p>
            <a:r>
              <a:rPr lang="en-US" dirty="0"/>
              <a:t>Repent </a:t>
            </a:r>
          </a:p>
          <a:p>
            <a:r>
              <a:rPr lang="en-US" dirty="0"/>
              <a:t>Luke 13:3</a:t>
            </a:r>
          </a:p>
        </p:txBody>
      </p:sp>
      <p:sp>
        <p:nvSpPr>
          <p:cNvPr id="9" name="TextBox 8">
            <a:extLst>
              <a:ext uri="{FF2B5EF4-FFF2-40B4-BE49-F238E27FC236}">
                <a16:creationId xmlns:a16="http://schemas.microsoft.com/office/drawing/2014/main" id="{4DB8D719-D1A6-F06D-B7A7-47C9FFAA4DDF}"/>
              </a:ext>
            </a:extLst>
          </p:cNvPr>
          <p:cNvSpPr txBox="1"/>
          <p:nvPr/>
        </p:nvSpPr>
        <p:spPr>
          <a:xfrm>
            <a:off x="4171440" y="3034112"/>
            <a:ext cx="7427167" cy="646331"/>
          </a:xfrm>
          <a:prstGeom prst="rect">
            <a:avLst/>
          </a:prstGeom>
          <a:noFill/>
        </p:spPr>
        <p:txBody>
          <a:bodyPr wrap="square" rtlCol="0">
            <a:spAutoFit/>
          </a:bodyPr>
          <a:lstStyle/>
          <a:p>
            <a:r>
              <a:rPr lang="en-US" dirty="0"/>
              <a:t>Confess publicly that Jesus is the Son of God</a:t>
            </a:r>
          </a:p>
          <a:p>
            <a:r>
              <a:rPr lang="en-US" dirty="0"/>
              <a:t>Matthew 10:32-33</a:t>
            </a:r>
          </a:p>
        </p:txBody>
      </p:sp>
      <p:sp>
        <p:nvSpPr>
          <p:cNvPr id="11" name="TextBox 10">
            <a:extLst>
              <a:ext uri="{FF2B5EF4-FFF2-40B4-BE49-F238E27FC236}">
                <a16:creationId xmlns:a16="http://schemas.microsoft.com/office/drawing/2014/main" id="{655F7AF9-6E86-D661-8038-862B2EDCEB4F}"/>
              </a:ext>
            </a:extLst>
          </p:cNvPr>
          <p:cNvSpPr txBox="1"/>
          <p:nvPr/>
        </p:nvSpPr>
        <p:spPr>
          <a:xfrm>
            <a:off x="4171440" y="4066215"/>
            <a:ext cx="7427167" cy="646331"/>
          </a:xfrm>
          <a:prstGeom prst="rect">
            <a:avLst/>
          </a:prstGeom>
          <a:noFill/>
        </p:spPr>
        <p:txBody>
          <a:bodyPr wrap="square" rtlCol="0">
            <a:spAutoFit/>
          </a:bodyPr>
          <a:lstStyle/>
          <a:p>
            <a:r>
              <a:rPr lang="en-US" dirty="0"/>
              <a:t>Baptism for the remission of sins</a:t>
            </a:r>
          </a:p>
          <a:p>
            <a:r>
              <a:rPr lang="en-US" dirty="0"/>
              <a:t>Mark 16:16</a:t>
            </a:r>
            <a:r>
              <a:rPr lang="en-US"/>
              <a:t>; Acts 2:38</a:t>
            </a:r>
            <a:endParaRPr lang="en-US" dirty="0"/>
          </a:p>
        </p:txBody>
      </p:sp>
      <p:sp>
        <p:nvSpPr>
          <p:cNvPr id="12" name="TextBox 11">
            <a:extLst>
              <a:ext uri="{FF2B5EF4-FFF2-40B4-BE49-F238E27FC236}">
                <a16:creationId xmlns:a16="http://schemas.microsoft.com/office/drawing/2014/main" id="{B912DE52-69E2-CDA0-4CC1-E0BF2D576DC3}"/>
              </a:ext>
            </a:extLst>
          </p:cNvPr>
          <p:cNvSpPr txBox="1"/>
          <p:nvPr/>
        </p:nvSpPr>
        <p:spPr>
          <a:xfrm>
            <a:off x="4171440" y="5154197"/>
            <a:ext cx="7427167" cy="646331"/>
          </a:xfrm>
          <a:prstGeom prst="rect">
            <a:avLst/>
          </a:prstGeom>
          <a:noFill/>
        </p:spPr>
        <p:txBody>
          <a:bodyPr wrap="square" rtlCol="0">
            <a:spAutoFit/>
          </a:bodyPr>
          <a:lstStyle/>
          <a:p>
            <a:r>
              <a:rPr lang="en-US" dirty="0"/>
              <a:t>Live a faithful and Godly life</a:t>
            </a:r>
          </a:p>
          <a:p>
            <a:r>
              <a:rPr lang="en-US" dirty="0"/>
              <a:t>Revelation 2:10</a:t>
            </a:r>
          </a:p>
        </p:txBody>
      </p:sp>
    </p:spTree>
    <p:extLst>
      <p:ext uri="{BB962C8B-B14F-4D97-AF65-F5344CB8AC3E}">
        <p14:creationId xmlns:p14="http://schemas.microsoft.com/office/powerpoint/2010/main" val="1126778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randombar(horizont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randombar(horizontal)">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9" grpId="0"/>
      <p:bldP spid="11"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TotalTime>
  <Words>5174</Words>
  <Application>Microsoft Office PowerPoint</Application>
  <PresentationFormat>Widescreen</PresentationFormat>
  <Paragraphs>251</Paragraphs>
  <Slides>4</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Arial</vt:lpstr>
      <vt:lpstr>Calibri</vt:lpstr>
      <vt:lpstr>Calibri Light</vt:lpstr>
      <vt:lpstr>Lucida Handwriting</vt:lpstr>
      <vt:lpstr>Rockwell Extra Bold</vt:lpstr>
      <vt:lpstr>Times New Roman</vt:lpstr>
      <vt:lpstr>Verdana</vt:lpstr>
      <vt:lpstr>Office Theme</vt:lpstr>
      <vt:lpstr>David and Goliath  5 smooth stones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David and Goliath   5 smooth stones</dc:title>
  <dc:creator>Richard Watson</dc:creator>
  <cp:lastModifiedBy>Cindy Nelson</cp:lastModifiedBy>
  <cp:revision>5</cp:revision>
  <dcterms:created xsi:type="dcterms:W3CDTF">2022-05-04T14:31:11Z</dcterms:created>
  <dcterms:modified xsi:type="dcterms:W3CDTF">2022-05-16T18:34:02Z</dcterms:modified>
</cp:coreProperties>
</file>