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C5D0"/>
    <a:srgbClr val="DBDB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F7828-C971-4835-94A7-427FA212BC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FFC2B3-BDBD-4D2F-A123-86C58B7A9A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4C998F-D8CD-41D7-B219-4A9B7A32A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15DB-D1E8-41D4-8CCD-FAF1EA2A074A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FA4B5-903F-445B-9B18-15D398F67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46E097-399E-4169-ABE7-00B7A3472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800C-6802-42D9-9B29-3F0EF17B5F26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6326052A-8615-4CA2-BE20-2543B53EEA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864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BF143-A13F-4DB8-89C3-15614BD88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98E836-F448-41AB-8CF1-F18274D079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C0732-E822-4E15-AB14-FA8CEA371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15DB-D1E8-41D4-8CCD-FAF1EA2A074A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97121-2F0B-494D-B83E-F55A9B3E0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851EC-868C-48B3-BF61-6E9A29801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800C-6802-42D9-9B29-3F0EF17B5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983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A0BBF1-063A-4C5C-BB5E-F641E67A04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852CD9-ADDF-45EA-9766-F46F8C9794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456EFC-F381-43A2-AABA-7763F7A10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15DB-D1E8-41D4-8CCD-FAF1EA2A074A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0D1B40-2960-4E8A-BED1-ACEA1C0D1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E729B-2CBA-4E1A-9B2B-46596BAF2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800C-6802-42D9-9B29-3F0EF17B5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309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snow, outdoor, person&#10;&#10;Description automatically generated">
            <a:extLst>
              <a:ext uri="{FF2B5EF4-FFF2-40B4-BE49-F238E27FC236}">
                <a16:creationId xmlns:a16="http://schemas.microsoft.com/office/drawing/2014/main" id="{5F7C2D56-D20B-4BAA-9631-54BDF8445A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D4692B-D51B-4ED2-8FA3-9B423B1CF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910" y="954157"/>
            <a:ext cx="11546351" cy="736531"/>
          </a:xfrm>
          <a:solidFill>
            <a:srgbClr val="DBDBDB"/>
          </a:solidFill>
          <a:ln w="57150">
            <a:solidFill>
              <a:srgbClr val="44C5D0"/>
            </a:solidFill>
          </a:ln>
          <a:effectLst>
            <a:glow rad="63500">
              <a:schemeClr val="tx1"/>
            </a:glow>
          </a:effectLst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14553-39C9-4325-B437-22E511303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727" y="1858617"/>
            <a:ext cx="11739693" cy="499938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 marL="914400" indent="-228600"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5706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036F0-75B6-4444-A87F-AB61D47D5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D4735F-A1F5-434E-BCFF-24DABEAE0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6D2F10-ED8A-4439-9128-ACFE03AD0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15DB-D1E8-41D4-8CCD-FAF1EA2A074A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6AE2F-3DEB-47DC-8785-BFD72CCDC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461827-5F15-4281-A13F-0A9BF8B33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800C-6802-42D9-9B29-3F0EF17B5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143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696AE-CF6D-4610-9F61-C4E1F5D39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0A0AF-0AA6-4E7B-9B75-1BE4D9951D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EDFDFC-634C-4E5C-BD19-4F6ECE4AFD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A34DCC-8D53-444D-85EC-F38995065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15DB-D1E8-41D4-8CCD-FAF1EA2A074A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3C05E5-DC4B-494E-9D1B-78F654CC8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451B10-4AEA-4410-9C08-5345D3546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800C-6802-42D9-9B29-3F0EF17B5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635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EE0A3-8AB1-4A1C-A314-2D738047D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2B46B6-1DAC-4359-976D-DE41E52D76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A9C147-C659-45E3-8CC4-612CF402EE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374F98-6C87-44EA-8207-E10EF30164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9CF479-11EE-4D16-B3CD-7146CDB198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B589F0-4965-49F8-8BD3-0730485E7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15DB-D1E8-41D4-8CCD-FAF1EA2A074A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555B04-E835-4902-A4E3-254997883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FBD7BC-9917-4609-A3C4-CB955FAEA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800C-6802-42D9-9B29-3F0EF17B5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980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A9995-2041-48F0-B919-5357530C7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EF3E2-39FF-4A15-8CA8-DF658DAA5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15DB-D1E8-41D4-8CCD-FAF1EA2A074A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128DB2-DF2E-44E3-A17C-F854C3094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4F0199-684C-43E1-A9EF-153B67986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800C-6802-42D9-9B29-3F0EF17B5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871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F80211-18AA-4633-8906-2947D64A3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15DB-D1E8-41D4-8CCD-FAF1EA2A074A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B075D0-EEC4-4F2E-8512-F25419E3F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ACFB01-A480-4E9F-9B36-722AF610C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800C-6802-42D9-9B29-3F0EF17B5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937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91A91-67AA-4AAA-B9A0-4AC85692C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1D64B-4615-408D-BBBB-C3A56E543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291AA-AB26-409E-90E1-1DBE3AF10A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575104-06A2-4CDF-9BFB-1DAF9431D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15DB-D1E8-41D4-8CCD-FAF1EA2A074A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3CC479-A150-4389-8DC4-42DB4F9BB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6096E6-0274-445D-952B-CFFB99148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800C-6802-42D9-9B29-3F0EF17B5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759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4079C-780C-4A84-95F4-93704EBA4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79254B-FCD7-4AB4-91CF-B2C029442F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8D43C1-31DE-4A3D-A74A-CBF7011535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4DA565-2FBD-469E-8A0B-C7573AF3B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15DB-D1E8-41D4-8CCD-FAF1EA2A074A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5C3813-3B19-4959-A10E-96A615442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5F8232-89D4-469B-9A27-2C6101854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800C-6802-42D9-9B29-3F0EF17B5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213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39C8D3-8CD9-4D8C-A35A-722B07A82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D563DA-725B-4383-A786-4BAB89D01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D549DE-97E9-4E96-8E8B-F94A649F62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E15DB-D1E8-41D4-8CCD-FAF1EA2A074A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58B12-F97D-4792-866C-566632992C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6F917-0F68-44BA-A902-FF429C86FC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1800C-6802-42D9-9B29-3F0EF17B5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1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029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058E6-FA60-4251-A0EC-B41DAD3DE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Understanding Grief and Loneliness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3C794-F51A-4829-81F0-5A33292E0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 All Grief Is Wrong</a:t>
            </a:r>
          </a:p>
          <a:p>
            <a:pPr lvl="1"/>
            <a:r>
              <a:rPr lang="en-US" dirty="0"/>
              <a:t>Jesus manifested grief at loss of a loved one (John 11:32-35)</a:t>
            </a:r>
          </a:p>
          <a:p>
            <a:pPr lvl="1"/>
            <a:r>
              <a:rPr lang="en-US" dirty="0"/>
              <a:t>Jesus wept over the city of Jerusalem (Luke 19:41)</a:t>
            </a:r>
          </a:p>
          <a:p>
            <a:pPr lvl="1"/>
            <a:r>
              <a:rPr lang="en-US" dirty="0"/>
              <a:t>Jesus’ disciples mourned &amp; wept after His death (Mark 16:10)</a:t>
            </a:r>
          </a:p>
          <a:p>
            <a:pPr lvl="1"/>
            <a:r>
              <a:rPr lang="en-US" dirty="0"/>
              <a:t>Paul wrote of “a continual grief” in his heart (Rom. 9:1-2)</a:t>
            </a:r>
          </a:p>
          <a:p>
            <a:pPr lvl="1"/>
            <a:r>
              <a:rPr lang="en-US" dirty="0"/>
              <a:t>Elders expressed grief at Paul’s departure (Acts 20:36-38)</a:t>
            </a:r>
          </a:p>
          <a:p>
            <a:pPr lvl="1"/>
            <a:r>
              <a:rPr lang="en-US" dirty="0"/>
              <a:t>Paul sorrowed at the illness of Epaphroditus (Phil. 2:27-28)</a:t>
            </a:r>
          </a:p>
        </p:txBody>
      </p:sp>
    </p:spTree>
    <p:extLst>
      <p:ext uri="{BB962C8B-B14F-4D97-AF65-F5344CB8AC3E}">
        <p14:creationId xmlns:p14="http://schemas.microsoft.com/office/powerpoint/2010/main" val="425465172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058E6-FA60-4251-A0EC-B41DAD3DE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Understanding Grief and Loneliness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3C794-F51A-4829-81F0-5A33292E0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Loneliness Is Not the Same As Solitude</a:t>
            </a:r>
          </a:p>
          <a:p>
            <a:pPr lvl="1"/>
            <a:r>
              <a:rPr lang="en-US" dirty="0"/>
              <a:t>Solitude is a choice to be alone</a:t>
            </a:r>
          </a:p>
          <a:p>
            <a:pPr lvl="1"/>
            <a:r>
              <a:rPr lang="en-US" dirty="0"/>
              <a:t>Loneliness is a feeling of dissatisfaction with the quality and/or quantity of one’s relationships with other people</a:t>
            </a:r>
          </a:p>
          <a:p>
            <a:pPr lvl="1"/>
            <a:r>
              <a:rPr lang="en-US" dirty="0"/>
              <a:t>There is “social loneliness” – isolated from friends &amp; family</a:t>
            </a:r>
          </a:p>
          <a:p>
            <a:pPr lvl="1"/>
            <a:r>
              <a:rPr lang="en-US" dirty="0"/>
              <a:t>There is “emotional loneliness” – feel we have no one to talk to</a:t>
            </a:r>
          </a:p>
        </p:txBody>
      </p:sp>
    </p:spTree>
    <p:extLst>
      <p:ext uri="{BB962C8B-B14F-4D97-AF65-F5344CB8AC3E}">
        <p14:creationId xmlns:p14="http://schemas.microsoft.com/office/powerpoint/2010/main" val="38762171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058E6-FA60-4251-A0EC-B41DAD3DE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Understanding Grief and Loneliness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3C794-F51A-4829-81F0-5A33292E0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Grief and Loneliness Can Become a Problem</a:t>
            </a:r>
          </a:p>
          <a:p>
            <a:pPr lvl="1"/>
            <a:r>
              <a:rPr lang="en-US" dirty="0"/>
              <a:t>When it makes one useless for any service</a:t>
            </a:r>
          </a:p>
          <a:p>
            <a:pPr lvl="1"/>
            <a:r>
              <a:rPr lang="en-US" dirty="0"/>
              <a:t>When it begins to produce psychosomatic illness</a:t>
            </a:r>
          </a:p>
          <a:p>
            <a:pPr lvl="1"/>
            <a:r>
              <a:rPr lang="en-US" dirty="0"/>
              <a:t>When it robs us of motivation to be around others, where we might receive support needed to overcome</a:t>
            </a:r>
          </a:p>
        </p:txBody>
      </p:sp>
    </p:spTree>
    <p:extLst>
      <p:ext uri="{BB962C8B-B14F-4D97-AF65-F5344CB8AC3E}">
        <p14:creationId xmlns:p14="http://schemas.microsoft.com/office/powerpoint/2010/main" val="11000645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058E6-FA60-4251-A0EC-B41DAD3DE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Understanding Grief and Loneliness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3C794-F51A-4829-81F0-5A33292E0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Common Reactions to Grief &amp; Loneliness</a:t>
            </a:r>
          </a:p>
          <a:p>
            <a:pPr lvl="1"/>
            <a:r>
              <a:rPr lang="en-US" dirty="0"/>
              <a:t>Active solitude – becoming engrossed in some activity that we enjoy and which enriches our lives (positive reaction)</a:t>
            </a:r>
          </a:p>
          <a:p>
            <a:pPr lvl="1"/>
            <a:r>
              <a:rPr lang="en-US" dirty="0"/>
              <a:t>Social action – taking deliberate action that breaks the isolation and involves us with others (positive reaction)</a:t>
            </a:r>
          </a:p>
          <a:p>
            <a:pPr lvl="1"/>
            <a:r>
              <a:rPr lang="en-US" dirty="0"/>
              <a:t>Distraction – doing something to take our minds off our sense of grief &amp; loneliness (more neutral reaction)</a:t>
            </a:r>
          </a:p>
          <a:p>
            <a:pPr lvl="1"/>
            <a:r>
              <a:rPr lang="en-US" dirty="0"/>
              <a:t>Sad passivity – continuing to feel badly and doing nothing to positively impact the problem (negative reaction that can lead to a downward spiral)</a:t>
            </a:r>
          </a:p>
        </p:txBody>
      </p:sp>
    </p:spTree>
    <p:extLst>
      <p:ext uri="{BB962C8B-B14F-4D97-AF65-F5344CB8AC3E}">
        <p14:creationId xmlns:p14="http://schemas.microsoft.com/office/powerpoint/2010/main" val="19481451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058E6-FA60-4251-A0EC-B41DAD3DE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 Faith That Overcomes Grief &amp; Loneliness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3C794-F51A-4829-81F0-5A33292E0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Remember: Jesus suffered both grief and loneliness!</a:t>
            </a:r>
          </a:p>
          <a:p>
            <a:pPr lvl="1"/>
            <a:r>
              <a:rPr lang="en-US" dirty="0"/>
              <a:t>Grief: Luke 19:41; 22:44; John 11:32-35</a:t>
            </a:r>
          </a:p>
          <a:p>
            <a:pPr lvl="1"/>
            <a:r>
              <a:rPr lang="en-US" dirty="0"/>
              <a:t>Loneliness: Matt. 26:40, 43, 45; 27:46</a:t>
            </a:r>
          </a:p>
          <a:p>
            <a:pPr lvl="1"/>
            <a:r>
              <a:rPr lang="en-US" dirty="0"/>
              <a:t>As such, He is better suited to aid us now (Heb. 2:17-18)</a:t>
            </a:r>
          </a:p>
          <a:p>
            <a:r>
              <a:rPr lang="en-US" dirty="0"/>
              <a:t>Remember:  The Lord is with you!</a:t>
            </a:r>
          </a:p>
          <a:p>
            <a:pPr lvl="1"/>
            <a:r>
              <a:rPr lang="en-US" dirty="0"/>
              <a:t>When one walks with God, he is never truly alone (John 16:32)</a:t>
            </a:r>
          </a:p>
          <a:p>
            <a:pPr lvl="1"/>
            <a:r>
              <a:rPr lang="en-US" dirty="0"/>
              <a:t>Joshua had a close friend in God (Deut. 31:6-8; Josh. 1:1-9)</a:t>
            </a:r>
          </a:p>
          <a:p>
            <a:pPr lvl="1"/>
            <a:r>
              <a:rPr lang="en-US" dirty="0"/>
              <a:t>We are assured of His abiding presence (John 14:21, 23; 2 John 9)</a:t>
            </a:r>
          </a:p>
          <a:p>
            <a:pPr lvl="1"/>
            <a:r>
              <a:rPr lang="en-US" dirty="0"/>
              <a:t>He will never leave us or forsake us (Heb. 13:5-6)</a:t>
            </a:r>
          </a:p>
          <a:p>
            <a:pPr lvl="1"/>
            <a:r>
              <a:rPr lang="en-US" dirty="0"/>
              <a:t>He is with us always (Matt. 28:20)</a:t>
            </a:r>
          </a:p>
        </p:txBody>
      </p:sp>
    </p:spTree>
    <p:extLst>
      <p:ext uri="{BB962C8B-B14F-4D97-AF65-F5344CB8AC3E}">
        <p14:creationId xmlns:p14="http://schemas.microsoft.com/office/powerpoint/2010/main" val="416832524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058E6-FA60-4251-A0EC-B41DAD3DE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 Faith That Overcomes Grief &amp; Loneliness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3C794-F51A-4829-81F0-5A33292E0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Remember: The Lord gives you a family!</a:t>
            </a:r>
          </a:p>
          <a:p>
            <a:pPr lvl="1"/>
            <a:r>
              <a:rPr lang="en-US" dirty="0"/>
              <a:t>The church is the family of God (1 Tim. 3:15; 5:1-2)</a:t>
            </a:r>
          </a:p>
          <a:p>
            <a:pPr lvl="1"/>
            <a:r>
              <a:rPr lang="en-US" dirty="0"/>
              <a:t>We have 100-fold brothers, sisters, mothers (Mark 10:29-20)</a:t>
            </a:r>
          </a:p>
          <a:p>
            <a:pPr lvl="1"/>
            <a:r>
              <a:rPr lang="en-US" dirty="0"/>
              <a:t>“God sets the solitary in families” (Psa. 68:6)</a:t>
            </a:r>
          </a:p>
          <a:p>
            <a:pPr lvl="1"/>
            <a:r>
              <a:rPr lang="en-US" dirty="0"/>
              <a:t>In this family, we are to bear one another’s grief</a:t>
            </a:r>
          </a:p>
          <a:p>
            <a:pPr lvl="2"/>
            <a:r>
              <a:rPr lang="en-US" dirty="0"/>
              <a:t>By weeping with those who weep (Rom. 12:15)</a:t>
            </a:r>
          </a:p>
          <a:p>
            <a:pPr lvl="2"/>
            <a:r>
              <a:rPr lang="en-US" dirty="0"/>
              <a:t>By sharing in each other’s sufferings (1 Cor. 12:25-26)</a:t>
            </a:r>
          </a:p>
          <a:p>
            <a:pPr lvl="2"/>
            <a:r>
              <a:rPr lang="en-US" dirty="0"/>
              <a:t>By comforting one another with the comfort we each receive from God (2 Cor. 1:3-5)</a:t>
            </a:r>
          </a:p>
          <a:p>
            <a:pPr lvl="1"/>
            <a:r>
              <a:rPr lang="en-US" dirty="0"/>
              <a:t>Many bear their grief alone because they don’t have this family</a:t>
            </a:r>
          </a:p>
        </p:txBody>
      </p:sp>
    </p:spTree>
    <p:extLst>
      <p:ext uri="{BB962C8B-B14F-4D97-AF65-F5344CB8AC3E}">
        <p14:creationId xmlns:p14="http://schemas.microsoft.com/office/powerpoint/2010/main" val="9854270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058E6-FA60-4251-A0EC-B41DAD3DE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 Faith That Overcomes Grief &amp; Loneliness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3C794-F51A-4829-81F0-5A33292E0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can have a faith that overcomes grief &amp; loneliness by:</a:t>
            </a:r>
          </a:p>
          <a:p>
            <a:pPr lvl="1"/>
            <a:r>
              <a:rPr lang="en-US" dirty="0"/>
              <a:t>Truly believing the Lord wants the best for us </a:t>
            </a:r>
            <a:r>
              <a:rPr lang="en-US"/>
              <a:t>(John </a:t>
            </a:r>
            <a:r>
              <a:rPr lang="en-US" dirty="0"/>
              <a:t>14:1-3)</a:t>
            </a:r>
          </a:p>
          <a:p>
            <a:pPr lvl="1"/>
            <a:r>
              <a:rPr lang="en-US" dirty="0"/>
              <a:t>Taking comfort in the promises of God (1 Thess. 4:13-18)</a:t>
            </a:r>
          </a:p>
          <a:p>
            <a:pPr lvl="1"/>
            <a:r>
              <a:rPr lang="en-US" dirty="0"/>
              <a:t>Praying…and then praying some more (Luke 18:1; Matt. 6:5-6; Phil. 4:6-7)</a:t>
            </a:r>
          </a:p>
          <a:p>
            <a:pPr lvl="1"/>
            <a:r>
              <a:rPr lang="en-US" dirty="0"/>
              <a:t>Remembering Jesus intercedes as our High Priest (Heb. 7:25)</a:t>
            </a:r>
          </a:p>
          <a:p>
            <a:pPr lvl="1"/>
            <a:r>
              <a:rPr lang="en-US" dirty="0"/>
              <a:t>Serving others (Matt. 20:25-28)</a:t>
            </a:r>
          </a:p>
          <a:p>
            <a:pPr lvl="1"/>
            <a:r>
              <a:rPr lang="en-US" dirty="0"/>
              <a:t>Consorting with true friends in the church who will strengthen our hand in God (1 Sam. 23:16) </a:t>
            </a:r>
          </a:p>
          <a:p>
            <a:pPr lvl="1"/>
            <a:r>
              <a:rPr lang="en-US" dirty="0"/>
              <a:t>Staying busy in the Master’s work (Phil. 2:12-13; 1 Cor. 15:58; Matt. 6:33)</a:t>
            </a:r>
          </a:p>
          <a:p>
            <a:pPr lvl="1"/>
            <a:r>
              <a:rPr lang="en-US" dirty="0"/>
              <a:t>Studying the Bible…and finding “YOUR Psalm”</a:t>
            </a:r>
          </a:p>
        </p:txBody>
      </p:sp>
    </p:spTree>
    <p:extLst>
      <p:ext uri="{BB962C8B-B14F-4D97-AF65-F5344CB8AC3E}">
        <p14:creationId xmlns:p14="http://schemas.microsoft.com/office/powerpoint/2010/main" val="14094642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671</Words>
  <Application>Microsoft Office PowerPoint</Application>
  <PresentationFormat>Widescreen</PresentationFormat>
  <Paragraphs>56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Understanding Grief and Loneliness</vt:lpstr>
      <vt:lpstr>Understanding Grief and Loneliness</vt:lpstr>
      <vt:lpstr>Understanding Grief and Loneliness</vt:lpstr>
      <vt:lpstr>Understanding Grief and Loneliness</vt:lpstr>
      <vt:lpstr>A Faith That Overcomes Grief &amp; Loneliness</vt:lpstr>
      <vt:lpstr>A Faith That Overcomes Grief &amp; Loneliness</vt:lpstr>
      <vt:lpstr>A Faith That Overcomes Grief &amp; Loneliness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21</cp:revision>
  <dcterms:created xsi:type="dcterms:W3CDTF">2022-01-28T01:25:48Z</dcterms:created>
  <dcterms:modified xsi:type="dcterms:W3CDTF">2022-04-17T12:41:32Z</dcterms:modified>
</cp:coreProperties>
</file>