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1784" r:id="rId3"/>
    <p:sldId id="1785" r:id="rId4"/>
    <p:sldId id="1778" r:id="rId5"/>
    <p:sldId id="1787" r:id="rId6"/>
    <p:sldId id="1788" r:id="rId7"/>
    <p:sldId id="1789" r:id="rId8"/>
    <p:sldId id="1790" r:id="rId9"/>
    <p:sldId id="1792" r:id="rId10"/>
    <p:sldId id="1795" r:id="rId11"/>
    <p:sldId id="1794" r:id="rId12"/>
    <p:sldId id="1796" r:id="rId13"/>
    <p:sldId id="1797" r:id="rId14"/>
    <p:sldId id="1798" r:id="rId15"/>
    <p:sldId id="1786" r:id="rId16"/>
    <p:sldId id="1793" r:id="rId17"/>
    <p:sldId id="1800" r:id="rId18"/>
    <p:sldId id="1802" r:id="rId19"/>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92" d="100"/>
          <a:sy n="92" d="100"/>
        </p:scale>
        <p:origin x="108" y="444"/>
      </p:cViewPr>
      <p:guideLst>
        <p:guide orient="horz" pos="2184"/>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39"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2750" y="700088"/>
            <a:ext cx="6199188" cy="348773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1" y="4421823"/>
            <a:ext cx="5618480" cy="4189095"/>
          </a:xfrm>
          <a:prstGeom prst="rect">
            <a:avLst/>
          </a:prstGeom>
          <a:noFill/>
          <a:ln>
            <a:noFill/>
          </a:ln>
        </p:spPr>
        <p:txBody>
          <a:bodyPr spcFirstLastPara="1" wrap="square" lIns="93302" tIns="93302" rIns="93302" bIns="93302"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3995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3191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35291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0958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240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20313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719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74567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4601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472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3776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0195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418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2535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6525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0676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1" y="4421823"/>
            <a:ext cx="5618480" cy="4189095"/>
          </a:xfrm>
          <a:prstGeom prst="rect">
            <a:avLst/>
          </a:prstGeom>
        </p:spPr>
        <p:txBody>
          <a:bodyPr spcFirstLastPara="1" wrap="square" lIns="93302" tIns="93302" rIns="93302" bIns="93302"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11163" y="700088"/>
            <a:ext cx="6200775" cy="34877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0204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306711"/>
            <a:ext cx="12192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br>
              <a:rPr lang="en-US" sz="6000" b="1" dirty="0"/>
            </a:br>
            <a:r>
              <a:rPr lang="en-US" sz="6000" b="1" dirty="0"/>
              <a:t>The Two Covenants</a:t>
            </a:r>
            <a:br>
              <a:rPr lang="en-US" sz="6000" b="1" dirty="0"/>
            </a:br>
            <a:br>
              <a:rPr lang="en-US" sz="3200" b="1" dirty="0"/>
            </a:br>
            <a:r>
              <a:rPr lang="en-US" sz="2800" b="1" dirty="0"/>
              <a:t>Lesson Five—We Are Dead to OT Law—It Was Holy &amp; Spiritual</a:t>
            </a:r>
            <a:br>
              <a:rPr lang="en-US" sz="2800" b="1" dirty="0"/>
            </a:br>
            <a:br>
              <a:rPr lang="en-US" sz="2800" b="1" dirty="0"/>
            </a:br>
            <a:r>
              <a:rPr lang="en-US" sz="4400" b="1" dirty="0"/>
              <a:t>Palm Beach Lakes</a:t>
            </a:r>
            <a:br>
              <a:rPr lang="en-US" sz="5400" b="1" dirty="0"/>
            </a:br>
            <a:endParaRPr lang="en-US" sz="5400" dirty="0"/>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dirty="0">
                <a:solidFill>
                  <a:schemeClr val="lt1"/>
                </a:solidFill>
              </a:rPr>
              <a:t>February-April 2022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7:4  Therefore, my brethren, you also have become dead to the law </a:t>
            </a:r>
            <a:r>
              <a:rPr lang="en-US" sz="2400" b="1" u="none" strike="noStrike" baseline="0" dirty="0">
                <a:solidFill>
                  <a:srgbClr val="FFFF00"/>
                </a:solidFill>
                <a:latin typeface="Calibri" panose="020F0502020204030204" pitchFamily="34" charset="0"/>
                <a:cs typeface="Calibri" panose="020F0502020204030204" pitchFamily="34" charset="0"/>
              </a:rPr>
              <a:t>through the body of Christ</a:t>
            </a:r>
            <a:r>
              <a:rPr lang="en-US" sz="2400" b="1" u="none" strike="noStrike" baseline="0" dirty="0">
                <a:solidFill>
                  <a:schemeClr val="bg1"/>
                </a:solidFill>
                <a:latin typeface="Calibri" panose="020F0502020204030204" pitchFamily="34" charset="0"/>
                <a:cs typeface="Calibri" panose="020F0502020204030204" pitchFamily="34" charset="0"/>
              </a:rPr>
              <a: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a:t>
            </a:r>
            <a:r>
              <a:rPr lang="en-US" sz="2400" b="1" u="none" strike="noStrike" baseline="0" dirty="0">
                <a:solidFill>
                  <a:srgbClr val="FFFF00"/>
                </a:solidFill>
                <a:latin typeface="Calibri" panose="020F0502020204030204" pitchFamily="34" charset="0"/>
                <a:cs typeface="Calibri" panose="020F0502020204030204" pitchFamily="34" charset="0"/>
              </a:rPr>
              <a:t>in the flesh</a:t>
            </a:r>
            <a:r>
              <a:rPr lang="en-US" sz="2400" b="1" u="none" strike="noStrike" baseline="0" dirty="0">
                <a:solidFill>
                  <a:schemeClr val="bg1"/>
                </a:solidFill>
                <a:latin typeface="Calibri" panose="020F0502020204030204" pitchFamily="34" charset="0"/>
                <a:cs typeface="Calibri" panose="020F0502020204030204" pitchFamily="34" charset="0"/>
              </a:rPr>
              <a:t>, the sinful passions which were aroused by the law were at work in our members to </a:t>
            </a:r>
            <a:r>
              <a:rPr lang="en-US" sz="2400" b="1" u="none" strike="noStrike" baseline="0" dirty="0">
                <a:solidFill>
                  <a:srgbClr val="FFFF00"/>
                </a:solidFill>
                <a:latin typeface="Calibri" panose="020F0502020204030204" pitchFamily="34" charset="0"/>
                <a:cs typeface="Calibri" panose="020F0502020204030204" pitchFamily="34" charset="0"/>
              </a:rPr>
              <a:t>bear fruit to death</a:t>
            </a:r>
            <a:r>
              <a:rPr lang="en-US" sz="24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delivered from the law, 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2708434"/>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Made dead to law by the body of Jesus</a:t>
            </a:r>
          </a:p>
          <a:p>
            <a:pPr marL="346075" indent="-346075">
              <a:spcAft>
                <a:spcPts val="600"/>
              </a:spcAft>
              <a:buClr>
                <a:schemeClr val="bg1"/>
              </a:buClr>
              <a:buFont typeface="Arial" panose="020B0604020202020204" pitchFamily="34" charset="0"/>
              <a:buChar char="•"/>
            </a:pPr>
            <a:r>
              <a:rPr lang="en-US" sz="2200" b="1" dirty="0">
                <a:solidFill>
                  <a:srgbClr val="FFFF00"/>
                </a:solidFill>
              </a:rPr>
              <a:t>When under the OT law (in the flesh) sin brought death—no salvation by law</a:t>
            </a:r>
          </a:p>
        </p:txBody>
      </p:sp>
    </p:spTree>
    <p:extLst>
      <p:ext uri="{BB962C8B-B14F-4D97-AF65-F5344CB8AC3E}">
        <p14:creationId xmlns:p14="http://schemas.microsoft.com/office/powerpoint/2010/main" val="2198076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755148"/>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7:7  What shall we say then? Is the law sin? Certainly not! On the contrary, I would not have known sin except through </a:t>
            </a:r>
            <a:r>
              <a:rPr lang="en-US" sz="2400" b="1" u="none" strike="noStrike" baseline="0" dirty="0">
                <a:solidFill>
                  <a:srgbClr val="FFFF00"/>
                </a:solidFill>
                <a:latin typeface="Calibri" panose="020F0502020204030204" pitchFamily="34" charset="0"/>
                <a:cs typeface="Calibri" panose="020F0502020204030204" pitchFamily="34" charset="0"/>
              </a:rPr>
              <a:t>the law. </a:t>
            </a:r>
            <a:r>
              <a:rPr lang="en-US" sz="2400" b="1" u="none" strike="noStrike" baseline="0" dirty="0">
                <a:solidFill>
                  <a:schemeClr val="bg1"/>
                </a:solidFill>
                <a:latin typeface="Calibri" panose="020F0502020204030204" pitchFamily="34" charset="0"/>
                <a:cs typeface="Calibri" panose="020F0502020204030204" pitchFamily="34" charset="0"/>
              </a:rPr>
              <a:t>For I would not have known covetousness unless the law had said, "You shall not covet."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7:8  But sin, taking opportunity by the commandment, produced in me all manner of evil desire. For apart from the law sin was dead.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7:9  I was alive once without the law, but when the commandment came, sin revived and I died.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7:10  And the commandment, which was to bring life, I found to bring death.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1277273"/>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Dead to and delivered from </a:t>
            </a:r>
            <a:r>
              <a:rPr lang="en-US" sz="2200" b="1" dirty="0">
                <a:solidFill>
                  <a:srgbClr val="FFFF00"/>
                </a:solidFill>
              </a:rPr>
              <a:t>Which Law</a:t>
            </a:r>
          </a:p>
        </p:txBody>
      </p:sp>
    </p:spTree>
    <p:extLst>
      <p:ext uri="{BB962C8B-B14F-4D97-AF65-F5344CB8AC3E}">
        <p14:creationId xmlns:p14="http://schemas.microsoft.com/office/powerpoint/2010/main" val="280965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755148"/>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7:7  What shall we say then? Is the law sin? Certainly not! On the contrary, I would not have known sin except through the law. For I would not have known covetousness unless </a:t>
            </a:r>
            <a:r>
              <a:rPr lang="en-US" sz="2400" b="1" u="none" strike="noStrike" baseline="0" dirty="0">
                <a:solidFill>
                  <a:srgbClr val="FFFF00"/>
                </a:solidFill>
                <a:latin typeface="Calibri" panose="020F0502020204030204" pitchFamily="34" charset="0"/>
                <a:cs typeface="Calibri" panose="020F0502020204030204" pitchFamily="34" charset="0"/>
              </a:rPr>
              <a:t>the law had said, "You shall not covet."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7:8  But sin, taking opportunity by the commandment, produced in me all manner of evil desire. For apart from the law sin was dead.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7:9  I was alive once without the law, but when the commandment came, sin revived and I died.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7:10  And the commandment, which was to bring life, I found to bring death.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2785378"/>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Dead to and delivered from </a:t>
            </a:r>
            <a:r>
              <a:rPr lang="en-US" sz="2200" b="1" dirty="0">
                <a:solidFill>
                  <a:srgbClr val="FFFF00"/>
                </a:solidFill>
              </a:rPr>
              <a:t>Which Law</a:t>
            </a:r>
          </a:p>
          <a:p>
            <a:pPr marL="346075" indent="-346075">
              <a:spcAft>
                <a:spcPts val="600"/>
              </a:spcAft>
              <a:buClr>
                <a:schemeClr val="bg1"/>
              </a:buClr>
              <a:buFont typeface="Arial" panose="020B0604020202020204" pitchFamily="34" charset="0"/>
              <a:buChar char="•"/>
            </a:pPr>
            <a:endParaRPr lang="en-US" sz="2200" b="1" dirty="0">
              <a:solidFill>
                <a:srgbClr val="FFFF00"/>
              </a:solidFill>
            </a:endParaRPr>
          </a:p>
          <a:p>
            <a:pPr marL="346075" indent="-346075">
              <a:spcAft>
                <a:spcPts val="600"/>
              </a:spcAft>
              <a:buClr>
                <a:schemeClr val="bg1"/>
              </a:buClr>
              <a:buFont typeface="Arial" panose="020B0604020202020204" pitchFamily="34" charset="0"/>
              <a:buChar char="•"/>
            </a:pPr>
            <a:r>
              <a:rPr lang="en-US" sz="2200" b="1" dirty="0">
                <a:solidFill>
                  <a:srgbClr val="FFFF00"/>
                </a:solidFill>
              </a:rPr>
              <a:t>We are not under the law which said, “You shall not covet”</a:t>
            </a:r>
          </a:p>
        </p:txBody>
      </p:sp>
    </p:spTree>
    <p:extLst>
      <p:ext uri="{BB962C8B-B14F-4D97-AF65-F5344CB8AC3E}">
        <p14:creationId xmlns:p14="http://schemas.microsoft.com/office/powerpoint/2010/main" val="1801512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755148"/>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7:7  What shall we say then? Is the law sin? Certainly not! On the contrary, I would not have known sin except through the law. For I would not have known covetousness unless </a:t>
            </a:r>
            <a:r>
              <a:rPr lang="en-US" sz="2400" b="1" u="none" strike="noStrike" baseline="0" dirty="0">
                <a:solidFill>
                  <a:srgbClr val="FFFF00"/>
                </a:solidFill>
                <a:latin typeface="Calibri" panose="020F0502020204030204" pitchFamily="34" charset="0"/>
                <a:cs typeface="Calibri" panose="020F0502020204030204" pitchFamily="34" charset="0"/>
              </a:rPr>
              <a:t>the law had said, "You shall not covet."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7:8  But sin, taking opportunity by the commandment, produced in me all manner of evil desire. For apart from the law sin was dead.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7:9  I was alive once without the law, but when the commandment came, sin revived and I died.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7:10  And the commandment, which was to bring life, I found to bring death.</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4293483"/>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Dead to and delivered from </a:t>
            </a:r>
            <a:r>
              <a:rPr lang="en-US" sz="2200" b="1" dirty="0">
                <a:solidFill>
                  <a:srgbClr val="FFFF00"/>
                </a:solidFill>
              </a:rPr>
              <a:t>Which Law</a:t>
            </a:r>
          </a:p>
          <a:p>
            <a:pPr marL="346075" indent="-346075">
              <a:spcAft>
                <a:spcPts val="600"/>
              </a:spcAft>
              <a:buClr>
                <a:schemeClr val="bg1"/>
              </a:buClr>
              <a:buFont typeface="Arial" panose="020B0604020202020204" pitchFamily="34" charset="0"/>
              <a:buChar char="•"/>
            </a:pPr>
            <a:endParaRPr lang="en-US" sz="2200" b="1" dirty="0">
              <a:solidFill>
                <a:srgbClr val="FFFF00"/>
              </a:solidFill>
            </a:endParaRPr>
          </a:p>
          <a:p>
            <a:pPr marL="346075" indent="-346075">
              <a:spcAft>
                <a:spcPts val="600"/>
              </a:spcAft>
              <a:buClr>
                <a:schemeClr val="bg1"/>
              </a:buClr>
              <a:buFont typeface="Arial" panose="020B0604020202020204" pitchFamily="34" charset="0"/>
              <a:buChar char="•"/>
            </a:pPr>
            <a:r>
              <a:rPr lang="en-US" sz="2200" b="1" dirty="0">
                <a:solidFill>
                  <a:srgbClr val="FFFF00"/>
                </a:solidFill>
              </a:rPr>
              <a:t>We are not under the law which said, “You shall not covet”</a:t>
            </a:r>
          </a:p>
          <a:p>
            <a:pPr marL="346075" indent="-346075">
              <a:spcAft>
                <a:spcPts val="600"/>
              </a:spcAft>
              <a:buClr>
                <a:schemeClr val="bg1"/>
              </a:buClr>
              <a:buFont typeface="Arial" panose="020B0604020202020204" pitchFamily="34" charset="0"/>
              <a:buChar char="•"/>
            </a:pPr>
            <a:endParaRPr lang="en-US" sz="2200" b="1" dirty="0">
              <a:solidFill>
                <a:srgbClr val="FFFF00"/>
              </a:solidFill>
            </a:endParaRPr>
          </a:p>
          <a:p>
            <a:pPr marL="346075" indent="-346075">
              <a:spcAft>
                <a:spcPts val="600"/>
              </a:spcAft>
              <a:buClr>
                <a:schemeClr val="bg1"/>
              </a:buClr>
              <a:buFont typeface="Arial" panose="020B0604020202020204" pitchFamily="34" charset="0"/>
              <a:buChar char="•"/>
            </a:pPr>
            <a:r>
              <a:rPr lang="en-US" sz="2200" b="1" dirty="0">
                <a:solidFill>
                  <a:srgbClr val="FFFF00"/>
                </a:solidFill>
              </a:rPr>
              <a:t>We are NOT under the Ten Commandments and the Sabbath </a:t>
            </a:r>
          </a:p>
        </p:txBody>
      </p:sp>
    </p:spTree>
    <p:extLst>
      <p:ext uri="{BB962C8B-B14F-4D97-AF65-F5344CB8AC3E}">
        <p14:creationId xmlns:p14="http://schemas.microsoft.com/office/powerpoint/2010/main" val="3690340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755148"/>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7:7  What shall we say then? Is the law sin? Certainly not! On the contrary, I would not have known sin except through the law. For I would not have known covetousness unless the law had said, "YOU SHALL NOT COVET."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7:8  But sin, taking opportunity by the commandment, produced in me all manner of evil desire. For apart from the law sin was dead.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7:9  </a:t>
            </a:r>
            <a:r>
              <a:rPr lang="en-US" sz="2400" b="1" u="none" strike="noStrike" baseline="0" dirty="0">
                <a:solidFill>
                  <a:srgbClr val="FFFF00"/>
                </a:solidFill>
                <a:latin typeface="Calibri" panose="020F0502020204030204" pitchFamily="34" charset="0"/>
                <a:cs typeface="Calibri" panose="020F0502020204030204" pitchFamily="34" charset="0"/>
              </a:rPr>
              <a:t>I was alive once without the law, </a:t>
            </a:r>
            <a:r>
              <a:rPr lang="en-US" sz="2400" b="1" u="none" strike="noStrike" baseline="0" dirty="0">
                <a:solidFill>
                  <a:schemeClr val="bg1"/>
                </a:solidFill>
                <a:latin typeface="Calibri" panose="020F0502020204030204" pitchFamily="34" charset="0"/>
                <a:cs typeface="Calibri" panose="020F0502020204030204" pitchFamily="34" charset="0"/>
              </a:rPr>
              <a:t>but when the commandment came, sin revived and I died.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7:10  And the commandment, which was to bring life, I found to bring death.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3724096"/>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rgbClr val="FFFF00"/>
                </a:solidFill>
              </a:rPr>
              <a:t>Paul was “alive” not a sinner (innocence of infancy) </a:t>
            </a:r>
          </a:p>
          <a:p>
            <a:pPr marL="346075" indent="-346075">
              <a:spcAft>
                <a:spcPts val="600"/>
              </a:spcAft>
              <a:buClr>
                <a:schemeClr val="bg1"/>
              </a:buClr>
              <a:buFont typeface="Arial" panose="020B0604020202020204" pitchFamily="34" charset="0"/>
              <a:buChar char="•"/>
            </a:pPr>
            <a:r>
              <a:rPr lang="en-US" sz="2200" b="1" dirty="0">
                <a:solidFill>
                  <a:schemeClr val="bg1"/>
                </a:solidFill>
              </a:rPr>
              <a:t>When he became accountable, he could not keep law perfectly and he died. (No one could keep law perfectly)</a:t>
            </a:r>
          </a:p>
        </p:txBody>
      </p:sp>
    </p:spTree>
    <p:extLst>
      <p:ext uri="{BB962C8B-B14F-4D97-AF65-F5344CB8AC3E}">
        <p14:creationId xmlns:p14="http://schemas.microsoft.com/office/powerpoint/2010/main" val="1423245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755148"/>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7:7  What shall we say then? Is the law sin? Certainly not! On the contrary, I would not have known sin except through the law. For I would not have known covetousness unless the law had said, "YOU SHALL NOT COVET."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7:8  But sin, taking opportunity by the commandment, produced in me all manner of evil desire. For apart from the law sin was dead.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7:9  I was alive once without the law</a:t>
            </a:r>
            <a:r>
              <a:rPr lang="en-US" sz="2400" b="1" u="none" strike="noStrike" baseline="0" dirty="0">
                <a:solidFill>
                  <a:srgbClr val="FFFF00"/>
                </a:solidFill>
                <a:latin typeface="Calibri" panose="020F0502020204030204" pitchFamily="34" charset="0"/>
                <a:cs typeface="Calibri" panose="020F0502020204030204" pitchFamily="34" charset="0"/>
              </a:rPr>
              <a:t>, but when the commandment came, sin revived and I died.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7:10  And the commandment, which was to bring life, I found to bring death.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3724096"/>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Paul was “alive” not a sinner (innocence of infancy) </a:t>
            </a:r>
          </a:p>
          <a:p>
            <a:pPr marL="346075" indent="-346075">
              <a:spcAft>
                <a:spcPts val="600"/>
              </a:spcAft>
              <a:buClr>
                <a:schemeClr val="bg1"/>
              </a:buClr>
              <a:buFont typeface="Arial" panose="020B0604020202020204" pitchFamily="34" charset="0"/>
              <a:buChar char="•"/>
            </a:pPr>
            <a:r>
              <a:rPr lang="en-US" sz="2200" b="1" dirty="0">
                <a:solidFill>
                  <a:srgbClr val="FFFF00"/>
                </a:solidFill>
              </a:rPr>
              <a:t>When he became accountable, he could not keep law perfectly and he died. (No one could keep law perfectly)</a:t>
            </a:r>
          </a:p>
        </p:txBody>
      </p:sp>
    </p:spTree>
    <p:extLst>
      <p:ext uri="{BB962C8B-B14F-4D97-AF65-F5344CB8AC3E}">
        <p14:creationId xmlns:p14="http://schemas.microsoft.com/office/powerpoint/2010/main" val="1733356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3724096"/>
          </a:xfrm>
          <a:prstGeom prst="rect">
            <a:avLst/>
          </a:prstGeom>
          <a:noFill/>
        </p:spPr>
        <p:txBody>
          <a:bodyPr wrap="square" rtlCol="0">
            <a:spAutoFit/>
          </a:bodyPr>
          <a:lstStyle/>
          <a:p>
            <a:pPr marR="0" algn="just" rtl="0">
              <a:spcAft>
                <a:spcPts val="1200"/>
              </a:spcAft>
              <a:tabLst>
                <a:tab pos="3435350" algn="l"/>
              </a:tabLst>
            </a:pPr>
            <a:r>
              <a:rPr lang="en-US" sz="2400" b="1" u="none" strike="noStrike" baseline="0" dirty="0">
                <a:solidFill>
                  <a:schemeClr val="bg1"/>
                </a:solidFill>
                <a:latin typeface="Calibri" panose="020F0502020204030204" pitchFamily="34" charset="0"/>
                <a:cs typeface="Calibri" panose="020F0502020204030204" pitchFamily="34" charset="0"/>
              </a:rPr>
              <a:t>Rom 7:12  Therefore the law is </a:t>
            </a:r>
            <a:r>
              <a:rPr lang="en-US" sz="2400" b="1" u="none" strike="noStrike" baseline="0" dirty="0">
                <a:solidFill>
                  <a:srgbClr val="FFFF00"/>
                </a:solidFill>
                <a:latin typeface="Calibri" panose="020F0502020204030204" pitchFamily="34" charset="0"/>
                <a:cs typeface="Calibri" panose="020F0502020204030204" pitchFamily="34" charset="0"/>
              </a:rPr>
              <a:t>holy, </a:t>
            </a:r>
            <a:r>
              <a:rPr lang="en-US" sz="2400" b="1" u="none" strike="noStrike" baseline="0" dirty="0">
                <a:solidFill>
                  <a:schemeClr val="bg1"/>
                </a:solidFill>
                <a:latin typeface="Calibri" panose="020F0502020204030204" pitchFamily="34" charset="0"/>
                <a:cs typeface="Calibri" panose="020F0502020204030204" pitchFamily="34" charset="0"/>
              </a:rPr>
              <a:t>and the commandment </a:t>
            </a:r>
            <a:r>
              <a:rPr lang="en-US" sz="2400" b="1" u="none" strike="noStrike" baseline="0" dirty="0">
                <a:solidFill>
                  <a:srgbClr val="FFFF00"/>
                </a:solidFill>
                <a:latin typeface="Calibri" panose="020F0502020204030204" pitchFamily="34" charset="0"/>
                <a:cs typeface="Calibri" panose="020F0502020204030204" pitchFamily="34" charset="0"/>
              </a:rPr>
              <a:t>holy and just and good.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Rom 7:13  Has then what is good become death to me? Certainly not! But sin, that it might appear sin, was producing death in me through what is good, so that sin through the commandment might become exceedingly sinful.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Rom 7:14  For we know that </a:t>
            </a:r>
            <a:r>
              <a:rPr lang="en-US" sz="2400" b="1" u="none" strike="noStrike" baseline="0" dirty="0">
                <a:solidFill>
                  <a:srgbClr val="FFFF00"/>
                </a:solidFill>
                <a:latin typeface="Calibri" panose="020F0502020204030204" pitchFamily="34" charset="0"/>
                <a:cs typeface="Calibri" panose="020F0502020204030204" pitchFamily="34" charset="0"/>
              </a:rPr>
              <a:t>the law is spiritual,</a:t>
            </a:r>
            <a:r>
              <a:rPr lang="en-US" sz="2400" b="1" u="none" strike="noStrike" baseline="0" dirty="0">
                <a:solidFill>
                  <a:schemeClr val="bg1"/>
                </a:solidFill>
                <a:latin typeface="Calibri" panose="020F0502020204030204" pitchFamily="34" charset="0"/>
                <a:cs typeface="Calibri" panose="020F0502020204030204" pitchFamily="34" charset="0"/>
              </a:rPr>
              <a:t> but I am carnal, sold under sin.</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1615827"/>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rgbClr val="FFFF00"/>
                </a:solidFill>
              </a:rPr>
              <a:t>The Old Testament Law (all of it) was holy, just good and spiritual</a:t>
            </a:r>
          </a:p>
        </p:txBody>
      </p:sp>
    </p:spTree>
    <p:extLst>
      <p:ext uri="{BB962C8B-B14F-4D97-AF65-F5344CB8AC3E}">
        <p14:creationId xmlns:p14="http://schemas.microsoft.com/office/powerpoint/2010/main" val="1030273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3724096"/>
          </a:xfrm>
          <a:prstGeom prst="rect">
            <a:avLst/>
          </a:prstGeom>
          <a:noFill/>
        </p:spPr>
        <p:txBody>
          <a:bodyPr wrap="square" rtlCol="0">
            <a:spAutoFit/>
          </a:bodyPr>
          <a:lstStyle/>
          <a:p>
            <a:pPr marR="0" algn="just" rtl="0">
              <a:spcAft>
                <a:spcPts val="1200"/>
              </a:spcAft>
              <a:tabLst>
                <a:tab pos="3435350" algn="l"/>
              </a:tabLst>
            </a:pPr>
            <a:r>
              <a:rPr lang="en-US" sz="2400" b="1" u="none" strike="noStrike" baseline="0" dirty="0">
                <a:solidFill>
                  <a:schemeClr val="bg1"/>
                </a:solidFill>
                <a:latin typeface="Calibri" panose="020F0502020204030204" pitchFamily="34" charset="0"/>
                <a:cs typeface="Calibri" panose="020F0502020204030204" pitchFamily="34" charset="0"/>
              </a:rPr>
              <a:t>Rom 7:12  Therefore the law is </a:t>
            </a:r>
            <a:r>
              <a:rPr lang="en-US" sz="2400" b="1" u="none" strike="noStrike" baseline="0" dirty="0">
                <a:solidFill>
                  <a:srgbClr val="FFFF00"/>
                </a:solidFill>
                <a:latin typeface="Calibri" panose="020F0502020204030204" pitchFamily="34" charset="0"/>
                <a:cs typeface="Calibri" panose="020F0502020204030204" pitchFamily="34" charset="0"/>
              </a:rPr>
              <a:t>holy, </a:t>
            </a:r>
            <a:r>
              <a:rPr lang="en-US" sz="2400" b="1" u="none" strike="noStrike" baseline="0" dirty="0">
                <a:solidFill>
                  <a:schemeClr val="bg1"/>
                </a:solidFill>
                <a:latin typeface="Calibri" panose="020F0502020204030204" pitchFamily="34" charset="0"/>
                <a:cs typeface="Calibri" panose="020F0502020204030204" pitchFamily="34" charset="0"/>
              </a:rPr>
              <a:t>and the commandment </a:t>
            </a:r>
            <a:r>
              <a:rPr lang="en-US" sz="2400" b="1" u="none" strike="noStrike" baseline="0" dirty="0">
                <a:solidFill>
                  <a:srgbClr val="FFFF00"/>
                </a:solidFill>
                <a:latin typeface="Calibri" panose="020F0502020204030204" pitchFamily="34" charset="0"/>
                <a:cs typeface="Calibri" panose="020F0502020204030204" pitchFamily="34" charset="0"/>
              </a:rPr>
              <a:t>holy and just and good.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Rom 7:13  Has then what is good become death to me? Certainly not! But sin, that it might appear sin, was producing death in me through what is good, so that sin through the commandment might become exceedingly sinful.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Rom 7:14  For we know </a:t>
            </a:r>
            <a:r>
              <a:rPr lang="en-US" sz="2400" b="1" u="none" strike="noStrike" baseline="0" dirty="0">
                <a:solidFill>
                  <a:srgbClr val="FFFF00"/>
                </a:solidFill>
                <a:latin typeface="Calibri" panose="020F0502020204030204" pitchFamily="34" charset="0"/>
                <a:cs typeface="Calibri" panose="020F0502020204030204" pitchFamily="34" charset="0"/>
              </a:rPr>
              <a:t>that the law is spiritual</a:t>
            </a:r>
            <a:r>
              <a:rPr lang="en-US" sz="2400" b="1" u="none" strike="noStrike" baseline="0" dirty="0">
                <a:solidFill>
                  <a:schemeClr val="bg1"/>
                </a:solidFill>
                <a:latin typeface="Calibri" panose="020F0502020204030204" pitchFamily="34" charset="0"/>
                <a:cs typeface="Calibri" panose="020F0502020204030204" pitchFamily="34" charset="0"/>
              </a:rPr>
              <a:t>, but I am carnal, sold under sin.</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589753"/>
            <a:ext cx="3847720" cy="3801041"/>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The Old Testament Law (all of it) was holy, just good and spiritual</a:t>
            </a:r>
          </a:p>
          <a:p>
            <a:pPr marL="346075" indent="-346075">
              <a:spcAft>
                <a:spcPts val="600"/>
              </a:spcAft>
              <a:buClr>
                <a:schemeClr val="bg1"/>
              </a:buClr>
              <a:buFont typeface="Arial" panose="020B0604020202020204" pitchFamily="34" charset="0"/>
              <a:buChar char="•"/>
            </a:pPr>
            <a:r>
              <a:rPr lang="en-US" sz="2200" b="1" dirty="0">
                <a:solidFill>
                  <a:srgbClr val="FFFF00"/>
                </a:solidFill>
              </a:rPr>
              <a:t>The O.T. and brought all men, who are carnal, under bondage of sin </a:t>
            </a:r>
          </a:p>
          <a:p>
            <a:pPr marL="346075" indent="-346075">
              <a:spcAft>
                <a:spcPts val="600"/>
              </a:spcAft>
              <a:buClr>
                <a:schemeClr val="bg1"/>
              </a:buClr>
              <a:buFont typeface="Arial" panose="020B0604020202020204" pitchFamily="34" charset="0"/>
              <a:buChar char="•"/>
            </a:pPr>
            <a:r>
              <a:rPr lang="en-US" sz="2200" b="1" dirty="0">
                <a:solidFill>
                  <a:schemeClr val="bg1"/>
                </a:solidFill>
              </a:rPr>
              <a:t>Men not saved by animal sacrifices, but by the blood of Jesus</a:t>
            </a:r>
          </a:p>
        </p:txBody>
      </p:sp>
    </p:spTree>
    <p:extLst>
      <p:ext uri="{BB962C8B-B14F-4D97-AF65-F5344CB8AC3E}">
        <p14:creationId xmlns:p14="http://schemas.microsoft.com/office/powerpoint/2010/main" val="3518057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3724096"/>
          </a:xfrm>
          <a:prstGeom prst="rect">
            <a:avLst/>
          </a:prstGeom>
          <a:noFill/>
        </p:spPr>
        <p:txBody>
          <a:bodyPr wrap="square" rtlCol="0">
            <a:spAutoFit/>
          </a:bodyPr>
          <a:lstStyle/>
          <a:p>
            <a:pPr marR="0" algn="just" rtl="0">
              <a:spcAft>
                <a:spcPts val="1200"/>
              </a:spcAft>
              <a:tabLst>
                <a:tab pos="3435350" algn="l"/>
              </a:tabLst>
            </a:pPr>
            <a:r>
              <a:rPr lang="en-US" sz="2400" b="1" u="none" strike="noStrike" baseline="0" dirty="0">
                <a:solidFill>
                  <a:schemeClr val="bg1"/>
                </a:solidFill>
                <a:latin typeface="Calibri" panose="020F0502020204030204" pitchFamily="34" charset="0"/>
                <a:cs typeface="Calibri" panose="020F0502020204030204" pitchFamily="34" charset="0"/>
              </a:rPr>
              <a:t>Rom 7:12  Therefore the law is </a:t>
            </a:r>
            <a:r>
              <a:rPr lang="en-US" sz="2400" b="1" u="none" strike="noStrike" baseline="0" dirty="0">
                <a:solidFill>
                  <a:srgbClr val="FFFF00"/>
                </a:solidFill>
                <a:latin typeface="Calibri" panose="020F0502020204030204" pitchFamily="34" charset="0"/>
                <a:cs typeface="Calibri" panose="020F0502020204030204" pitchFamily="34" charset="0"/>
              </a:rPr>
              <a:t>holy, </a:t>
            </a:r>
            <a:r>
              <a:rPr lang="en-US" sz="2400" b="1" u="none" strike="noStrike" baseline="0" dirty="0">
                <a:solidFill>
                  <a:schemeClr val="bg1"/>
                </a:solidFill>
                <a:latin typeface="Calibri" panose="020F0502020204030204" pitchFamily="34" charset="0"/>
                <a:cs typeface="Calibri" panose="020F0502020204030204" pitchFamily="34" charset="0"/>
              </a:rPr>
              <a:t>and the commandment </a:t>
            </a:r>
            <a:r>
              <a:rPr lang="en-US" sz="2400" b="1" u="none" strike="noStrike" baseline="0" dirty="0">
                <a:solidFill>
                  <a:srgbClr val="FFFF00"/>
                </a:solidFill>
                <a:latin typeface="Calibri" panose="020F0502020204030204" pitchFamily="34" charset="0"/>
                <a:cs typeface="Calibri" panose="020F0502020204030204" pitchFamily="34" charset="0"/>
              </a:rPr>
              <a:t>holy and just and good.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Rom 7:13  Has then what is good become death to me? Certainly not! But sin, that it might appear sin, was producing death in me through what is good, so that sin through the commandment might become exceedingly sinful. </a:t>
            </a:r>
          </a:p>
          <a:p>
            <a:pPr marR="0" algn="just" rtl="0">
              <a:spcAft>
                <a:spcPts val="1200"/>
              </a:spcAft>
            </a:pPr>
            <a:r>
              <a:rPr lang="en-US" sz="2400" b="1" u="none" strike="noStrike" baseline="0" dirty="0">
                <a:solidFill>
                  <a:schemeClr val="bg1"/>
                </a:solidFill>
                <a:latin typeface="Calibri" panose="020F0502020204030204" pitchFamily="34" charset="0"/>
                <a:cs typeface="Calibri" panose="020F0502020204030204" pitchFamily="34" charset="0"/>
              </a:rPr>
              <a:t>Rom 7:14  For we know </a:t>
            </a:r>
            <a:r>
              <a:rPr lang="en-US" sz="2400" b="1" u="none" strike="noStrike" baseline="0" dirty="0">
                <a:solidFill>
                  <a:srgbClr val="FFFF00"/>
                </a:solidFill>
                <a:latin typeface="Calibri" panose="020F0502020204030204" pitchFamily="34" charset="0"/>
                <a:cs typeface="Calibri" panose="020F0502020204030204" pitchFamily="34" charset="0"/>
              </a:rPr>
              <a:t>that the law is spiritual</a:t>
            </a:r>
            <a:r>
              <a:rPr lang="en-US" sz="2400" b="1" u="none" strike="noStrike" baseline="0" dirty="0">
                <a:solidFill>
                  <a:schemeClr val="bg1"/>
                </a:solidFill>
                <a:latin typeface="Calibri" panose="020F0502020204030204" pitchFamily="34" charset="0"/>
                <a:cs typeface="Calibri" panose="020F0502020204030204" pitchFamily="34" charset="0"/>
              </a:rPr>
              <a:t>, but I am carnal, sold under sin.</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589753"/>
            <a:ext cx="3847720" cy="3801041"/>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The Old Testament Law (all of it) was holy, just good and spiritual</a:t>
            </a:r>
          </a:p>
          <a:p>
            <a:pPr marL="346075" indent="-346075">
              <a:spcAft>
                <a:spcPts val="600"/>
              </a:spcAft>
              <a:buClr>
                <a:schemeClr val="bg1"/>
              </a:buClr>
              <a:buFont typeface="Arial" panose="020B0604020202020204" pitchFamily="34" charset="0"/>
              <a:buChar char="•"/>
            </a:pPr>
            <a:r>
              <a:rPr lang="en-US" sz="2200" b="1" dirty="0">
                <a:solidFill>
                  <a:schemeClr val="bg1"/>
                </a:solidFill>
              </a:rPr>
              <a:t>The O.T. and brought all men, who are carnal, under bondage of sin </a:t>
            </a:r>
          </a:p>
          <a:p>
            <a:pPr marL="346075" indent="-346075">
              <a:spcAft>
                <a:spcPts val="600"/>
              </a:spcAft>
              <a:buClr>
                <a:schemeClr val="bg1"/>
              </a:buClr>
              <a:buFont typeface="Arial" panose="020B0604020202020204" pitchFamily="34" charset="0"/>
              <a:buChar char="•"/>
            </a:pPr>
            <a:r>
              <a:rPr lang="en-US" sz="2200" b="1" dirty="0">
                <a:solidFill>
                  <a:srgbClr val="FFFF00"/>
                </a:solidFill>
              </a:rPr>
              <a:t>Men not saved by animal sacrifices, but by the blood of Jesus</a:t>
            </a:r>
          </a:p>
        </p:txBody>
      </p:sp>
    </p:spTree>
    <p:extLst>
      <p:ext uri="{BB962C8B-B14F-4D97-AF65-F5344CB8AC3E}">
        <p14:creationId xmlns:p14="http://schemas.microsoft.com/office/powerpoint/2010/main" val="86278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678204"/>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  Or do you not know, brethren (for I speak to those who know the law), that the law has dominion over a man as long as he lives?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7:2  For the woman who has a husband is bound by the law to her husband as long as he lives. But if the husband dies, she is released from the law of her husband.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7:3  So then if, while her husband lives, she marries another man, she will be called an adulteress; but if her husband dies, she is free from that law, so that she is no adulteress, though she has married another man. </a:t>
            </a:r>
            <a:endParaRPr lang="en-US" sz="16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11443"/>
            <a:ext cx="3847720" cy="2862322"/>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One marriage per life</a:t>
            </a:r>
          </a:p>
          <a:p>
            <a:pPr marL="342900" indent="-342900">
              <a:spcAft>
                <a:spcPts val="600"/>
              </a:spcAft>
              <a:buClr>
                <a:schemeClr val="bg1"/>
              </a:buClr>
              <a:buFont typeface="Arial" panose="020B0604020202020204" pitchFamily="34" charset="0"/>
              <a:buChar char="•"/>
            </a:pPr>
            <a:r>
              <a:rPr lang="en-US" sz="2200" b="1" dirty="0">
                <a:solidFill>
                  <a:schemeClr val="bg1"/>
                </a:solidFill>
              </a:rPr>
              <a:t>Cannot be married to two at same time</a:t>
            </a:r>
          </a:p>
          <a:p>
            <a:pPr marL="342900" indent="-342900">
              <a:spcAft>
                <a:spcPts val="600"/>
              </a:spcAft>
              <a:buClr>
                <a:schemeClr val="bg1"/>
              </a:buClr>
              <a:buFont typeface="Arial" panose="020B0604020202020204" pitchFamily="34" charset="0"/>
              <a:buChar char="•"/>
            </a:pPr>
            <a:r>
              <a:rPr lang="en-US" sz="2200" b="1" dirty="0">
                <a:solidFill>
                  <a:schemeClr val="bg1"/>
                </a:solidFill>
              </a:rPr>
              <a:t>If two=then adultery</a:t>
            </a:r>
          </a:p>
          <a:p>
            <a:pPr marL="342900" indent="-342900">
              <a:spcAft>
                <a:spcPts val="600"/>
              </a:spcAft>
              <a:buClr>
                <a:schemeClr val="bg1"/>
              </a:buClr>
              <a:buFont typeface="Arial" panose="020B0604020202020204" pitchFamily="34" charset="0"/>
              <a:buChar char="•"/>
            </a:pPr>
            <a:r>
              <a:rPr lang="en-US" sz="2200" b="1" dirty="0">
                <a:solidFill>
                  <a:schemeClr val="bg1"/>
                </a:solidFill>
              </a:rPr>
              <a:t>If mate dies then free to marry again</a:t>
            </a:r>
          </a:p>
        </p:txBody>
      </p:sp>
    </p:spTree>
    <p:extLst>
      <p:ext uri="{BB962C8B-B14F-4D97-AF65-F5344CB8AC3E}">
        <p14:creationId xmlns:p14="http://schemas.microsoft.com/office/powerpoint/2010/main" val="389222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678204"/>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7:1  Or do you not know, brethren (for I speak to those who know the law), that the law has dominion over a man as long as he lives?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7:2  For the woman who has a husband is bound by the law to her husband as long as he lives. But if the husband dies, she is released from the law of her husband.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7:3  So then if, while her husband lives, she marries another man, she will be called an adulteress; but if her husband dies, she is free from that law, so that she is no adulteress, though she has married another man. </a:t>
            </a:r>
            <a:endParaRPr lang="en-US" sz="16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11443"/>
            <a:ext cx="3847720" cy="3616375"/>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One marriage per life</a:t>
            </a:r>
          </a:p>
          <a:p>
            <a:pPr marL="342900" indent="-342900">
              <a:spcAft>
                <a:spcPts val="600"/>
              </a:spcAft>
              <a:buClr>
                <a:schemeClr val="bg1"/>
              </a:buClr>
              <a:buFont typeface="Arial" panose="020B0604020202020204" pitchFamily="34" charset="0"/>
              <a:buChar char="•"/>
            </a:pPr>
            <a:r>
              <a:rPr lang="en-US" sz="2200" b="1" dirty="0">
                <a:solidFill>
                  <a:schemeClr val="bg1"/>
                </a:solidFill>
              </a:rPr>
              <a:t>Cannot be married to two at same time</a:t>
            </a:r>
          </a:p>
          <a:p>
            <a:pPr marL="342900" indent="-342900">
              <a:spcAft>
                <a:spcPts val="600"/>
              </a:spcAft>
              <a:buClr>
                <a:schemeClr val="bg1"/>
              </a:buClr>
              <a:buFont typeface="Arial" panose="020B0604020202020204" pitchFamily="34" charset="0"/>
              <a:buChar char="•"/>
            </a:pPr>
            <a:r>
              <a:rPr lang="en-US" sz="2200" b="1" dirty="0">
                <a:solidFill>
                  <a:schemeClr val="bg1"/>
                </a:solidFill>
              </a:rPr>
              <a:t>If two=then adultery</a:t>
            </a:r>
          </a:p>
          <a:p>
            <a:pPr marL="342900" indent="-342900">
              <a:spcAft>
                <a:spcPts val="600"/>
              </a:spcAft>
              <a:buClr>
                <a:schemeClr val="bg1"/>
              </a:buClr>
              <a:buFont typeface="Arial" panose="020B0604020202020204" pitchFamily="34" charset="0"/>
              <a:buChar char="•"/>
            </a:pPr>
            <a:r>
              <a:rPr lang="en-US" sz="2200" b="1" dirty="0">
                <a:solidFill>
                  <a:schemeClr val="bg1"/>
                </a:solidFill>
              </a:rPr>
              <a:t>If mate dies then free to marry again</a:t>
            </a:r>
          </a:p>
          <a:p>
            <a:pPr marL="342900" indent="-342900">
              <a:spcAft>
                <a:spcPts val="600"/>
              </a:spcAft>
              <a:buClr>
                <a:schemeClr val="bg1"/>
              </a:buClr>
              <a:buFont typeface="Arial" panose="020B0604020202020204" pitchFamily="34" charset="0"/>
              <a:buChar char="•"/>
            </a:pPr>
            <a:r>
              <a:rPr lang="en-US" sz="2200" b="1" dirty="0">
                <a:solidFill>
                  <a:schemeClr val="bg1"/>
                </a:solidFill>
              </a:rPr>
              <a:t>This truth applied to the Two Covenants</a:t>
            </a:r>
          </a:p>
        </p:txBody>
      </p:sp>
    </p:spTree>
    <p:extLst>
      <p:ext uri="{BB962C8B-B14F-4D97-AF65-F5344CB8AC3E}">
        <p14:creationId xmlns:p14="http://schemas.microsoft.com/office/powerpoint/2010/main" val="83281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a:t>
            </a:r>
            <a:r>
              <a:rPr lang="en-US" sz="2400" b="1" u="none" strike="noStrike" baseline="0" dirty="0">
                <a:solidFill>
                  <a:srgbClr val="FFFF00"/>
                </a:solidFill>
                <a:latin typeface="Calibri" panose="020F0502020204030204" pitchFamily="34" charset="0"/>
                <a:cs typeface="Calibri" panose="020F0502020204030204" pitchFamily="34" charset="0"/>
              </a:rPr>
              <a:t>7:4  Therefore, </a:t>
            </a:r>
            <a:r>
              <a:rPr lang="en-US" sz="2400" b="1" u="none" strike="noStrike" baseline="0" dirty="0">
                <a:solidFill>
                  <a:schemeClr val="bg1"/>
                </a:solidFill>
                <a:latin typeface="Calibri" panose="020F0502020204030204" pitchFamily="34" charset="0"/>
                <a:cs typeface="Calibri" panose="020F0502020204030204" pitchFamily="34" charset="0"/>
              </a:rPr>
              <a:t>my brethren, you also have become dead to the law through the body of Christ,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in the flesh, the sinful passions which were aroused by the law were at work in our members to bear fruit to death.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delivered from the law, 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1692771"/>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rgbClr val="FFFF00"/>
                </a:solidFill>
              </a:rPr>
              <a:t>This truth applied to the Two Covenants</a:t>
            </a: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p:txBody>
      </p:sp>
    </p:spTree>
    <p:extLst>
      <p:ext uri="{BB962C8B-B14F-4D97-AF65-F5344CB8AC3E}">
        <p14:creationId xmlns:p14="http://schemas.microsoft.com/office/powerpoint/2010/main" val="296970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a:t>
            </a:r>
            <a:r>
              <a:rPr lang="en-US" sz="2400" b="1" u="none" strike="noStrike" baseline="0" dirty="0">
                <a:solidFill>
                  <a:srgbClr val="FFFF00"/>
                </a:solidFill>
                <a:latin typeface="Calibri" panose="020F0502020204030204" pitchFamily="34" charset="0"/>
                <a:cs typeface="Calibri" panose="020F0502020204030204" pitchFamily="34" charset="0"/>
              </a:rPr>
              <a:t>7:4  Therefore, </a:t>
            </a:r>
            <a:r>
              <a:rPr lang="en-US" sz="2400" b="1" u="none" strike="noStrike" baseline="0" dirty="0">
                <a:solidFill>
                  <a:schemeClr val="bg1"/>
                </a:solidFill>
                <a:latin typeface="Calibri" panose="020F0502020204030204" pitchFamily="34" charset="0"/>
                <a:cs typeface="Calibri" panose="020F0502020204030204" pitchFamily="34" charset="0"/>
              </a:rPr>
              <a:t>my brethren, you also have become </a:t>
            </a:r>
            <a:r>
              <a:rPr lang="en-US" sz="2400" b="1" u="none" strike="noStrike" baseline="0" dirty="0">
                <a:solidFill>
                  <a:srgbClr val="FFFF00"/>
                </a:solidFill>
                <a:latin typeface="Calibri" panose="020F0502020204030204" pitchFamily="34" charset="0"/>
                <a:cs typeface="Calibri" panose="020F0502020204030204" pitchFamily="34" charset="0"/>
              </a:rPr>
              <a:t>dead to the law </a:t>
            </a:r>
            <a:r>
              <a:rPr lang="en-US" sz="2400" b="1" u="none" strike="noStrike" baseline="0" dirty="0">
                <a:solidFill>
                  <a:schemeClr val="bg1"/>
                </a:solidFill>
                <a:latin typeface="Calibri" panose="020F0502020204030204" pitchFamily="34" charset="0"/>
                <a:cs typeface="Calibri" panose="020F0502020204030204" pitchFamily="34" charset="0"/>
              </a:rPr>
              <a:t>through the body of Christ,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in the flesh, the sinful passions which were aroused by the law were at work in our members to bear fruit to death.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delivered from the law, 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2108269"/>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This truth applied to the Two Covenants</a:t>
            </a:r>
          </a:p>
          <a:p>
            <a:pPr marL="346075" indent="-346075">
              <a:spcAft>
                <a:spcPts val="600"/>
              </a:spcAft>
              <a:buClr>
                <a:schemeClr val="bg1"/>
              </a:buClr>
              <a:buFont typeface="Arial" panose="020B0604020202020204" pitchFamily="34" charset="0"/>
              <a:buChar char="•"/>
            </a:pPr>
            <a:r>
              <a:rPr lang="en-US" sz="2200" b="1" dirty="0">
                <a:solidFill>
                  <a:srgbClr val="FFFF00"/>
                </a:solidFill>
              </a:rPr>
              <a:t>DEAD TO THE LAW</a:t>
            </a: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p:txBody>
      </p:sp>
    </p:spTree>
    <p:extLst>
      <p:ext uri="{BB962C8B-B14F-4D97-AF65-F5344CB8AC3E}">
        <p14:creationId xmlns:p14="http://schemas.microsoft.com/office/powerpoint/2010/main" val="3654997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a:t>
            </a:r>
            <a:r>
              <a:rPr lang="en-US" sz="2400" b="1" u="none" strike="noStrike" baseline="0" dirty="0">
                <a:solidFill>
                  <a:srgbClr val="FFFF00"/>
                </a:solidFill>
                <a:latin typeface="Calibri" panose="020F0502020204030204" pitchFamily="34" charset="0"/>
                <a:cs typeface="Calibri" panose="020F0502020204030204" pitchFamily="34" charset="0"/>
              </a:rPr>
              <a:t>7:4  Therefore, </a:t>
            </a:r>
            <a:r>
              <a:rPr lang="en-US" sz="2400" b="1" u="none" strike="noStrike" baseline="0" dirty="0">
                <a:solidFill>
                  <a:schemeClr val="bg1"/>
                </a:solidFill>
                <a:latin typeface="Calibri" panose="020F0502020204030204" pitchFamily="34" charset="0"/>
                <a:cs typeface="Calibri" panose="020F0502020204030204" pitchFamily="34" charset="0"/>
              </a:rPr>
              <a:t>my brethren, you also have become </a:t>
            </a:r>
            <a:r>
              <a:rPr lang="en-US" sz="2400" b="1" u="none" strike="noStrike" baseline="0" dirty="0">
                <a:solidFill>
                  <a:srgbClr val="FFFF00"/>
                </a:solidFill>
                <a:latin typeface="Calibri" panose="020F0502020204030204" pitchFamily="34" charset="0"/>
                <a:cs typeface="Calibri" panose="020F0502020204030204" pitchFamily="34" charset="0"/>
              </a:rPr>
              <a:t>dead to the law </a:t>
            </a:r>
            <a:r>
              <a:rPr lang="en-US" sz="2400" b="1" u="none" strike="noStrike" baseline="0" dirty="0">
                <a:solidFill>
                  <a:schemeClr val="bg1"/>
                </a:solidFill>
                <a:latin typeface="Calibri" panose="020F0502020204030204" pitchFamily="34" charset="0"/>
                <a:cs typeface="Calibri" panose="020F0502020204030204" pitchFamily="34" charset="0"/>
              </a:rPr>
              <a:t>through the body of Christ,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in the flesh, the sinful passions which were aroused by the law were at work in our members to bear fruit to death.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a:t>
            </a:r>
            <a:r>
              <a:rPr lang="en-US" sz="2400" b="1" u="none" strike="noStrike" baseline="0" dirty="0">
                <a:solidFill>
                  <a:srgbClr val="FFFF00"/>
                </a:solidFill>
                <a:latin typeface="Calibri" panose="020F0502020204030204" pitchFamily="34" charset="0"/>
                <a:cs typeface="Calibri" panose="020F0502020204030204" pitchFamily="34" charset="0"/>
              </a:rPr>
              <a:t>delivered from the law, </a:t>
            </a:r>
            <a:r>
              <a:rPr lang="en-US" sz="2400" b="1" u="none" strike="noStrike" baseline="0" dirty="0">
                <a:solidFill>
                  <a:schemeClr val="bg1"/>
                </a:solidFill>
                <a:latin typeface="Calibri" panose="020F0502020204030204" pitchFamily="34" charset="0"/>
                <a:cs typeface="Calibri" panose="020F0502020204030204" pitchFamily="34" charset="0"/>
              </a:rPr>
              <a:t>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2862322"/>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This truth applied to the Two Covenants</a:t>
            </a:r>
          </a:p>
          <a:p>
            <a:pPr marL="346075" indent="-346075">
              <a:spcAft>
                <a:spcPts val="600"/>
              </a:spcAft>
              <a:buClr>
                <a:schemeClr val="bg1"/>
              </a:buClr>
              <a:buFont typeface="Arial" panose="020B0604020202020204" pitchFamily="34" charset="0"/>
              <a:buChar char="•"/>
            </a:pPr>
            <a:r>
              <a:rPr lang="en-US" sz="2200" b="1" dirty="0">
                <a:solidFill>
                  <a:schemeClr val="bg1"/>
                </a:solidFill>
              </a:rPr>
              <a:t>DEAD TO THE LAW</a:t>
            </a:r>
          </a:p>
          <a:p>
            <a:pPr marL="346075" indent="-346075">
              <a:spcAft>
                <a:spcPts val="600"/>
              </a:spcAft>
              <a:buClr>
                <a:schemeClr val="bg1"/>
              </a:buClr>
              <a:buFont typeface="Arial" panose="020B0604020202020204" pitchFamily="34" charset="0"/>
              <a:buChar char="•"/>
            </a:pPr>
            <a:r>
              <a:rPr lang="en-US" sz="2200" b="1" dirty="0">
                <a:solidFill>
                  <a:srgbClr val="FFFF00"/>
                </a:solidFill>
              </a:rPr>
              <a:t>DELIVERED FROM THE LAW</a:t>
            </a:r>
            <a:endParaRPr lang="en-US" sz="2200" b="1" dirty="0">
              <a:solidFill>
                <a:schemeClr val="bg1"/>
              </a:solidFill>
            </a:endParaRP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p:txBody>
      </p:sp>
    </p:spTree>
    <p:extLst>
      <p:ext uri="{BB962C8B-B14F-4D97-AF65-F5344CB8AC3E}">
        <p14:creationId xmlns:p14="http://schemas.microsoft.com/office/powerpoint/2010/main" val="1435910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a:t>
            </a:r>
            <a:r>
              <a:rPr lang="en-US" sz="2400" b="1" u="none" strike="noStrike" baseline="0" dirty="0">
                <a:solidFill>
                  <a:srgbClr val="FFFF00"/>
                </a:solidFill>
                <a:latin typeface="Calibri" panose="020F0502020204030204" pitchFamily="34" charset="0"/>
                <a:cs typeface="Calibri" panose="020F0502020204030204" pitchFamily="34" charset="0"/>
              </a:rPr>
              <a:t>7:4  Therefore, </a:t>
            </a:r>
            <a:r>
              <a:rPr lang="en-US" sz="2400" b="1" u="none" strike="noStrike" baseline="0" dirty="0">
                <a:solidFill>
                  <a:schemeClr val="bg1"/>
                </a:solidFill>
                <a:latin typeface="Calibri" panose="020F0502020204030204" pitchFamily="34" charset="0"/>
                <a:cs typeface="Calibri" panose="020F0502020204030204" pitchFamily="34" charset="0"/>
              </a:rPr>
              <a:t>my brethren, you also have become </a:t>
            </a:r>
            <a:r>
              <a:rPr lang="en-US" sz="2400" b="1" u="none" strike="noStrike" baseline="0" dirty="0">
                <a:solidFill>
                  <a:srgbClr val="FFFF00"/>
                </a:solidFill>
                <a:latin typeface="Calibri" panose="020F0502020204030204" pitchFamily="34" charset="0"/>
                <a:cs typeface="Calibri" panose="020F0502020204030204" pitchFamily="34" charset="0"/>
              </a:rPr>
              <a:t>dead to the law </a:t>
            </a:r>
            <a:r>
              <a:rPr lang="en-US" sz="2400" b="1" u="none" strike="noStrike" baseline="0" dirty="0">
                <a:solidFill>
                  <a:schemeClr val="bg1"/>
                </a:solidFill>
                <a:latin typeface="Calibri" panose="020F0502020204030204" pitchFamily="34" charset="0"/>
                <a:cs typeface="Calibri" panose="020F0502020204030204" pitchFamily="34" charset="0"/>
              </a:rPr>
              <a:t>through the body of Christ,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in the flesh, the sinful passions which were aroused by the law were at work in our members to bear fruit to death.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a:t>
            </a:r>
            <a:r>
              <a:rPr lang="en-US" sz="2400" b="1" u="none" strike="noStrike" baseline="0" dirty="0">
                <a:solidFill>
                  <a:srgbClr val="FFFF00"/>
                </a:solidFill>
                <a:latin typeface="Calibri" panose="020F0502020204030204" pitchFamily="34" charset="0"/>
                <a:cs typeface="Calibri" panose="020F0502020204030204" pitchFamily="34" charset="0"/>
              </a:rPr>
              <a:t>delivered from the law, </a:t>
            </a:r>
            <a:r>
              <a:rPr lang="en-US" sz="2400" b="1" u="none" strike="noStrike" baseline="0" dirty="0">
                <a:solidFill>
                  <a:schemeClr val="bg1"/>
                </a:solidFill>
                <a:latin typeface="Calibri" panose="020F0502020204030204" pitchFamily="34" charset="0"/>
                <a:cs typeface="Calibri" panose="020F0502020204030204" pitchFamily="34" charset="0"/>
              </a:rPr>
              <a:t>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3616375"/>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This truth applied to the Two Covenants</a:t>
            </a:r>
          </a:p>
          <a:p>
            <a:pPr marL="346075" indent="-346075">
              <a:spcAft>
                <a:spcPts val="600"/>
              </a:spcAft>
              <a:buClr>
                <a:schemeClr val="bg1"/>
              </a:buClr>
              <a:buFont typeface="Arial" panose="020B0604020202020204" pitchFamily="34" charset="0"/>
              <a:buChar char="•"/>
            </a:pPr>
            <a:r>
              <a:rPr lang="en-US" sz="2200" b="1" dirty="0">
                <a:solidFill>
                  <a:schemeClr val="bg1"/>
                </a:solidFill>
              </a:rPr>
              <a:t>DEAD TO THE LAW</a:t>
            </a:r>
          </a:p>
          <a:p>
            <a:pPr marL="346075" indent="-346075">
              <a:spcAft>
                <a:spcPts val="600"/>
              </a:spcAft>
              <a:buClr>
                <a:schemeClr val="bg1"/>
              </a:buClr>
              <a:buFont typeface="Arial" panose="020B0604020202020204" pitchFamily="34" charset="0"/>
              <a:buChar char="•"/>
            </a:pPr>
            <a:r>
              <a:rPr lang="en-US" sz="2200" b="1" dirty="0">
                <a:solidFill>
                  <a:schemeClr val="bg1"/>
                </a:solidFill>
              </a:rPr>
              <a:t>DELIVERED FROM THE LAW</a:t>
            </a: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a:p>
            <a:pPr marL="346075" indent="-346075">
              <a:spcAft>
                <a:spcPts val="600"/>
              </a:spcAft>
              <a:buClr>
                <a:schemeClr val="bg1"/>
              </a:buClr>
              <a:buFont typeface="Arial" panose="020B0604020202020204" pitchFamily="34" charset="0"/>
              <a:buChar char="•"/>
            </a:pPr>
            <a:r>
              <a:rPr lang="en-US" sz="2200" b="1" dirty="0">
                <a:solidFill>
                  <a:srgbClr val="FFFF00"/>
                </a:solidFill>
              </a:rPr>
              <a:t>If not dead to law, and delivered=adultery!</a:t>
            </a:r>
            <a:endParaRPr lang="en-US" sz="2200" b="1" dirty="0">
              <a:solidFill>
                <a:schemeClr val="bg1"/>
              </a:solidFill>
            </a:endParaRPr>
          </a:p>
        </p:txBody>
      </p:sp>
    </p:spTree>
    <p:extLst>
      <p:ext uri="{BB962C8B-B14F-4D97-AF65-F5344CB8AC3E}">
        <p14:creationId xmlns:p14="http://schemas.microsoft.com/office/powerpoint/2010/main" val="3034975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a:t>
            </a:r>
            <a:r>
              <a:rPr lang="en-US" sz="2400" b="1" u="none" strike="noStrike" baseline="0" dirty="0">
                <a:solidFill>
                  <a:srgbClr val="FFFF00"/>
                </a:solidFill>
                <a:latin typeface="Calibri" panose="020F0502020204030204" pitchFamily="34" charset="0"/>
                <a:cs typeface="Calibri" panose="020F0502020204030204" pitchFamily="34" charset="0"/>
              </a:rPr>
              <a:t>7:4  Therefore, </a:t>
            </a:r>
            <a:r>
              <a:rPr lang="en-US" sz="2400" b="1" u="none" strike="noStrike" baseline="0" dirty="0">
                <a:solidFill>
                  <a:schemeClr val="bg1"/>
                </a:solidFill>
                <a:latin typeface="Calibri" panose="020F0502020204030204" pitchFamily="34" charset="0"/>
                <a:cs typeface="Calibri" panose="020F0502020204030204" pitchFamily="34" charset="0"/>
              </a:rPr>
              <a:t>my brethren, you also have become </a:t>
            </a:r>
            <a:r>
              <a:rPr lang="en-US" sz="2400" b="1" u="none" strike="noStrike" baseline="0" dirty="0">
                <a:solidFill>
                  <a:srgbClr val="FFFF00"/>
                </a:solidFill>
                <a:latin typeface="Calibri" panose="020F0502020204030204" pitchFamily="34" charset="0"/>
                <a:cs typeface="Calibri" panose="020F0502020204030204" pitchFamily="34" charset="0"/>
              </a:rPr>
              <a:t>dead to the law </a:t>
            </a:r>
            <a:r>
              <a:rPr lang="en-US" sz="2400" b="1" u="none" strike="noStrike" baseline="0" dirty="0">
                <a:solidFill>
                  <a:schemeClr val="bg1"/>
                </a:solidFill>
                <a:latin typeface="Calibri" panose="020F0502020204030204" pitchFamily="34" charset="0"/>
                <a:cs typeface="Calibri" panose="020F0502020204030204" pitchFamily="34" charset="0"/>
              </a:rPr>
              <a:t>through the body of Christ,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in the flesh, the sinful passions which were aroused by the law were at work in our members to bear fruit to death.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a:t>
            </a:r>
            <a:r>
              <a:rPr lang="en-US" sz="2400" b="1" u="none" strike="noStrike" baseline="0" dirty="0">
                <a:solidFill>
                  <a:srgbClr val="FFFF00"/>
                </a:solidFill>
                <a:latin typeface="Calibri" panose="020F0502020204030204" pitchFamily="34" charset="0"/>
                <a:cs typeface="Calibri" panose="020F0502020204030204" pitchFamily="34" charset="0"/>
              </a:rPr>
              <a:t>delivered from the law, </a:t>
            </a:r>
            <a:r>
              <a:rPr lang="en-US" sz="2400" b="1" u="none" strike="noStrike" baseline="0" dirty="0">
                <a:solidFill>
                  <a:schemeClr val="bg1"/>
                </a:solidFill>
                <a:latin typeface="Calibri" panose="020F0502020204030204" pitchFamily="34" charset="0"/>
                <a:cs typeface="Calibri" panose="020F0502020204030204" pitchFamily="34" charset="0"/>
              </a:rPr>
              <a:t>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5616922"/>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This truth applied to the Two Covenants</a:t>
            </a:r>
          </a:p>
          <a:p>
            <a:pPr marL="346075" indent="-346075">
              <a:spcAft>
                <a:spcPts val="600"/>
              </a:spcAft>
              <a:buClr>
                <a:schemeClr val="bg1"/>
              </a:buClr>
              <a:buFont typeface="Arial" panose="020B0604020202020204" pitchFamily="34" charset="0"/>
              <a:buChar char="•"/>
            </a:pPr>
            <a:r>
              <a:rPr lang="en-US" sz="2200" b="1" dirty="0">
                <a:solidFill>
                  <a:schemeClr val="bg1"/>
                </a:solidFill>
              </a:rPr>
              <a:t>DEAD TO THE LAW</a:t>
            </a:r>
          </a:p>
          <a:p>
            <a:pPr marL="346075" indent="-346075">
              <a:spcAft>
                <a:spcPts val="600"/>
              </a:spcAft>
              <a:buClr>
                <a:schemeClr val="bg1"/>
              </a:buClr>
              <a:buFont typeface="Arial" panose="020B0604020202020204" pitchFamily="34" charset="0"/>
              <a:buChar char="•"/>
            </a:pPr>
            <a:r>
              <a:rPr lang="en-US" sz="2200" b="1" dirty="0">
                <a:solidFill>
                  <a:schemeClr val="bg1"/>
                </a:solidFill>
              </a:rPr>
              <a:t>DELIVERED FROM THE LAW</a:t>
            </a: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a:p>
            <a:pPr marL="346075" indent="-346075">
              <a:spcAft>
                <a:spcPts val="600"/>
              </a:spcAft>
              <a:buClr>
                <a:schemeClr val="bg1"/>
              </a:buClr>
              <a:buFont typeface="Arial" panose="020B0604020202020204" pitchFamily="34" charset="0"/>
              <a:buChar char="•"/>
            </a:pPr>
            <a:r>
              <a:rPr lang="en-US" sz="2200" b="1" dirty="0">
                <a:solidFill>
                  <a:schemeClr val="bg1"/>
                </a:solidFill>
              </a:rPr>
              <a:t>If not dead to law, and delivered=adultery!</a:t>
            </a: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a:p>
            <a:pPr marL="346075" indent="-346075">
              <a:spcAft>
                <a:spcPts val="600"/>
              </a:spcAft>
              <a:buClr>
                <a:schemeClr val="bg1"/>
              </a:buClr>
              <a:buFont typeface="Arial" panose="020B0604020202020204" pitchFamily="34" charset="0"/>
              <a:buChar char="•"/>
            </a:pPr>
            <a:r>
              <a:rPr lang="en-US" sz="2200" b="1" dirty="0">
                <a:solidFill>
                  <a:srgbClr val="FFFF00"/>
                </a:solidFill>
              </a:rPr>
              <a:t>THE BIBLE DEFINES WHAT LAW—v. 7</a:t>
            </a: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a:p>
            <a:pPr marL="346075" indent="-346075">
              <a:spcAft>
                <a:spcPts val="600"/>
              </a:spcAft>
              <a:buClr>
                <a:schemeClr val="bg1"/>
              </a:buClr>
              <a:buFont typeface="Arial" panose="020B0604020202020204" pitchFamily="34" charset="0"/>
              <a:buChar char="•"/>
            </a:pPr>
            <a:endParaRPr lang="en-US" sz="2200" b="1" dirty="0">
              <a:solidFill>
                <a:schemeClr val="bg1"/>
              </a:solidFill>
            </a:endParaRPr>
          </a:p>
        </p:txBody>
      </p:sp>
    </p:spTree>
    <p:extLst>
      <p:ext uri="{BB962C8B-B14F-4D97-AF65-F5344CB8AC3E}">
        <p14:creationId xmlns:p14="http://schemas.microsoft.com/office/powerpoint/2010/main" val="3486006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55027" y="618618"/>
            <a:ext cx="9247539" cy="752980"/>
          </a:xfrm>
        </p:spPr>
        <p:txBody>
          <a:bodyPr/>
          <a:lstStyle/>
          <a:p>
            <a:pPr lvl="0" algn="ctr"/>
            <a:r>
              <a:rPr lang="en-US" sz="3600" dirty="0">
                <a:solidFill>
                  <a:srgbClr val="FFFF00"/>
                </a:solidFill>
                <a:latin typeface="Calibri" panose="020F0502020204030204" pitchFamily="34" charset="0"/>
                <a:ea typeface="Cambria" panose="02040503050406030204" pitchFamily="18" charset="0"/>
                <a:cs typeface="Calibri" panose="020F0502020204030204" pitchFamily="34" charset="0"/>
              </a:rPr>
              <a:t>   Dead to a Holy &amp; Spiritual Law—Rom. 7 </a:t>
            </a:r>
          </a:p>
        </p:txBody>
      </p:sp>
      <p:sp>
        <p:nvSpPr>
          <p:cNvPr id="4" name="TextBox 3">
            <a:extLst>
              <a:ext uri="{FF2B5EF4-FFF2-40B4-BE49-F238E27FC236}">
                <a16:creationId xmlns:a16="http://schemas.microsoft.com/office/drawing/2014/main" id="{25E68574-710C-49E2-8AD1-A6BA0731B2CA}"/>
              </a:ext>
            </a:extLst>
          </p:cNvPr>
          <p:cNvSpPr txBox="1"/>
          <p:nvPr/>
        </p:nvSpPr>
        <p:spPr>
          <a:xfrm>
            <a:off x="375642" y="1602110"/>
            <a:ext cx="7224372" cy="4308872"/>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7:4  Therefore, my brethren, you also have become dead to the law </a:t>
            </a:r>
            <a:r>
              <a:rPr lang="en-US" sz="2400" b="1" u="none" strike="noStrike" baseline="0" dirty="0">
                <a:solidFill>
                  <a:srgbClr val="FFFF00"/>
                </a:solidFill>
                <a:latin typeface="Calibri" panose="020F0502020204030204" pitchFamily="34" charset="0"/>
                <a:cs typeface="Calibri" panose="020F0502020204030204" pitchFamily="34" charset="0"/>
              </a:rPr>
              <a:t>through the body of Christ</a:t>
            </a:r>
            <a:r>
              <a:rPr lang="en-US" sz="2400" b="1" u="none" strike="noStrike" baseline="0" dirty="0">
                <a:solidFill>
                  <a:schemeClr val="bg1"/>
                </a:solidFill>
                <a:latin typeface="Calibri" panose="020F0502020204030204" pitchFamily="34" charset="0"/>
                <a:cs typeface="Calibri" panose="020F0502020204030204" pitchFamily="34" charset="0"/>
              </a:rPr>
              <a:t>, that you may be married to another—to Him who was raised from the dead, that we should bear fruit to God.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7:5  For when we were in the flesh, the sinful passions which were aroused by the law were at work in our members to bear fruit to death.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Rom 7:6  But now we have been delivered from the law, having died to what we were held by, so that we should serve in the newness of the Spirit and not in the oldness of the letter.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11B4DE32-46CA-4C38-8154-5D81BF65B3FF}"/>
              </a:ext>
            </a:extLst>
          </p:cNvPr>
          <p:cNvSpPr/>
          <p:nvPr/>
        </p:nvSpPr>
        <p:spPr>
          <a:xfrm>
            <a:off x="-2405159" y="1362270"/>
            <a:ext cx="535869" cy="43261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a:t>
            </a:r>
          </a:p>
          <a:p>
            <a:pPr algn="ctr"/>
            <a:endParaRPr lang="en-US" sz="3200" b="1" dirty="0"/>
          </a:p>
          <a:p>
            <a:pPr algn="ctr"/>
            <a:r>
              <a:rPr lang="en-US" sz="3200" b="1" dirty="0"/>
              <a:t>Law</a:t>
            </a:r>
          </a:p>
        </p:txBody>
      </p:sp>
      <p:sp>
        <p:nvSpPr>
          <p:cNvPr id="7" name="TextBox 6">
            <a:extLst>
              <a:ext uri="{FF2B5EF4-FFF2-40B4-BE49-F238E27FC236}">
                <a16:creationId xmlns:a16="http://schemas.microsoft.com/office/drawing/2014/main" id="{DC01D042-2816-4735-AA27-4B09593E1871}"/>
              </a:ext>
            </a:extLst>
          </p:cNvPr>
          <p:cNvSpPr txBox="1"/>
          <p:nvPr/>
        </p:nvSpPr>
        <p:spPr>
          <a:xfrm>
            <a:off x="7854846" y="1602110"/>
            <a:ext cx="3847720" cy="1277273"/>
          </a:xfrm>
          <a:prstGeom prst="rect">
            <a:avLst/>
          </a:prstGeom>
          <a:noFill/>
        </p:spPr>
        <p:txBody>
          <a:bodyPr wrap="square" rtlCol="0">
            <a:spAutoFit/>
          </a:bodyPr>
          <a:lstStyle/>
          <a:p>
            <a:pPr algn="ctr">
              <a:spcAft>
                <a:spcPts val="600"/>
              </a:spcAft>
            </a:pPr>
            <a:r>
              <a:rPr lang="en-US" sz="2800" b="1" dirty="0">
                <a:solidFill>
                  <a:srgbClr val="FFFF00"/>
                </a:solidFill>
              </a:rPr>
              <a:t>Marriage Covenant</a:t>
            </a:r>
          </a:p>
          <a:p>
            <a:pPr marL="346075" indent="-346075">
              <a:spcAft>
                <a:spcPts val="600"/>
              </a:spcAft>
              <a:buClr>
                <a:schemeClr val="bg1"/>
              </a:buClr>
              <a:buFont typeface="Arial" panose="020B0604020202020204" pitchFamily="34" charset="0"/>
              <a:buChar char="•"/>
            </a:pPr>
            <a:r>
              <a:rPr lang="en-US" sz="2200" b="1" dirty="0">
                <a:solidFill>
                  <a:schemeClr val="bg1"/>
                </a:solidFill>
              </a:rPr>
              <a:t>Made dead to law by the body of Jesus</a:t>
            </a:r>
          </a:p>
        </p:txBody>
      </p:sp>
    </p:spTree>
    <p:extLst>
      <p:ext uri="{BB962C8B-B14F-4D97-AF65-F5344CB8AC3E}">
        <p14:creationId xmlns:p14="http://schemas.microsoft.com/office/powerpoint/2010/main" val="359643287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8824</TotalTime>
  <Words>2644</Words>
  <Application>Microsoft Office PowerPoint</Application>
  <PresentationFormat>Widescreen</PresentationFormat>
  <Paragraphs>193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Cambria</vt:lpstr>
      <vt:lpstr>Office Theme</vt:lpstr>
      <vt:lpstr> The Two Covenants  Lesson Five—We Are Dead to OT Law—It Was Holy &amp; Spiritual  Palm Beach Lakes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lpstr>   Dead to a Holy &amp; Spiritual Law—Rom. 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155</cp:revision>
  <cp:lastPrinted>2022-03-30T21:37:15Z</cp:lastPrinted>
  <dcterms:modified xsi:type="dcterms:W3CDTF">2022-03-30T22:47:59Z</dcterms:modified>
</cp:coreProperties>
</file>