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7C9"/>
    <a:srgbClr val="F2D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07D1811-CA00-46EF-8DD9-7E018D890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70687B96-AA16-459D-9983-EDB2569D5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88860"/>
            <a:ext cx="11594284" cy="47691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23C44141-E6C5-4597-9174-FBA77F36B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88860"/>
            <a:ext cx="11594284" cy="47691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54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1EAC6B3-C96A-4A69-AB79-E29FB33E1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88860"/>
            <a:ext cx="11594284" cy="47691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812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4548745B-9DD4-4475-B1E0-51808BF9C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88860"/>
            <a:ext cx="11594284" cy="476914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defRPr b="1">
                <a:effectLst>
                  <a:glow rad="63500">
                    <a:schemeClr val="bg1"/>
                  </a:glow>
                </a:effectLst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9024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67" r:id="rId4"/>
    <p:sldLayoutId id="2147483668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49215C-C743-46B3-9570-64E9401BBE18}"/>
              </a:ext>
            </a:extLst>
          </p:cNvPr>
          <p:cNvSpPr txBox="1"/>
          <p:nvPr/>
        </p:nvSpPr>
        <p:spPr>
          <a:xfrm>
            <a:off x="114300" y="5929640"/>
            <a:ext cx="6162675" cy="830997"/>
          </a:xfrm>
          <a:prstGeom prst="rect">
            <a:avLst/>
          </a:prstGeom>
          <a:solidFill>
            <a:srgbClr val="F2D1A6"/>
          </a:solidFill>
          <a:ln w="57150">
            <a:solidFill>
              <a:srgbClr val="FDE7C9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Jealous = Intolerant of rivalry or unfaithfulness; vigilant in guarding a possession (i.e., zealous)</a:t>
            </a:r>
          </a:p>
        </p:txBody>
      </p:sp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relationship with His people resembles a marriage</a:t>
            </a:r>
          </a:p>
          <a:p>
            <a:pPr lvl="1"/>
            <a:r>
              <a:rPr lang="en-US" dirty="0"/>
              <a:t>In the Old Testament (Jer. 3:14; Deut. 7:6-9; Ezek. 16; Hosea 1-4)</a:t>
            </a:r>
          </a:p>
          <a:p>
            <a:pPr lvl="1"/>
            <a:r>
              <a:rPr lang="en-US" dirty="0"/>
              <a:t>In the New Testament (Rom. 7:2-4; 2 Cor. 11:1-3; Eph. 5:25-27)</a:t>
            </a:r>
          </a:p>
          <a:p>
            <a:r>
              <a:rPr lang="en-US" dirty="0"/>
              <a:t>In this marriage, God expects to come first </a:t>
            </a:r>
          </a:p>
          <a:p>
            <a:pPr lvl="1"/>
            <a:r>
              <a:rPr lang="en-US" dirty="0"/>
              <a:t>There is to be no one besides Him (Ex. 20:3; Col. 1:18)</a:t>
            </a:r>
          </a:p>
          <a:p>
            <a:pPr lvl="1"/>
            <a:r>
              <a:rPr lang="en-US" dirty="0"/>
              <a:t>He expects unqualified love and loyalty (Deut. 6:4-5; Matt. 22:37)</a:t>
            </a:r>
          </a:p>
          <a:p>
            <a:r>
              <a:rPr lang="en-US" dirty="0"/>
              <a:t>God’s jealousy prompts His protection and providence for His people</a:t>
            </a:r>
          </a:p>
          <a:p>
            <a:pPr lvl="1"/>
            <a:r>
              <a:rPr lang="en-US" dirty="0"/>
              <a:t>God’s people are His “special treasure” (Ex. 19:5; Deut. 7:6; 1 Pet. 2:9)</a:t>
            </a:r>
          </a:p>
          <a:p>
            <a:pPr lvl="1"/>
            <a:r>
              <a:rPr lang="en-US" dirty="0"/>
              <a:t>He works to preserve that which is precious to Him (Isa. 43:1-5)</a:t>
            </a:r>
          </a:p>
        </p:txBody>
      </p:sp>
    </p:spTree>
    <p:extLst>
      <p:ext uri="{BB962C8B-B14F-4D97-AF65-F5344CB8AC3E}">
        <p14:creationId xmlns:p14="http://schemas.microsoft.com/office/powerpoint/2010/main" val="30604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God’s jealousy is provoked when someone else or something else comes between Him and His people</a:t>
            </a:r>
          </a:p>
          <a:p>
            <a:pPr lvl="1"/>
            <a:r>
              <a:rPr lang="en-US" dirty="0"/>
              <a:t>He commands to not make anything that would take worship and service away from Him (Ex. 20:4-6)</a:t>
            </a:r>
          </a:p>
          <a:p>
            <a:pPr lvl="1"/>
            <a:r>
              <a:rPr lang="en-US" dirty="0"/>
              <a:t>He commands to not enter any relationship that would take worship and service away from Him (Ex. 34:10-14)</a:t>
            </a:r>
          </a:p>
          <a:p>
            <a:pPr lvl="1"/>
            <a:r>
              <a:rPr lang="en-US" dirty="0"/>
              <a:t>Serving or worshiping anything or anyone other than God is spiritual adultery (Ex. 34:15-17)</a:t>
            </a:r>
          </a:p>
          <a:p>
            <a:pPr lvl="1"/>
            <a:r>
              <a:rPr lang="en-US" dirty="0"/>
              <a:t>God’s heart breaks with jealousy when His people turn from Him (Jer. 3:6-10), and He pleads for her to “return” (Jer. 3:1, 7, 12, 14, 22) </a:t>
            </a:r>
          </a:p>
          <a:p>
            <a:r>
              <a:rPr lang="en-US" dirty="0"/>
              <a:t>God never has and never will tolerate unfaithfulness or rivalry (Ex. 34:14)</a:t>
            </a:r>
          </a:p>
          <a:p>
            <a:r>
              <a:rPr lang="en-US" dirty="0"/>
              <a:t>The goal of God’s jealous love is to have all of His faithful ones of every age with Him in glory forever!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54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28" y="2088860"/>
            <a:ext cx="11831972" cy="4769140"/>
          </a:xfrm>
        </p:spPr>
        <p:txBody>
          <a:bodyPr>
            <a:normAutofit/>
          </a:bodyPr>
          <a:lstStyle/>
          <a:p>
            <a:r>
              <a:rPr lang="en-US" dirty="0"/>
              <a:t>Everything God created was for His glory</a:t>
            </a:r>
          </a:p>
          <a:p>
            <a:pPr lvl="1"/>
            <a:r>
              <a:rPr lang="en-US" dirty="0"/>
              <a:t>The heavenly host of the Lord praise Him (Psa. 148:1-2)</a:t>
            </a:r>
          </a:p>
          <a:p>
            <a:pPr lvl="1"/>
            <a:r>
              <a:rPr lang="en-US" dirty="0"/>
              <a:t>The universe of the Lord praises Him (Psa. 148:3-6; 19:1-6)</a:t>
            </a:r>
          </a:p>
          <a:p>
            <a:pPr lvl="1"/>
            <a:r>
              <a:rPr lang="en-US" dirty="0"/>
              <a:t>The earth and creatures of the Lord praise Him (Psa. 148:7-11)</a:t>
            </a:r>
          </a:p>
          <a:p>
            <a:pPr lvl="1"/>
            <a:r>
              <a:rPr lang="en-US" dirty="0"/>
              <a:t>The word of the Lord praises Him (Psa. 19:7-11)</a:t>
            </a:r>
          </a:p>
          <a:p>
            <a:pPr lvl="1"/>
            <a:r>
              <a:rPr lang="en-US" dirty="0"/>
              <a:t>The people of the Lord must praise Him (Psa. 148:12-14; 19:12-14; Isa. 43:7)</a:t>
            </a:r>
          </a:p>
          <a:p>
            <a:r>
              <a:rPr lang="en-US" dirty="0"/>
              <a:t>God’s name alone is (and is to be) exalted (Psa. 148:13-14)</a:t>
            </a:r>
          </a:p>
          <a:p>
            <a:r>
              <a:rPr lang="en-US" dirty="0"/>
              <a:t>God will not share with another the honor due alone to Him (Isa. 42:8; 48:11)</a:t>
            </a:r>
          </a:p>
          <a:p>
            <a:r>
              <a:rPr lang="en-US" dirty="0"/>
              <a:t>Everything everywhere is to be done for His glory (1 Cor. 10:31)!</a:t>
            </a:r>
          </a:p>
          <a:p>
            <a:r>
              <a:rPr lang="en-US" dirty="0"/>
              <a:t>God’s jealousy seeks to protect His honor of which He alone is worthy</a:t>
            </a:r>
          </a:p>
        </p:txBody>
      </p:sp>
    </p:spTree>
    <p:extLst>
      <p:ext uri="{BB962C8B-B14F-4D97-AF65-F5344CB8AC3E}">
        <p14:creationId xmlns:p14="http://schemas.microsoft.com/office/powerpoint/2010/main" val="14119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must be jealous of our relationship with God</a:t>
            </a:r>
          </a:p>
          <a:p>
            <a:pPr lvl="1"/>
            <a:r>
              <a:rPr lang="en-US" dirty="0"/>
              <a:t>We must not allow anything or anyone to interfere or overshadow (Matt. 10:37-39)</a:t>
            </a:r>
          </a:p>
          <a:p>
            <a:pPr lvl="1"/>
            <a:r>
              <a:rPr lang="en-US" dirty="0"/>
              <a:t>We must not ever allow our allegiance to be divided </a:t>
            </a:r>
            <a:r>
              <a:rPr lang="en-US"/>
              <a:t>or compromised (</a:t>
            </a:r>
            <a:r>
              <a:rPr lang="en-US" dirty="0"/>
              <a:t>Matt. 6:24)</a:t>
            </a:r>
          </a:p>
          <a:p>
            <a:pPr lvl="1"/>
            <a:r>
              <a:rPr lang="en-US" dirty="0"/>
              <a:t>We must give Him nothing less than first place, our very best (Matt. 6:33)</a:t>
            </a:r>
          </a:p>
          <a:p>
            <a:pPr lvl="1"/>
            <a:r>
              <a:rPr lang="en-US" dirty="0"/>
              <a:t>We must separate ourselves from the world (2 Cor. 6:17; Eph. 5:11; Jas. 4:4)</a:t>
            </a:r>
          </a:p>
          <a:p>
            <a:pPr lvl="1"/>
            <a:r>
              <a:rPr lang="en-US" dirty="0"/>
              <a:t>We must be determined to never look back (Luke 9:62; 2 Pet. 2:20-22)</a:t>
            </a:r>
          </a:p>
          <a:p>
            <a:pPr lvl="1"/>
            <a:r>
              <a:rPr lang="en-US" dirty="0"/>
              <a:t>We must be faithful (Rev. 2:10)</a:t>
            </a:r>
          </a:p>
          <a:p>
            <a:r>
              <a:rPr lang="en-US" dirty="0"/>
              <a:t>We must be jealous of the honor due unto Him</a:t>
            </a:r>
          </a:p>
          <a:p>
            <a:pPr lvl="1"/>
            <a:r>
              <a:rPr lang="en-US" dirty="0"/>
              <a:t>A truly zealous person is devoted to ONE thing</a:t>
            </a:r>
          </a:p>
          <a:p>
            <a:pPr lvl="1"/>
            <a:r>
              <a:rPr lang="en-US" dirty="0"/>
              <a:t>True Christian zeal is a burning desire to PLEASE GOD, to DO HIS WILL and to ADVANCE HIS GLORY in every possible way (Acts 20:24; John 2:17; 4:34; 8:29)</a:t>
            </a:r>
          </a:p>
          <a:p>
            <a:r>
              <a:rPr lang="en-US" dirty="0"/>
              <a:t>Does zeal for the house of God and the cause of God eat us up?</a:t>
            </a:r>
          </a:p>
        </p:txBody>
      </p:sp>
    </p:spTree>
    <p:extLst>
      <p:ext uri="{BB962C8B-B14F-4D97-AF65-F5344CB8AC3E}">
        <p14:creationId xmlns:p14="http://schemas.microsoft.com/office/powerpoint/2010/main" val="135334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7F3F1-FC32-4C60-96F8-C262E2FA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</a:pPr>
            <a:r>
              <a:rPr lang="en-US" sz="3200" dirty="0"/>
              <a:t>You must believe that Jesus is God’s Son – Acts 16:31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You must repent of your sins and turn to God – Acts 17:30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You must confess your faith in Jesus Christ – Acts 8:36-38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You must be immersed into Christ – Acts 22:16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God will forgive all of your sins – Acts 2:38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04863" lvl="1" indent="-347663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7663" indent="-347663">
              <a:lnSpc>
                <a:spcPct val="100000"/>
              </a:lnSpc>
            </a:pPr>
            <a:r>
              <a:rPr lang="en-US" sz="3200" dirty="0"/>
              <a:t>You must stay faithful to Him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52262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705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22</cp:revision>
  <dcterms:created xsi:type="dcterms:W3CDTF">2021-12-30T15:25:13Z</dcterms:created>
  <dcterms:modified xsi:type="dcterms:W3CDTF">2022-04-03T12:37:25Z</dcterms:modified>
</cp:coreProperties>
</file>