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9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31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7D3BF-A199-450B-8960-1790C00835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BB4463-4355-407F-B8AF-8EBB722040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DDC409-9284-4D6A-B823-7808DA83F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4FEA0-3667-4372-AAC7-A8D0ACD2D78E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9684E3-4D3D-4F04-8CC4-0186FF992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A71F7A-1038-405E-A6AD-20236283F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C95FD-5D53-4796-AE4E-D07BB36D98B2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A picture containing diagram&#10;&#10;Description automatically generated">
            <a:extLst>
              <a:ext uri="{FF2B5EF4-FFF2-40B4-BE49-F238E27FC236}">
                <a16:creationId xmlns:a16="http://schemas.microsoft.com/office/drawing/2014/main" id="{11F98A2A-4E0B-452B-8D83-BB8E37A942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675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18F76-CE5D-4D6A-9E02-13A413246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E98061A-EC9D-41B3-9EA2-1129FC209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4FEA0-3667-4372-AAC7-A8D0ACD2D78E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9BC11B-F351-49D4-BBCF-B90F04783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CAD4FF-59B9-4A7F-A835-0B946E202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C95FD-5D53-4796-AE4E-D07BB36D9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891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8BBF700-5DFD-4FD0-B591-066FB4961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4FEA0-3667-4372-AAC7-A8D0ACD2D78E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3864AC-937E-492F-8C67-CF17CFA88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CDA4A3-875F-4035-B78B-1A5013508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C95FD-5D53-4796-AE4E-D07BB36D9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7343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33FE8-04F4-4FF7-8EAE-E21DA8F7B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108F72-E583-41B6-9003-7D47C3E613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C9FA3B-9AC4-448D-BFE6-97ED87844B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1E6CF3-5AB2-4246-B3D5-42B430C7A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4FEA0-3667-4372-AAC7-A8D0ACD2D78E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E8F68A-88A0-43BD-8CBB-C9FC544CF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7B901B-BDFD-4824-94AB-52C2F923B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C95FD-5D53-4796-AE4E-D07BB36D9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9075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1A0DDD-3978-4CE9-919A-936C3BBCE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8419DE6-4865-431F-BA2A-2A97E9E27A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CE0817-513B-4C7C-A9E5-38C160DB90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E2A146-DAB9-4941-A641-D88212ED3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4FEA0-3667-4372-AAC7-A8D0ACD2D78E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D53CC2-1DB6-4EA5-B96D-E1F5F0008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7EF79C-622D-4AF3-8D59-51D41D17D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C95FD-5D53-4796-AE4E-D07BB36D9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2915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A6BB37-B753-4A5F-AD15-8B7FFB5DB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E44B92-67FD-4C26-8A7F-0986AA53F5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77BB39-F977-4CD8-A448-15B2E515E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4FEA0-3667-4372-AAC7-A8D0ACD2D78E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9E5555-F892-4AC6-B9D5-EB253C4A8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76FEB6-4EB9-449F-B5F2-239DB005D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C95FD-5D53-4796-AE4E-D07BB36D9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0486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2DE576A-5A27-4EEF-A7B7-3AB60C094A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3D110E-86F7-42DF-A7C3-D50D47F243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1A9AEB-44A4-42E5-B0C5-8CF42DC2B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4FEA0-3667-4372-AAC7-A8D0ACD2D78E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06306C-B3EB-4D12-A6BF-7DE8644C2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1B3E8C-4FBA-4FBC-80F0-958414341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C95FD-5D53-4796-AE4E-D07BB36D9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511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F2C0120A-E0A2-4020-83DD-E06F6D53616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F421E7-B949-4AA8-BF26-49366B78FA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9116" y="2004969"/>
            <a:ext cx="11706137" cy="4776001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576263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 marL="914400" indent="-228600"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87054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D8698A91-49F4-4C8C-B861-F4D751AEFB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F421E7-B949-4AA8-BF26-49366B78FA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9116" y="2004969"/>
            <a:ext cx="11706137" cy="4776001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576263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 marL="914400" indent="-228600"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67391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EBCF1D7A-B829-44E9-9001-2B655905DF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F421E7-B949-4AA8-BF26-49366B78FA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9116" y="2004969"/>
            <a:ext cx="11706137" cy="4776001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576263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 marL="914400" indent="-228600"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46847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, orange&#10;&#10;Description automatically generated">
            <a:extLst>
              <a:ext uri="{FF2B5EF4-FFF2-40B4-BE49-F238E27FC236}">
                <a16:creationId xmlns:a16="http://schemas.microsoft.com/office/drawing/2014/main" id="{E727BDD1-ED6B-4D6A-91A0-39739F9FB2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F421E7-B949-4AA8-BF26-49366B78FA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9116" y="2004969"/>
            <a:ext cx="11706137" cy="4776001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576263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 marL="914400" indent="-228600"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62924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, orange&#10;&#10;Description automatically generated">
            <a:extLst>
              <a:ext uri="{FF2B5EF4-FFF2-40B4-BE49-F238E27FC236}">
                <a16:creationId xmlns:a16="http://schemas.microsoft.com/office/drawing/2014/main" id="{13A6FFBD-3637-4ED9-8AA1-F6737009DF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F421E7-B949-4AA8-BF26-49366B78FA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9116" y="2004969"/>
            <a:ext cx="11706137" cy="4776001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576263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 marL="914400" indent="-228600"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34287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38C1F-D53B-4F25-AAF1-5E07D614D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1709E1-4589-4E1B-B8D6-B602CDF17A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91CFB6-3E4C-4EE0-9D9D-32EE5AF63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4FEA0-3667-4372-AAC7-A8D0ACD2D78E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96792B-4DEB-4AAC-98F9-533502788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71F642-DD81-44E1-ADD4-056FE2A10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C95FD-5D53-4796-AE4E-D07BB36D9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98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A628A-1174-4E84-A1C5-18C1DB775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906D5A-A67C-40CB-8E14-7CB0408CE5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AC4C16-8AD7-42F7-96E9-D8B7D077E0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E8912D-56E0-4E5D-8686-79AD751E0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4FEA0-3667-4372-AAC7-A8D0ACD2D78E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C7B466-A62C-46C4-BDF8-305708E24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036497-4B3B-4591-9E05-08D8B4AA5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C95FD-5D53-4796-AE4E-D07BB36D9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487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07A3EA-1DC2-47C2-9911-AEE9A91C8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B7CA2B-BA58-4AD2-8049-D89C67E655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B67B04-40CB-4C20-B315-CCF7917E6A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9161197-C985-4EED-9382-D0C1DAF9F0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7386FD-746B-4E8E-BA69-806B769F99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E125B71-A170-4472-97F3-BD4D07056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4FEA0-3667-4372-AAC7-A8D0ACD2D78E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6FAD5A4-96CD-4046-A315-5BBC01B2B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59E6A5-81EA-469D-B7D7-FC3C042E8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C95FD-5D53-4796-AE4E-D07BB36D9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468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246C731-D200-457A-851F-A9BBCCF4A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6F7EE1-43FA-470C-8013-96E095B1A2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F18D3B-0E6F-4720-A91A-414F72F5B9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84FEA0-3667-4372-AAC7-A8D0ACD2D78E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40E50D-2410-4C03-9BF1-4F70421DF7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04C88E-A8CD-407A-A415-3639A475E3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0C95FD-5D53-4796-AE4E-D07BB36D9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927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2" r:id="rId5"/>
    <p:sldLayoutId id="2147483663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4822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3645DBD-E70F-4264-9B5B-95BE635CB5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Jesus “saw” His friends “weeping” (John 11:33) and grieved with them</a:t>
            </a:r>
          </a:p>
          <a:p>
            <a:r>
              <a:rPr lang="en-US" dirty="0"/>
              <a:t>Jesus wept!</a:t>
            </a:r>
          </a:p>
          <a:p>
            <a:pPr lvl="1"/>
            <a:r>
              <a:rPr lang="en-US" dirty="0"/>
              <a:t>Greek </a:t>
            </a:r>
            <a:r>
              <a:rPr lang="en-US" i="1" dirty="0" err="1"/>
              <a:t>dakruo</a:t>
            </a:r>
            <a:r>
              <a:rPr lang="en-US" i="1" dirty="0"/>
              <a:t> </a:t>
            </a:r>
            <a:r>
              <a:rPr lang="en-US" dirty="0"/>
              <a:t>= to shed tears, to burst into tears quietly</a:t>
            </a:r>
          </a:p>
          <a:p>
            <a:r>
              <a:rPr lang="en-US" dirty="0"/>
              <a:t>The Wonderful Counselor was filled with sympathy</a:t>
            </a:r>
          </a:p>
          <a:p>
            <a:pPr lvl="1"/>
            <a:r>
              <a:rPr lang="en-US" dirty="0"/>
              <a:t>Jesus knows when we hurt (Heb. 2:17-18)</a:t>
            </a:r>
          </a:p>
          <a:p>
            <a:pPr lvl="1"/>
            <a:r>
              <a:rPr lang="en-US" dirty="0"/>
              <a:t>Jesus hurts when we hurt (Heb. 4:15)</a:t>
            </a:r>
          </a:p>
          <a:p>
            <a:pPr lvl="1"/>
            <a:r>
              <a:rPr lang="en-US" dirty="0"/>
              <a:t>Jesus cares when we hurt (1 Pet. 5:7)</a:t>
            </a:r>
          </a:p>
          <a:p>
            <a:r>
              <a:rPr lang="en-US" dirty="0"/>
              <a:t>To be like Jesus, our hearts must feel genuine sorrow</a:t>
            </a:r>
          </a:p>
          <a:p>
            <a:pPr lvl="1"/>
            <a:r>
              <a:rPr lang="en-US" dirty="0"/>
              <a:t>Let us comfort one another with God’s comfort (2 Cor. 1:3-7)</a:t>
            </a:r>
          </a:p>
          <a:p>
            <a:pPr lvl="1"/>
            <a:r>
              <a:rPr lang="en-US" dirty="0"/>
              <a:t>Let us be there with them, beside them (Col. 4:11)</a:t>
            </a:r>
          </a:p>
          <a:p>
            <a:pPr lvl="1"/>
            <a:r>
              <a:rPr lang="en-US" dirty="0"/>
              <a:t>Let us truly care for one another (1 Cor. 12:24-26)</a:t>
            </a:r>
          </a:p>
          <a:p>
            <a:pPr lvl="1"/>
            <a:r>
              <a:rPr lang="en-US" dirty="0"/>
              <a:t>Let us shed tears of sympathy and weep with them (Rom. 12:15)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1996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3645DBD-E70F-4264-9B5B-95BE635CB5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Jesus “saw” the city of Jerusalem and the hearts of people</a:t>
            </a:r>
          </a:p>
          <a:p>
            <a:r>
              <a:rPr lang="en-US" dirty="0"/>
              <a:t>Jesus wept!</a:t>
            </a:r>
          </a:p>
          <a:p>
            <a:pPr lvl="1"/>
            <a:r>
              <a:rPr lang="en-US" dirty="0"/>
              <a:t>Greek </a:t>
            </a:r>
            <a:r>
              <a:rPr lang="en-US" i="1" dirty="0" err="1"/>
              <a:t>klaio</a:t>
            </a:r>
            <a:r>
              <a:rPr lang="en-US" dirty="0"/>
              <a:t> = to sob, wail; loud expression of grief</a:t>
            </a:r>
          </a:p>
          <a:p>
            <a:r>
              <a:rPr lang="en-US" dirty="0"/>
              <a:t>The merciful Savior still weeps over lost nations, cities, homes and souls today (Psa. 119:136), longing for them to weep over their sin (Matt. 5:4)</a:t>
            </a:r>
          </a:p>
          <a:p>
            <a:r>
              <a:rPr lang="en-US" dirty="0"/>
              <a:t>To be like Jesus, we must weep over the sins of the world (Rom. 9:2-3)</a:t>
            </a:r>
          </a:p>
          <a:p>
            <a:pPr lvl="1"/>
            <a:r>
              <a:rPr lang="en-US" dirty="0"/>
              <a:t>When we do, we will take the gospel of the Savior to those lost in sin (Mark 16:15)</a:t>
            </a:r>
          </a:p>
        </p:txBody>
      </p:sp>
    </p:spTree>
    <p:extLst>
      <p:ext uri="{BB962C8B-B14F-4D97-AF65-F5344CB8AC3E}">
        <p14:creationId xmlns:p14="http://schemas.microsoft.com/office/powerpoint/2010/main" val="1626833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3645DBD-E70F-4264-9B5B-95BE635CB5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The agony of Golgotha was looming in the heart of Jesus (Mark 14:33; Matt. 26:38-44; Luke 22:44)</a:t>
            </a:r>
          </a:p>
          <a:p>
            <a:r>
              <a:rPr lang="en-US" dirty="0"/>
              <a:t>Jesus cried!</a:t>
            </a:r>
          </a:p>
          <a:p>
            <a:pPr lvl="1"/>
            <a:r>
              <a:rPr lang="en-US" dirty="0"/>
              <a:t>It was “vehement” = strong, mighty, loud, boisterous</a:t>
            </a:r>
          </a:p>
          <a:p>
            <a:pPr lvl="1"/>
            <a:r>
              <a:rPr lang="en-US" dirty="0"/>
              <a:t>It was “crying” (Greek </a:t>
            </a:r>
            <a:r>
              <a:rPr lang="en-US" i="1" dirty="0" err="1"/>
              <a:t>krauge</a:t>
            </a:r>
            <a:r>
              <a:rPr lang="en-US" dirty="0"/>
              <a:t>) = loud, articulate cry or shout</a:t>
            </a:r>
          </a:p>
          <a:p>
            <a:pPr lvl="1"/>
            <a:r>
              <a:rPr lang="en-US" dirty="0"/>
              <a:t>It was “tears” = streaming down His face</a:t>
            </a:r>
          </a:p>
          <a:p>
            <a:r>
              <a:rPr lang="en-US" dirty="0"/>
              <a:t>The Man of Sorrows was within hours of:</a:t>
            </a:r>
          </a:p>
          <a:p>
            <a:pPr lvl="1"/>
            <a:r>
              <a:rPr lang="en-US" dirty="0"/>
              <a:t>The pain of the cross (Heb. 2:9; 13:12; Acts 5:30; 10:39)</a:t>
            </a:r>
          </a:p>
          <a:p>
            <a:pPr lvl="1"/>
            <a:r>
              <a:rPr lang="en-US" dirty="0"/>
              <a:t>The humiliation and shame of the cross (Heb. 12:2; Gal. 3:13)</a:t>
            </a:r>
          </a:p>
          <a:p>
            <a:pPr lvl="1"/>
            <a:r>
              <a:rPr lang="en-US" dirty="0"/>
              <a:t>The bearing of sin on the cross (Isa. 53:6, 12; 2 Cor. 5:21; 1 Pet. 2:24)</a:t>
            </a:r>
          </a:p>
          <a:p>
            <a:pPr lvl="1"/>
            <a:r>
              <a:rPr lang="en-US" dirty="0"/>
              <a:t>The separation on the cross (Matt. 27:46)</a:t>
            </a:r>
          </a:p>
          <a:p>
            <a:r>
              <a:rPr lang="en-US" dirty="0"/>
              <a:t>When you struggle with pain, stress, fear, sorrow, loneliness…remember Jesus!</a:t>
            </a:r>
          </a:p>
        </p:txBody>
      </p:sp>
    </p:spTree>
    <p:extLst>
      <p:ext uri="{BB962C8B-B14F-4D97-AF65-F5344CB8AC3E}">
        <p14:creationId xmlns:p14="http://schemas.microsoft.com/office/powerpoint/2010/main" val="3690884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3645DBD-E70F-4264-9B5B-95BE635CB5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At least 5 different Greek words are used of Jesus’ cries in His last moments</a:t>
            </a:r>
          </a:p>
          <a:p>
            <a:pPr lvl="1"/>
            <a:r>
              <a:rPr lang="en-US" i="1" dirty="0" err="1"/>
              <a:t>Boao</a:t>
            </a:r>
            <a:r>
              <a:rPr lang="en-US" dirty="0"/>
              <a:t> = “He cried out for help at high volume” (Mark 15:34) </a:t>
            </a:r>
          </a:p>
          <a:p>
            <a:pPr lvl="1"/>
            <a:r>
              <a:rPr lang="en-US" i="1" dirty="0" err="1"/>
              <a:t>Anaboao</a:t>
            </a:r>
            <a:r>
              <a:rPr lang="en-US" dirty="0"/>
              <a:t> = “He lifted us His voice and cried out even louder” (Matt. 27:46)</a:t>
            </a:r>
          </a:p>
          <a:p>
            <a:pPr lvl="1"/>
            <a:r>
              <a:rPr lang="en-US" i="1" dirty="0" err="1"/>
              <a:t>Aphiemi</a:t>
            </a:r>
            <a:r>
              <a:rPr lang="en-US" dirty="0"/>
              <a:t> = “He uttered/gave up/let out a loud cry” (Mark 15:37)</a:t>
            </a:r>
          </a:p>
          <a:p>
            <a:pPr lvl="1"/>
            <a:r>
              <a:rPr lang="en-US" i="1" dirty="0" err="1"/>
              <a:t>Phoneo</a:t>
            </a:r>
            <a:r>
              <a:rPr lang="en-US" dirty="0"/>
              <a:t> = “He called out with a loud sound or cry” (Luke 23:46)</a:t>
            </a:r>
          </a:p>
          <a:p>
            <a:pPr lvl="1"/>
            <a:r>
              <a:rPr lang="en-US" i="1" dirty="0" err="1"/>
              <a:t>Krazo</a:t>
            </a:r>
            <a:r>
              <a:rPr lang="en-US" dirty="0"/>
              <a:t> = “He cried out in a loud voice, screamed, shrieked” (Matt. 27:50)</a:t>
            </a:r>
          </a:p>
          <a:p>
            <a:r>
              <a:rPr lang="en-US" dirty="0"/>
              <a:t>The Lamb of God did it for me!  The Lamb of God did it for you!</a:t>
            </a:r>
          </a:p>
          <a:p>
            <a:r>
              <a:rPr lang="en-US" dirty="0"/>
              <a:t>May we grow to LOVE Him more every day!</a:t>
            </a:r>
          </a:p>
          <a:p>
            <a:r>
              <a:rPr lang="en-US" dirty="0"/>
              <a:t>May we grow to BE LIKE Him more every day!</a:t>
            </a:r>
          </a:p>
          <a:p>
            <a:pPr lvl="1"/>
            <a:r>
              <a:rPr lang="en-US" dirty="0"/>
              <a:t>Weeping with SYMPATHY toward our brethren</a:t>
            </a:r>
          </a:p>
          <a:p>
            <a:pPr lvl="1"/>
            <a:r>
              <a:rPr lang="en-US" dirty="0"/>
              <a:t>Weeping with SORROW toward the lost</a:t>
            </a:r>
          </a:p>
          <a:p>
            <a:pPr lvl="1"/>
            <a:r>
              <a:rPr lang="en-US" dirty="0"/>
              <a:t>Weeping when we STRUGGLE toward obedience</a:t>
            </a:r>
          </a:p>
          <a:p>
            <a:pPr lvl="1"/>
            <a:r>
              <a:rPr lang="en-US" dirty="0"/>
              <a:t>Weeping at the thought of the SUFFERING of our Lord</a:t>
            </a:r>
          </a:p>
        </p:txBody>
      </p:sp>
    </p:spTree>
    <p:extLst>
      <p:ext uri="{BB962C8B-B14F-4D97-AF65-F5344CB8AC3E}">
        <p14:creationId xmlns:p14="http://schemas.microsoft.com/office/powerpoint/2010/main" val="2977121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3645DBD-E70F-4264-9B5B-95BE635CB5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/>
            <a:r>
              <a:rPr lang="en-US" sz="3200" dirty="0"/>
              <a:t>Believe Jesus is God’s Son – John 20:30-31</a:t>
            </a:r>
          </a:p>
          <a:p>
            <a:pPr marL="342900" indent="-342900"/>
            <a:r>
              <a:rPr lang="en-US" sz="3200" dirty="0"/>
              <a:t>Repent of your sins and turn to God – Acts 17:30</a:t>
            </a:r>
          </a:p>
          <a:p>
            <a:pPr marL="342900" indent="-342900"/>
            <a:r>
              <a:rPr lang="en-US" sz="3200" dirty="0"/>
              <a:t>Confess your faith in Jesus Christ – Matthew 10:32</a:t>
            </a:r>
          </a:p>
          <a:p>
            <a:pPr marL="342900" indent="-342900"/>
            <a:r>
              <a:rPr lang="en-US" sz="3200" dirty="0"/>
              <a:t>Be immersed into Christ – Romans 6:3</a:t>
            </a:r>
          </a:p>
          <a:p>
            <a:pPr marL="800100" lvl="1" indent="-342900"/>
            <a:r>
              <a:rPr lang="en-US" sz="2800" dirty="0"/>
              <a:t>God will forgive all of your sins – Acts 2:38</a:t>
            </a:r>
          </a:p>
          <a:p>
            <a:pPr marL="800100" lvl="1" indent="-342900"/>
            <a:r>
              <a:rPr lang="en-US" sz="2800" dirty="0"/>
              <a:t>God will add you to His church – Acts 2:47</a:t>
            </a:r>
          </a:p>
          <a:p>
            <a:pPr marL="800100" lvl="1" indent="-342900"/>
            <a:r>
              <a:rPr lang="en-US" sz="2800" dirty="0"/>
              <a:t>God will register you in heaven – Hebrews 12:23</a:t>
            </a:r>
          </a:p>
          <a:p>
            <a:pPr marL="342900" indent="-342900"/>
            <a:r>
              <a:rPr lang="en-US" sz="3200" dirty="0"/>
              <a:t>Serve Him faithfully – 1 Corinthians 15:58</a:t>
            </a:r>
          </a:p>
        </p:txBody>
      </p:sp>
    </p:spTree>
    <p:extLst>
      <p:ext uri="{BB962C8B-B14F-4D97-AF65-F5344CB8AC3E}">
        <p14:creationId xmlns:p14="http://schemas.microsoft.com/office/powerpoint/2010/main" val="3303808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640</Words>
  <Application>Microsoft Office PowerPoint</Application>
  <PresentationFormat>Widescreen</PresentationFormat>
  <Paragraphs>50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7</cp:revision>
  <dcterms:created xsi:type="dcterms:W3CDTF">2022-03-18T22:34:03Z</dcterms:created>
  <dcterms:modified xsi:type="dcterms:W3CDTF">2022-03-20T12:38:49Z</dcterms:modified>
</cp:coreProperties>
</file>