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145E2B4-C024-4D7F-908D-C3A2C3687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BEBF2EF6-0B56-4EA8-A218-FEC0AD58C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The World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“World” in 1 John 5:4-5 is from the Greek word </a:t>
            </a:r>
            <a:r>
              <a:rPr lang="en-US" i="1" dirty="0" err="1"/>
              <a:t>kosmos</a:t>
            </a:r>
            <a:endParaRPr lang="en-US" i="1" dirty="0"/>
          </a:p>
          <a:p>
            <a:r>
              <a:rPr lang="en-US" dirty="0"/>
              <a:t>New Testament Usage</a:t>
            </a:r>
          </a:p>
          <a:p>
            <a:pPr lvl="2"/>
            <a:r>
              <a:rPr lang="en-US" sz="2200" dirty="0"/>
              <a:t>Jas. 4:4, “friendship with the world is enmity with God”</a:t>
            </a:r>
          </a:p>
          <a:p>
            <a:pPr lvl="2"/>
            <a:r>
              <a:rPr lang="en-US" sz="2200" dirty="0"/>
              <a:t>2 Pet. 2:20, “escaped the pollutions of the world”</a:t>
            </a:r>
          </a:p>
          <a:p>
            <a:pPr lvl="2"/>
            <a:r>
              <a:rPr lang="en-US" sz="2200" dirty="0"/>
              <a:t>1 John 2:15, “Do not love the world or the things in the world”</a:t>
            </a:r>
          </a:p>
          <a:p>
            <a:pPr lvl="2"/>
            <a:r>
              <a:rPr lang="en-US" sz="2200" dirty="0"/>
              <a:t>1 John 3:13, “Do not marvel if the world hates you”</a:t>
            </a:r>
          </a:p>
          <a:p>
            <a:pPr lvl="2"/>
            <a:r>
              <a:rPr lang="en-US" sz="2200" dirty="0"/>
              <a:t>1 John 4:4, “He who is in you is greater than he who is in the world”</a:t>
            </a:r>
          </a:p>
          <a:p>
            <a:pPr lvl="2"/>
            <a:r>
              <a:rPr lang="en-US" sz="2200" dirty="0"/>
              <a:t>1 John 5:19, “the whole world lies under the sway of the wicked one”</a:t>
            </a:r>
          </a:p>
          <a:p>
            <a:r>
              <a:rPr lang="en-US" dirty="0"/>
              <a:t>“The world” (</a:t>
            </a:r>
            <a:r>
              <a:rPr lang="en-US" i="1" dirty="0" err="1"/>
              <a:t>kosmos</a:t>
            </a:r>
            <a:r>
              <a:rPr lang="en-US" dirty="0"/>
              <a:t>) = </a:t>
            </a:r>
          </a:p>
          <a:p>
            <a:pPr lvl="1"/>
            <a:r>
              <a:rPr lang="en-US" dirty="0"/>
              <a:t>the inhabitants, affairs and ungodliness characteristic of society </a:t>
            </a:r>
          </a:p>
          <a:p>
            <a:pPr lvl="1"/>
            <a:r>
              <a:rPr lang="en-US" dirty="0"/>
              <a:t>the sphere of evil, which is opposed to God and dedicated thereto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Overcome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Testament Usage</a:t>
            </a:r>
          </a:p>
          <a:p>
            <a:pPr lvl="1"/>
            <a:r>
              <a:rPr lang="en-US" dirty="0"/>
              <a:t>Rom. 12:21, “Do not be overcome by evil, but overcome evil with good”</a:t>
            </a:r>
          </a:p>
          <a:p>
            <a:pPr lvl="1"/>
            <a:r>
              <a:rPr lang="en-US" dirty="0"/>
              <a:t>1 John 2:13, “I write to you, young men, Because you have overcome the wicked one”</a:t>
            </a:r>
          </a:p>
          <a:p>
            <a:pPr lvl="1"/>
            <a:r>
              <a:rPr lang="en-US" dirty="0"/>
              <a:t>1 John 4:1-4, “You are of God, little children, and have overcome them”</a:t>
            </a:r>
          </a:p>
          <a:p>
            <a:pPr lvl="1"/>
            <a:r>
              <a:rPr lang="en-US" dirty="0"/>
              <a:t>Rev. 2:7, 11, 17, 26; Rev. 3:5, 12, 21; 17:14; 21:7</a:t>
            </a:r>
          </a:p>
          <a:p>
            <a:r>
              <a:rPr lang="en-US" dirty="0"/>
              <a:t>“Overcome” (from Greek </a:t>
            </a:r>
            <a:r>
              <a:rPr lang="en-US" i="1" dirty="0" err="1"/>
              <a:t>nikao</a:t>
            </a:r>
            <a:r>
              <a:rPr lang="en-US" i="1" dirty="0"/>
              <a:t>) =</a:t>
            </a:r>
            <a:r>
              <a:rPr lang="en-US" dirty="0"/>
              <a:t> “to conquer, prevail, to carry off the victory, to come off victorious”</a:t>
            </a:r>
          </a:p>
          <a:p>
            <a:pPr lvl="1"/>
            <a:r>
              <a:rPr lang="en-US" dirty="0"/>
              <a:t>From noun root </a:t>
            </a:r>
            <a:r>
              <a:rPr lang="en-US" i="1" dirty="0" err="1"/>
              <a:t>nike</a:t>
            </a:r>
            <a:r>
              <a:rPr lang="en-US" i="1" dirty="0"/>
              <a:t> </a:t>
            </a:r>
            <a:r>
              <a:rPr lang="en-US" dirty="0"/>
              <a:t>= “victory”</a:t>
            </a:r>
          </a:p>
          <a:p>
            <a:pPr lvl="1"/>
            <a:r>
              <a:rPr lang="en-US" dirty="0"/>
              <a:t>Jesus said, “I have overcome the world” (John 16:33)</a:t>
            </a:r>
          </a:p>
          <a:p>
            <a:pPr lvl="1"/>
            <a:r>
              <a:rPr lang="en-US" dirty="0"/>
              <a:t>Jesus won the victory, and having God in us gives us the victory (1 John 4:4)</a:t>
            </a:r>
          </a:p>
          <a:p>
            <a:pPr lvl="1"/>
            <a:r>
              <a:rPr lang="en-US" dirty="0"/>
              <a:t>The present tense emphasizes continuous victory due to continuous struggle</a:t>
            </a:r>
          </a:p>
        </p:txBody>
      </p:sp>
    </p:spTree>
    <p:extLst>
      <p:ext uri="{BB962C8B-B14F-4D97-AF65-F5344CB8AC3E}">
        <p14:creationId xmlns:p14="http://schemas.microsoft.com/office/powerpoint/2010/main" val="159595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New Testament Usage – Hebrews 11:1, “Faith is…”</a:t>
            </a:r>
          </a:p>
          <a:p>
            <a:pPr lvl="1"/>
            <a:r>
              <a:rPr lang="en-US" dirty="0"/>
              <a:t>The assurance (the guarantee) of things hoped for</a:t>
            </a:r>
          </a:p>
          <a:p>
            <a:pPr lvl="1"/>
            <a:r>
              <a:rPr lang="en-US" dirty="0"/>
              <a:t>The conviction (the certainty) of things not seen</a:t>
            </a:r>
          </a:p>
          <a:p>
            <a:r>
              <a:rPr lang="en-US" dirty="0"/>
              <a:t>“Faith” is from the Greek </a:t>
            </a:r>
            <a:r>
              <a:rPr lang="en-US" i="1" dirty="0" err="1"/>
              <a:t>pistis</a:t>
            </a:r>
            <a:r>
              <a:rPr lang="en-US" i="1" dirty="0"/>
              <a:t>, </a:t>
            </a:r>
            <a:r>
              <a:rPr lang="en-US" dirty="0"/>
              <a:t>which involves three main components:</a:t>
            </a:r>
          </a:p>
          <a:p>
            <a:pPr lvl="1"/>
            <a:r>
              <a:rPr lang="en-US" dirty="0"/>
              <a:t>Firm conviction </a:t>
            </a:r>
          </a:p>
          <a:p>
            <a:pPr lvl="1"/>
            <a:r>
              <a:rPr lang="en-US" dirty="0"/>
              <a:t>Personal, trustful surrender</a:t>
            </a:r>
          </a:p>
          <a:p>
            <a:pPr lvl="1"/>
            <a:r>
              <a:rPr lang="en-US" dirty="0"/>
              <a:t>Obedient conduct</a:t>
            </a:r>
          </a:p>
          <a:p>
            <a:r>
              <a:rPr lang="en-US" dirty="0"/>
              <a:t>This trust, based upon evidence, prompts us to respond accordingly (Heb. 11)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14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Terms: 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Our faith needs strong conviction that Jesus is the Son of God</a:t>
            </a:r>
          </a:p>
          <a:p>
            <a:pPr lvl="1"/>
            <a:r>
              <a:rPr lang="en-US" dirty="0"/>
              <a:t>Strong conviction in His DEITY – Who Jesus is </a:t>
            </a:r>
          </a:p>
          <a:p>
            <a:pPr lvl="1"/>
            <a:r>
              <a:rPr lang="en-US" dirty="0"/>
              <a:t>Strong conviction in His LOVE – What Jesus did</a:t>
            </a:r>
          </a:p>
          <a:p>
            <a:pPr lvl="1"/>
            <a:r>
              <a:rPr lang="en-US" dirty="0"/>
              <a:t>Strong conviction in His WORD – What Jesus said </a:t>
            </a:r>
          </a:p>
          <a:p>
            <a:r>
              <a:rPr lang="en-US" dirty="0"/>
              <a:t>When a person has such faith in Jesus:</a:t>
            </a:r>
          </a:p>
          <a:p>
            <a:pPr lvl="1"/>
            <a:r>
              <a:rPr lang="en-US" dirty="0"/>
              <a:t>They look to Jesus for the solution to any problem they face</a:t>
            </a:r>
          </a:p>
          <a:p>
            <a:pPr lvl="1"/>
            <a:r>
              <a:rPr lang="en-US" dirty="0"/>
              <a:t>They have total trust &amp; conviction that what He says IN HIS WORD is the right solution</a:t>
            </a:r>
          </a:p>
          <a:p>
            <a:pPr lvl="1"/>
            <a:r>
              <a:rPr lang="en-US" dirty="0"/>
              <a:t>They are willing to act with trust/conviction on His Word</a:t>
            </a:r>
          </a:p>
          <a:p>
            <a:r>
              <a:rPr lang="en-US" sz="2700" dirty="0"/>
              <a:t>An active faith in Jesus ensures a life built on a solid foundation (Luke 6:46-49)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21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Faith comes from evidence</a:t>
            </a:r>
          </a:p>
          <a:p>
            <a:pPr lvl="1"/>
            <a:r>
              <a:rPr lang="en-US" dirty="0"/>
              <a:t>There are solid reasons for believing, even in what you cannot necessarily see</a:t>
            </a:r>
          </a:p>
          <a:p>
            <a:r>
              <a:rPr lang="en-US" dirty="0"/>
              <a:t>Faith comes from the Word of God (the primary source of faith)</a:t>
            </a:r>
          </a:p>
          <a:p>
            <a:pPr lvl="1"/>
            <a:r>
              <a:rPr lang="en-US" dirty="0"/>
              <a:t>“So then faith comes by hearing, and hearing by the Word of God” (Rom. 10:17)</a:t>
            </a:r>
          </a:p>
          <a:p>
            <a:pPr lvl="1"/>
            <a:r>
              <a:rPr lang="en-US" dirty="0"/>
              <a:t>The Bible was written to produce faith in Jesus Christ (John 20:30-31)</a:t>
            </a:r>
          </a:p>
          <a:p>
            <a:r>
              <a:rPr lang="en-US" dirty="0"/>
              <a:t>The Word of God produces faith in Jesus by the evidence it provides</a:t>
            </a:r>
          </a:p>
          <a:p>
            <a:pPr lvl="1"/>
            <a:r>
              <a:rPr lang="en-US" dirty="0"/>
              <a:t>God provided 332 Messianic prophecies in the Old Testament, which Jesus fulfilled precisely (Luke 18:31; 24:27, 44; Acts 3:18)</a:t>
            </a:r>
          </a:p>
          <a:p>
            <a:pPr lvl="1"/>
            <a:r>
              <a:rPr lang="en-US" dirty="0"/>
              <a:t>God provided signs &amp; wonders recorded in the gospels (John 5:36; 10:37-38; 14:10-11 + Acts 2:22; 26:26)</a:t>
            </a:r>
          </a:p>
          <a:p>
            <a:pPr lvl="1"/>
            <a:r>
              <a:rPr lang="en-US" dirty="0"/>
              <a:t>God provided the testimony of eyewitnesses in the book of Acts and the epistles </a:t>
            </a:r>
            <a:br>
              <a:rPr lang="en-US" dirty="0"/>
            </a:br>
            <a:r>
              <a:rPr lang="en-US" dirty="0"/>
              <a:t>(Acts 2:32; 4:20; 1 John 1:1-3)</a:t>
            </a:r>
          </a:p>
        </p:txBody>
      </p:sp>
    </p:spTree>
    <p:extLst>
      <p:ext uri="{BB962C8B-B14F-4D97-AF65-F5344CB8AC3E}">
        <p14:creationId xmlns:p14="http://schemas.microsoft.com/office/powerpoint/2010/main" val="3277871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831273" cy="4999383"/>
          </a:xfrm>
        </p:spPr>
        <p:txBody>
          <a:bodyPr>
            <a:normAutofit/>
          </a:bodyPr>
          <a:lstStyle/>
          <a:p>
            <a:r>
              <a:rPr lang="en-US" dirty="0"/>
              <a:t>Faith in Jesus that leads to victory must come from the Word of God!</a:t>
            </a:r>
          </a:p>
          <a:p>
            <a:pPr lvl="1"/>
            <a:r>
              <a:rPr lang="en-US" dirty="0"/>
              <a:t>Biblical faith leads to “life” (John 20:30-31)</a:t>
            </a:r>
          </a:p>
          <a:p>
            <a:pPr lvl="1"/>
            <a:r>
              <a:rPr lang="en-US" dirty="0"/>
              <a:t>Weak faith will not overcome the world</a:t>
            </a:r>
          </a:p>
          <a:p>
            <a:pPr lvl="1"/>
            <a:r>
              <a:rPr lang="en-US" dirty="0"/>
              <a:t>A strong, abiding, victorious faith comes only through the Word of God (1 John 2:14)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Develop YOUR faith!</a:t>
            </a:r>
          </a:p>
          <a:p>
            <a:pPr marL="0" indent="0" algn="ctr">
              <a:buNone/>
            </a:pPr>
            <a:r>
              <a:rPr lang="en-US" sz="3200" dirty="0"/>
              <a:t>Strengthen YOUR faith!</a:t>
            </a:r>
          </a:p>
          <a:p>
            <a:pPr marL="0" indent="0" algn="ctr">
              <a:buNone/>
            </a:pPr>
            <a:r>
              <a:rPr lang="en-US" sz="3200" dirty="0"/>
              <a:t>YOUR faith can overcome!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714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Defining Terms:  The World </vt:lpstr>
      <vt:lpstr>Defining Terms:  Overcome</vt:lpstr>
      <vt:lpstr>Defining Terms:  Faith</vt:lpstr>
      <vt:lpstr>Defining Terms:  Faith</vt:lpstr>
      <vt:lpstr>Developing Faith</vt:lpstr>
      <vt:lpstr>Developing Faith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2022-01-28T01:25:48Z</dcterms:created>
  <dcterms:modified xsi:type="dcterms:W3CDTF">2022-02-27T13:38:59Z</dcterms:modified>
</cp:coreProperties>
</file>