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5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828-C971-4835-94A7-427FA212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2B3-BDBD-4D2F-A123-86C58B7A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998F-D8CD-41D7-B219-4A9B7A32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A4B5-903F-445B-9B18-15D398F6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E097-399E-4169-ABE7-00B7A34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268347B4-83DC-48E6-ADDF-7DBA013B9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143-A13F-4DB8-89C3-15614BD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E836-F448-41AB-8CF1-F18274D0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732-E822-4E15-AB14-FA8CEA37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121-2F0B-494D-B83E-F55A9B3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51EC-868C-48B3-BF61-6E9A298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0BBF1-063A-4C5C-BB5E-F641E67A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2CD9-ADDF-45EA-9766-F46F8C97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6EFC-F381-43A2-AABA-7763F7A1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1B40-2960-4E8A-BED1-ACEA1C0D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729B-2CBA-4E1A-9B2B-46596BAF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now, outdoor, nature&#10;&#10;Description automatically generated">
            <a:extLst>
              <a:ext uri="{FF2B5EF4-FFF2-40B4-BE49-F238E27FC236}">
                <a16:creationId xmlns:a16="http://schemas.microsoft.com/office/drawing/2014/main" id="{BEBF2EF6-0B56-4EA8-A218-FEC0AD58C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692B-D51B-4ED2-8FA3-9B423B1C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736531"/>
          </a:xfrm>
          <a:solidFill>
            <a:srgbClr val="DBDBDB"/>
          </a:solidFill>
          <a:ln w="57150">
            <a:solidFill>
              <a:srgbClr val="44C5D0"/>
            </a:solidFill>
          </a:ln>
          <a:effectLst>
            <a:glow rad="63500">
              <a:schemeClr val="tx1"/>
            </a:glow>
          </a:effectLst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4553-39C9-4325-B437-22E5113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739693" cy="49993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7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6F0-75B6-4444-A87F-AB61D47D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735F-A1F5-434E-BCFF-24DABEAE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2F10-ED8A-4439-9128-ACFE03A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AE2F-3DEB-47DC-8785-BFD72CC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1827-5F15-4281-A13F-0A9BF8B3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6AE-CF6D-4610-9F61-C4E1F5D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A0AF-0AA6-4E7B-9B75-1BE4D995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FDFC-634C-4E5C-BD19-4F6ECE4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34DCC-8D53-444D-85EC-F3899506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05E5-DC4B-494E-9D1B-78F654C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1B10-4AEA-4410-9C08-5345D354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0A3-8AB1-4A1C-A314-2D73804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46B6-1DAC-4359-976D-DE41E52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C147-C659-45E3-8CC4-612CF40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74F98-6C87-44EA-8207-E10EF3016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F479-11EE-4D16-B3CD-7146CDB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589F0-4965-49F8-8BD3-0730485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5B04-E835-4902-A4E3-2549978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BD7BC-9917-4609-A3C4-CB955FAE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995-2041-48F0-B919-5357530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F3E2-39FF-4A15-8CA8-DF658DA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8DB2-DF2E-44E3-A17C-F854C30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0199-684C-43E1-A9EF-153B6798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0211-18AA-4633-8906-2947D64A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75D0-EEC4-4F2E-8512-F25419E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FB01-A480-4E9F-9B36-722AF61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A91-67AA-4AAA-B9A0-4AC8569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64B-4615-408D-BBBB-C3A56E5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1AA-AB26-409E-90E1-1DBE3AF1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5104-06A2-4CDF-9BFB-1DAF943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C479-A150-4389-8DC4-42DB4F9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96E6-0274-445D-952B-CFFB9914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079C-780C-4A84-95F4-93704EB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9254B-FCD7-4AB4-91CF-B2C02944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43C1-31DE-4A3D-A74A-CBF70115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DA565-2FBD-469E-8A0B-C7573AF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813-3B19-4959-A10E-96A61544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8232-89D4-469B-9A27-2C6101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C8D3-8CD9-4D8C-A35A-722B07A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63DA-725B-4383-A786-4BAB89D0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49DE-97E9-4E96-8E8B-F94A649F6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5DB-D1E8-41D4-8CCD-FAF1EA2A07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8B12-F97D-4792-866C-566632992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F917-0F68-44BA-A902-FF429C86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Terms:  The World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“World” in 1 John 5:4-5 is from the Greek word </a:t>
            </a:r>
            <a:r>
              <a:rPr lang="en-US" i="1" dirty="0" err="1"/>
              <a:t>kosmos</a:t>
            </a:r>
            <a:endParaRPr lang="en-US" i="1" dirty="0"/>
          </a:p>
          <a:p>
            <a:r>
              <a:rPr lang="en-US" dirty="0"/>
              <a:t>New Testament Usage</a:t>
            </a:r>
          </a:p>
          <a:p>
            <a:pPr lvl="2"/>
            <a:r>
              <a:rPr lang="en-US" sz="2200" dirty="0"/>
              <a:t>Jas. 4:4, “friendship with the world is enmity with God”</a:t>
            </a:r>
          </a:p>
          <a:p>
            <a:pPr lvl="2"/>
            <a:r>
              <a:rPr lang="en-US" sz="2200" dirty="0"/>
              <a:t>2 Pet. 2:20, “escaped the pollutions of the world”</a:t>
            </a:r>
          </a:p>
          <a:p>
            <a:pPr lvl="2"/>
            <a:r>
              <a:rPr lang="en-US" sz="2200" dirty="0"/>
              <a:t>1 John 2:15, “Do not love the world or the things in the world”</a:t>
            </a:r>
          </a:p>
          <a:p>
            <a:pPr lvl="2"/>
            <a:r>
              <a:rPr lang="en-US" sz="2200" dirty="0"/>
              <a:t>1 John 3:13, “Do not marvel if the world hates you”</a:t>
            </a:r>
          </a:p>
          <a:p>
            <a:pPr lvl="2"/>
            <a:r>
              <a:rPr lang="en-US" sz="2200" dirty="0"/>
              <a:t>1 John 4:4, “He who is in you is greater than he who is in the world”</a:t>
            </a:r>
          </a:p>
          <a:p>
            <a:pPr lvl="2"/>
            <a:r>
              <a:rPr lang="en-US" sz="2200" dirty="0"/>
              <a:t>1 John 5:19, “the whole world lies under the sway of the wicked one”</a:t>
            </a:r>
          </a:p>
          <a:p>
            <a:r>
              <a:rPr lang="en-US" dirty="0"/>
              <a:t>“The world” (</a:t>
            </a:r>
            <a:r>
              <a:rPr lang="en-US" i="1" dirty="0" err="1"/>
              <a:t>kosmos</a:t>
            </a:r>
            <a:r>
              <a:rPr lang="en-US" dirty="0"/>
              <a:t>) = </a:t>
            </a:r>
          </a:p>
          <a:p>
            <a:pPr lvl="1"/>
            <a:r>
              <a:rPr lang="en-US" dirty="0"/>
              <a:t>the inhabitants, affairs and ungodliness characteristic of society </a:t>
            </a:r>
          </a:p>
          <a:p>
            <a:pPr lvl="1"/>
            <a:r>
              <a:rPr lang="en-US" dirty="0"/>
              <a:t>the sphere of evil, which is opposed to God and dedicated thereto</a:t>
            </a:r>
          </a:p>
        </p:txBody>
      </p:sp>
    </p:spTree>
    <p:extLst>
      <p:ext uri="{BB962C8B-B14F-4D97-AF65-F5344CB8AC3E}">
        <p14:creationId xmlns:p14="http://schemas.microsoft.com/office/powerpoint/2010/main" val="434310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Terms:  Overcome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Testament Usage</a:t>
            </a:r>
          </a:p>
          <a:p>
            <a:pPr lvl="1"/>
            <a:r>
              <a:rPr lang="en-US" dirty="0"/>
              <a:t>Rom. 12:21, “Do not be overcome by evil, but overcome evil with good”</a:t>
            </a:r>
          </a:p>
          <a:p>
            <a:pPr lvl="1"/>
            <a:r>
              <a:rPr lang="en-US" dirty="0"/>
              <a:t>1 John 2:13, “I write to you, young men, Because you have overcome the wicked one”</a:t>
            </a:r>
          </a:p>
          <a:p>
            <a:pPr lvl="1"/>
            <a:r>
              <a:rPr lang="en-US" dirty="0"/>
              <a:t>1 John 4:1-4, “You are of God, little children, and have overcome them”</a:t>
            </a:r>
          </a:p>
          <a:p>
            <a:pPr lvl="1"/>
            <a:r>
              <a:rPr lang="en-US" dirty="0"/>
              <a:t>Rev. 2:7, 11, 17, 26; Rev. 3:5, 12, 21; 17:14; 21:7</a:t>
            </a:r>
          </a:p>
          <a:p>
            <a:r>
              <a:rPr lang="en-US" dirty="0"/>
              <a:t>“Overcome” (from Greek </a:t>
            </a:r>
            <a:r>
              <a:rPr lang="en-US" i="1" dirty="0" err="1"/>
              <a:t>nikao</a:t>
            </a:r>
            <a:r>
              <a:rPr lang="en-US" i="1" dirty="0"/>
              <a:t>) =</a:t>
            </a:r>
            <a:r>
              <a:rPr lang="en-US" dirty="0"/>
              <a:t> “to conquer, prevail, to carry off the victory, to come off victorious”</a:t>
            </a:r>
          </a:p>
          <a:p>
            <a:pPr lvl="1"/>
            <a:r>
              <a:rPr lang="en-US" dirty="0"/>
              <a:t>From noun root </a:t>
            </a:r>
            <a:r>
              <a:rPr lang="en-US" i="1" dirty="0" err="1"/>
              <a:t>nike</a:t>
            </a:r>
            <a:r>
              <a:rPr lang="en-US" i="1" dirty="0"/>
              <a:t> </a:t>
            </a:r>
            <a:r>
              <a:rPr lang="en-US" dirty="0"/>
              <a:t>= “victory”</a:t>
            </a:r>
          </a:p>
          <a:p>
            <a:pPr lvl="1"/>
            <a:r>
              <a:rPr lang="en-US" dirty="0"/>
              <a:t>Jesus said, “I have overcome the world” (John 16:33)</a:t>
            </a:r>
          </a:p>
          <a:p>
            <a:pPr lvl="1"/>
            <a:r>
              <a:rPr lang="en-US" dirty="0"/>
              <a:t>Jesus won the victory, and having God in us gives us the victory (1 John 4:4)</a:t>
            </a:r>
          </a:p>
          <a:p>
            <a:pPr lvl="1"/>
            <a:r>
              <a:rPr lang="en-US" dirty="0"/>
              <a:t>The present tense emphasizes continuous victory due to continuous struggle</a:t>
            </a:r>
          </a:p>
        </p:txBody>
      </p:sp>
    </p:spTree>
    <p:extLst>
      <p:ext uri="{BB962C8B-B14F-4D97-AF65-F5344CB8AC3E}">
        <p14:creationId xmlns:p14="http://schemas.microsoft.com/office/powerpoint/2010/main" val="159595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Terms: 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831273" cy="4999383"/>
          </a:xfrm>
        </p:spPr>
        <p:txBody>
          <a:bodyPr>
            <a:normAutofit/>
          </a:bodyPr>
          <a:lstStyle/>
          <a:p>
            <a:r>
              <a:rPr lang="en-US" dirty="0"/>
              <a:t>New Testament Usage – Hebrews 11:1, “Faith is…”</a:t>
            </a:r>
          </a:p>
          <a:p>
            <a:pPr lvl="1"/>
            <a:r>
              <a:rPr lang="en-US" dirty="0"/>
              <a:t>The assurance (the guarantee) of things hoped for</a:t>
            </a:r>
          </a:p>
          <a:p>
            <a:pPr lvl="1"/>
            <a:r>
              <a:rPr lang="en-US" dirty="0"/>
              <a:t>The conviction (the certainty) of things not seen</a:t>
            </a:r>
          </a:p>
          <a:p>
            <a:r>
              <a:rPr lang="en-US" dirty="0"/>
              <a:t>“Faith” is from the Greek </a:t>
            </a:r>
            <a:r>
              <a:rPr lang="en-US" i="1" dirty="0" err="1"/>
              <a:t>pistis</a:t>
            </a:r>
            <a:r>
              <a:rPr lang="en-US" i="1" dirty="0"/>
              <a:t>, </a:t>
            </a:r>
            <a:r>
              <a:rPr lang="en-US" dirty="0"/>
              <a:t>which involves three main components:</a:t>
            </a:r>
          </a:p>
          <a:p>
            <a:pPr lvl="1"/>
            <a:r>
              <a:rPr lang="en-US" dirty="0"/>
              <a:t>Firm conviction </a:t>
            </a:r>
          </a:p>
          <a:p>
            <a:pPr lvl="1"/>
            <a:r>
              <a:rPr lang="en-US" dirty="0"/>
              <a:t>Personal, trustful surrender</a:t>
            </a:r>
          </a:p>
          <a:p>
            <a:pPr lvl="1"/>
            <a:r>
              <a:rPr lang="en-US" dirty="0"/>
              <a:t>Obedient conduct</a:t>
            </a:r>
          </a:p>
          <a:p>
            <a:r>
              <a:rPr lang="en-US" dirty="0"/>
              <a:t>This trust, based upon evidence, prompts us to respond accordingly (Heb. 11)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14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Terms: 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831273" cy="4999383"/>
          </a:xfrm>
        </p:spPr>
        <p:txBody>
          <a:bodyPr>
            <a:normAutofit/>
          </a:bodyPr>
          <a:lstStyle/>
          <a:p>
            <a:r>
              <a:rPr lang="en-US" dirty="0"/>
              <a:t>Our faith needs strong conviction that Jesus is the Son of God</a:t>
            </a:r>
          </a:p>
          <a:p>
            <a:pPr lvl="1"/>
            <a:r>
              <a:rPr lang="en-US" dirty="0"/>
              <a:t>Strong conviction in His DEITY – Who Jesus is </a:t>
            </a:r>
          </a:p>
          <a:p>
            <a:pPr lvl="1"/>
            <a:r>
              <a:rPr lang="en-US" dirty="0"/>
              <a:t>Strong conviction in His LOVE – What Jesus did</a:t>
            </a:r>
          </a:p>
          <a:p>
            <a:pPr lvl="1"/>
            <a:r>
              <a:rPr lang="en-US" dirty="0"/>
              <a:t>Strong conviction in His WORD – What Jesus said </a:t>
            </a:r>
          </a:p>
          <a:p>
            <a:r>
              <a:rPr lang="en-US" dirty="0"/>
              <a:t>When a person has such faith in Jesus:</a:t>
            </a:r>
          </a:p>
          <a:p>
            <a:pPr lvl="1"/>
            <a:r>
              <a:rPr lang="en-US" dirty="0"/>
              <a:t>They look to Jesus for the solution to any problem they face</a:t>
            </a:r>
          </a:p>
          <a:p>
            <a:pPr lvl="1"/>
            <a:r>
              <a:rPr lang="en-US" dirty="0"/>
              <a:t>They have total trust &amp; conviction that what He says IN HIS WORD is the right solution</a:t>
            </a:r>
          </a:p>
          <a:p>
            <a:pPr lvl="1"/>
            <a:r>
              <a:rPr lang="en-US" dirty="0"/>
              <a:t>They are willing to act with trust/conviction on His Word</a:t>
            </a:r>
          </a:p>
          <a:p>
            <a:r>
              <a:rPr lang="en-US" sz="2700" dirty="0"/>
              <a:t>An active faith in Jesus ensures a life built on a solid foundation (Luke 6:46-49)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21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831273" cy="4999383"/>
          </a:xfrm>
        </p:spPr>
        <p:txBody>
          <a:bodyPr>
            <a:normAutofit/>
          </a:bodyPr>
          <a:lstStyle/>
          <a:p>
            <a:r>
              <a:rPr lang="en-US" dirty="0"/>
              <a:t>Faith comes from evidence</a:t>
            </a:r>
          </a:p>
          <a:p>
            <a:pPr lvl="1"/>
            <a:r>
              <a:rPr lang="en-US" dirty="0"/>
              <a:t>There are solid reasons for believing, even in what you cannot necessarily see</a:t>
            </a:r>
          </a:p>
          <a:p>
            <a:r>
              <a:rPr lang="en-US" dirty="0"/>
              <a:t>Faith comes from the Word of God (the primary source of faith)</a:t>
            </a:r>
          </a:p>
          <a:p>
            <a:pPr lvl="1"/>
            <a:r>
              <a:rPr lang="en-US" dirty="0"/>
              <a:t>“So then faith comes by hearing, and hearing by the Word of God” (Rom. 10:17)</a:t>
            </a:r>
          </a:p>
          <a:p>
            <a:pPr lvl="1"/>
            <a:r>
              <a:rPr lang="en-US" dirty="0"/>
              <a:t>The Bible was written to produce faith in Jesus Christ (John 20:30-31)</a:t>
            </a:r>
          </a:p>
          <a:p>
            <a:r>
              <a:rPr lang="en-US" dirty="0"/>
              <a:t>The Word of God produces faith in Jesus by the evidence it provides</a:t>
            </a:r>
          </a:p>
          <a:p>
            <a:r>
              <a:rPr lang="en-US" dirty="0"/>
              <a:t>Faith in Jesus that leads to victory must come from the Word of God!</a:t>
            </a:r>
          </a:p>
          <a:p>
            <a:pPr lvl="1"/>
            <a:r>
              <a:rPr lang="en-US" dirty="0"/>
              <a:t>Biblical faith leads to “life” </a:t>
            </a:r>
          </a:p>
          <a:p>
            <a:pPr lvl="1"/>
            <a:r>
              <a:rPr lang="en-US" dirty="0"/>
              <a:t>Weak faith will not overcome the world</a:t>
            </a:r>
          </a:p>
          <a:p>
            <a:pPr lvl="1"/>
            <a:r>
              <a:rPr lang="en-US" dirty="0"/>
              <a:t>A strong, abiding, victorious faith comes only through the Word of God (1 John 2:14)</a:t>
            </a:r>
          </a:p>
          <a:p>
            <a:r>
              <a:rPr lang="en-US" dirty="0"/>
              <a:t>Develop YOUR faith!  Strengthen YOUR faith!  YOUR faith can overcome!</a:t>
            </a:r>
          </a:p>
        </p:txBody>
      </p:sp>
    </p:spTree>
    <p:extLst>
      <p:ext uri="{BB962C8B-B14F-4D97-AF65-F5344CB8AC3E}">
        <p14:creationId xmlns:p14="http://schemas.microsoft.com/office/powerpoint/2010/main" val="3277871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636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Defining Terms:  The World </vt:lpstr>
      <vt:lpstr>Defining Terms:  Overcome</vt:lpstr>
      <vt:lpstr>Defining Terms:  Faith</vt:lpstr>
      <vt:lpstr>Defining Terms:  Faith</vt:lpstr>
      <vt:lpstr>Developing Faith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2022-01-28T01:25:48Z</dcterms:created>
  <dcterms:modified xsi:type="dcterms:W3CDTF">2022-02-20T13:42:03Z</dcterms:modified>
</cp:coreProperties>
</file>