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8"/>
  </p:notesMasterIdLst>
  <p:sldIdLst>
    <p:sldId id="256" r:id="rId2"/>
    <p:sldId id="548" r:id="rId3"/>
    <p:sldId id="515" r:id="rId4"/>
    <p:sldId id="547" r:id="rId5"/>
    <p:sldId id="538" r:id="rId6"/>
    <p:sldId id="540" r:id="rId7"/>
    <p:sldId id="545" r:id="rId8"/>
    <p:sldId id="544" r:id="rId9"/>
    <p:sldId id="543" r:id="rId10"/>
    <p:sldId id="541" r:id="rId11"/>
    <p:sldId id="542" r:id="rId12"/>
    <p:sldId id="527" r:id="rId13"/>
    <p:sldId id="528" r:id="rId14"/>
    <p:sldId id="529" r:id="rId15"/>
    <p:sldId id="530" r:id="rId16"/>
    <p:sldId id="531" r:id="rId17"/>
    <p:sldId id="546" r:id="rId18"/>
    <p:sldId id="532" r:id="rId19"/>
    <p:sldId id="533" r:id="rId20"/>
    <p:sldId id="534" r:id="rId21"/>
    <p:sldId id="535" r:id="rId22"/>
    <p:sldId id="526" r:id="rId23"/>
    <p:sldId id="536" r:id="rId24"/>
    <p:sldId id="537" r:id="rId25"/>
    <p:sldId id="513" r:id="rId26"/>
    <p:sldId id="525" r:id="rId27"/>
    <p:sldId id="514" r:id="rId28"/>
    <p:sldId id="516" r:id="rId29"/>
    <p:sldId id="517" r:id="rId30"/>
    <p:sldId id="518" r:id="rId31"/>
    <p:sldId id="519" r:id="rId32"/>
    <p:sldId id="520" r:id="rId33"/>
    <p:sldId id="521" r:id="rId34"/>
    <p:sldId id="463" r:id="rId35"/>
    <p:sldId id="523" r:id="rId36"/>
    <p:sldId id="505" r:id="rId37"/>
    <p:sldId id="506" r:id="rId38"/>
    <p:sldId id="486" r:id="rId39"/>
    <p:sldId id="488" r:id="rId40"/>
    <p:sldId id="489" r:id="rId41"/>
    <p:sldId id="490" r:id="rId42"/>
    <p:sldId id="491" r:id="rId43"/>
    <p:sldId id="492" r:id="rId44"/>
    <p:sldId id="493" r:id="rId45"/>
    <p:sldId id="494" r:id="rId46"/>
    <p:sldId id="497" r:id="rId47"/>
    <p:sldId id="495" r:id="rId48"/>
    <p:sldId id="498" r:id="rId49"/>
    <p:sldId id="499" r:id="rId50"/>
    <p:sldId id="500" r:id="rId51"/>
    <p:sldId id="501" r:id="rId52"/>
    <p:sldId id="502" r:id="rId53"/>
    <p:sldId id="503" r:id="rId54"/>
    <p:sldId id="504" r:id="rId55"/>
    <p:sldId id="510" r:id="rId56"/>
    <p:sldId id="524"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lle" initials="f" lastIdx="2" clrIdx="0">
    <p:extLst>
      <p:ext uri="{19B8F6BF-5375-455C-9EA6-DF929625EA0E}">
        <p15:presenceInfo xmlns:p15="http://schemas.microsoft.com/office/powerpoint/2012/main" userId="ful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1466" autoAdjust="0"/>
  </p:normalViewPr>
  <p:slideViewPr>
    <p:cSldViewPr>
      <p:cViewPr varScale="1">
        <p:scale>
          <a:sx n="110" d="100"/>
          <a:sy n="110" d="100"/>
        </p:scale>
        <p:origin x="157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E085F-E823-48C4-AD5B-0A50648DA148}" type="datetimeFigureOut">
              <a:rPr lang="en-US" smtClean="0"/>
              <a:pPr/>
              <a:t>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89379A-C1FC-4902-9E85-70AE08DC1787}" type="slidenum">
              <a:rPr lang="en-US" smtClean="0"/>
              <a:pPr/>
              <a:t>‹#›</a:t>
            </a:fld>
            <a:endParaRPr lang="en-US"/>
          </a:p>
        </p:txBody>
      </p:sp>
    </p:spTree>
    <p:extLst>
      <p:ext uri="{BB962C8B-B14F-4D97-AF65-F5344CB8AC3E}">
        <p14:creationId xmlns:p14="http://schemas.microsoft.com/office/powerpoint/2010/main" val="376936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9478F54F-35E1-4296-884F-EC4B02311D74}" type="datetime1">
              <a:rPr lang="en-US" smtClean="0"/>
              <a:pPr/>
              <a:t>2/8/2022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8335838-FD26-4F15-B5AD-69091462CAC1}"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455D55-C704-494E-A645-AA2A6FE53D36}" type="datetime1">
              <a:rPr lang="en-US" smtClean="0"/>
              <a:pPr/>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6CDA0CF-2344-4E93-BF33-15B5C91FCC2D}" type="datetime1">
              <a:rPr lang="en-US" smtClean="0"/>
              <a:pPr/>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2B5282-0DFC-4619-898D-A9E6FD6EC500}" type="datetime1">
              <a:rPr lang="en-US" smtClean="0"/>
              <a:pPr/>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DFB90B-4548-47E9-BF3D-B38419AB8108}" type="datetime1">
              <a:rPr lang="en-US" smtClean="0"/>
              <a:pPr/>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35838-FD26-4F15-B5AD-69091462CAC1}"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9D83BF-2368-4109-824E-098767B528A5}" type="datetime1">
              <a:rPr lang="en-US" smtClean="0"/>
              <a:pPr/>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AF1AA70-7032-456E-935D-4344D4414F59}" type="datetime1">
              <a:rPr lang="en-US" smtClean="0"/>
              <a:pPr/>
              <a:t>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335838-FD26-4F15-B5AD-69091462CAC1}"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E2C2D120-2928-456A-82A3-8EDDA7EF81E3}" type="datetime1">
              <a:rPr lang="en-US" smtClean="0"/>
              <a:pPr/>
              <a:t>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1B3A9-2B81-4F3F-BB95-D9D9550BB189}" type="datetime1">
              <a:rPr lang="en-US" smtClean="0"/>
              <a:pPr/>
              <a:t>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003877E-8585-4777-BA3A-6E42503C50C7}" type="datetime1">
              <a:rPr lang="en-US" smtClean="0"/>
              <a:pPr/>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35838-FD26-4F15-B5AD-69091462CAC1}" type="slidenum">
              <a:rPr lang="en-US" smtClean="0"/>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1EAB8AF-DC09-40EA-AA97-A89B30ADD221}" type="datetime1">
              <a:rPr lang="en-US" smtClean="0"/>
              <a:pPr/>
              <a:t>2/8/2022</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A8335838-FD26-4F15-B5AD-69091462CAC1}" type="slidenum">
              <a:rPr lang="en-US" smtClean="0"/>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BE5B095-9A18-433A-B288-0AD1089FDDDB}" type="datetime1">
              <a:rPr lang="en-US" smtClean="0"/>
              <a:pPr/>
              <a:t>2/8/2022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8335838-FD26-4F15-B5AD-69091462CA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335838-FD26-4F15-B5AD-69091462CAC1}" type="slidenum">
              <a:rPr lang="en-US" smtClean="0"/>
              <a:pPr/>
              <a:t>1</a:t>
            </a:fld>
            <a:endParaRPr lang="en-US" dirty="0"/>
          </a:p>
        </p:txBody>
      </p:sp>
      <p:sp>
        <p:nvSpPr>
          <p:cNvPr id="2" name="Title 1"/>
          <p:cNvSpPr>
            <a:spLocks noGrp="1"/>
          </p:cNvSpPr>
          <p:nvPr>
            <p:ph type="ctrTitle"/>
          </p:nvPr>
        </p:nvSpPr>
        <p:spPr>
          <a:xfrm>
            <a:off x="914400" y="1524000"/>
            <a:ext cx="7772400" cy="4794504"/>
          </a:xfrm>
        </p:spPr>
        <p:txBody>
          <a:bodyPr>
            <a:noAutofit/>
          </a:bodyPr>
          <a:lstStyle/>
          <a:p>
            <a:r>
              <a:rPr lang="en-US" sz="5400" dirty="0"/>
              <a:t>  The reliability </a:t>
            </a:r>
            <a:br>
              <a:rPr lang="en-US" sz="5400" dirty="0"/>
            </a:br>
            <a:r>
              <a:rPr lang="en-US" sz="5400" dirty="0"/>
              <a:t>       of the</a:t>
            </a:r>
            <a:br>
              <a:rPr lang="en-US" sz="5400" dirty="0"/>
            </a:br>
            <a:r>
              <a:rPr lang="en-US" sz="5400" dirty="0"/>
              <a:t>       bible</a:t>
            </a:r>
            <a:br>
              <a:rPr lang="en-US" sz="5400" dirty="0"/>
            </a:br>
            <a:br>
              <a:rPr lang="en-US" sz="5400" dirty="0"/>
            </a:br>
            <a:r>
              <a:rPr lang="en-US" sz="5400" dirty="0"/>
              <a:t>   </a:t>
            </a:r>
            <a:r>
              <a:rPr lang="en-US" sz="2800" dirty="0"/>
              <a:t>Wednesday night bible class</a:t>
            </a:r>
            <a:br>
              <a:rPr lang="en-US" sz="5400" b="1" dirty="0"/>
            </a:br>
            <a:r>
              <a:rPr lang="en-US" sz="5400" dirty="0"/>
              <a:t>        </a:t>
            </a:r>
            <a:br>
              <a:rPr lang="en-US" sz="5400" b="1" dirty="0"/>
            </a:br>
            <a:r>
              <a:rPr lang="en-US" sz="5400" b="1" dirty="0"/>
              <a:t>  </a:t>
            </a:r>
            <a:br>
              <a:rPr lang="en-US" sz="2800" b="1" dirty="0"/>
            </a:br>
            <a:r>
              <a:rPr lang="en-US" sz="2800" dirty="0"/>
              <a:t>      </a:t>
            </a:r>
            <a:endParaRPr lang="en-US" sz="5400" b="1" dirty="0"/>
          </a:p>
        </p:txBody>
      </p:sp>
      <p:sp>
        <p:nvSpPr>
          <p:cNvPr id="3" name="Subtitle 2"/>
          <p:cNvSpPr>
            <a:spLocks noGrp="1"/>
          </p:cNvSpPr>
          <p:nvPr>
            <p:ph type="subTitle" idx="1"/>
          </p:nvPr>
        </p:nvSpPr>
        <p:spPr>
          <a:xfrm flipV="1">
            <a:off x="1676400" y="3962400"/>
            <a:ext cx="7010400" cy="762000"/>
          </a:xfrm>
        </p:spPr>
        <p:txBody>
          <a:bodyPr>
            <a:normAutofit fontScale="40000" lnSpcReduction="20000"/>
          </a:bodyPr>
          <a:lstStyle/>
          <a:p>
            <a:endParaRPr lang="en-US" sz="2400" b="1" dirty="0"/>
          </a:p>
          <a:p>
            <a:r>
              <a:rPr lang="en-US" sz="3200" b="1" dirty="0"/>
              <a:t>           </a:t>
            </a:r>
          </a:p>
          <a:p>
            <a:endParaRPr lang="en-US" sz="3200" b="1" dirty="0"/>
          </a:p>
          <a:p>
            <a:r>
              <a:rPr lang="en-US" sz="3200" b="1" dirty="0"/>
              <a:t> </a:t>
            </a:r>
          </a:p>
        </p:txBody>
      </p:sp>
    </p:spTree>
    <p:extLst>
      <p:ext uri="{BB962C8B-B14F-4D97-AF65-F5344CB8AC3E}">
        <p14:creationId xmlns:p14="http://schemas.microsoft.com/office/powerpoint/2010/main" val="24954164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p:tgtEl>
                                          <p:spTgt spid="3">
                                            <p:txEl>
                                              <p:pRg st="1" end="1"/>
                                            </p:txEl>
                                          </p:spTgt>
                                        </p:tgtEl>
                                        <p:attrNameLst>
                                          <p:attrName>ppt_y</p:attrName>
                                        </p:attrNameLst>
                                      </p:cBhvr>
                                      <p:tavLst>
                                        <p:tav tm="0">
                                          <p:val>
                                            <p:strVal val="#ppt_y-#ppt_h*1.125000"/>
                                          </p:val>
                                        </p:tav>
                                        <p:tav tm="100000">
                                          <p:val>
                                            <p:strVal val="#ppt_y"/>
                                          </p:val>
                                        </p:tav>
                                      </p:tavLst>
                                    </p:anim>
                                    <p:animEffect transition="in" filter="wipe(dow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p:tgtEl>
                                          <p:spTgt spid="3">
                                            <p:txEl>
                                              <p:pRg st="3" end="3"/>
                                            </p:txEl>
                                          </p:spTgt>
                                        </p:tgtEl>
                                        <p:attrNameLst>
                                          <p:attrName>ppt_y</p:attrName>
                                        </p:attrNameLst>
                                      </p:cBhvr>
                                      <p:tavLst>
                                        <p:tav tm="0">
                                          <p:val>
                                            <p:strVal val="#ppt_y-#ppt_h*1.125000"/>
                                          </p:val>
                                        </p:tav>
                                        <p:tav tm="100000">
                                          <p:val>
                                            <p:strVal val="#ppt_y"/>
                                          </p:val>
                                        </p:tav>
                                      </p:tavLst>
                                    </p:anim>
                                    <p:animEffect transition="in" filter="wipe(down)">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B8ED1-3D3B-4B2F-A168-1D63A75D7F60}"/>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F05B21C4-8109-4834-AA61-233357EF7FC7}"/>
              </a:ext>
            </a:extLst>
          </p:cNvPr>
          <p:cNvSpPr>
            <a:spLocks noGrp="1"/>
          </p:cNvSpPr>
          <p:nvPr>
            <p:ph idx="1"/>
          </p:nvPr>
        </p:nvSpPr>
        <p:spPr/>
        <p:txBody>
          <a:bodyPr/>
          <a:lstStyle/>
          <a:p>
            <a:pPr marL="68580" indent="0">
              <a:buNone/>
            </a:pPr>
            <a:r>
              <a:rPr lang="en-US" dirty="0"/>
              <a:t>Critics use to say there was no evidence of</a:t>
            </a:r>
          </a:p>
          <a:p>
            <a:pPr marL="68580" indent="0">
              <a:buNone/>
            </a:pPr>
            <a:r>
              <a:rPr lang="en-US" dirty="0"/>
              <a:t>King David. He was just a myth.</a:t>
            </a:r>
          </a:p>
          <a:p>
            <a:pPr marL="68580" indent="0">
              <a:buNone/>
            </a:pPr>
            <a:r>
              <a:rPr lang="en-US" dirty="0"/>
              <a:t> * An ancient stone slab was found in 1944</a:t>
            </a:r>
          </a:p>
          <a:p>
            <a:pPr marL="68580" indent="0">
              <a:buNone/>
            </a:pPr>
            <a:r>
              <a:rPr lang="en-US" dirty="0"/>
              <a:t>  that stone slab in northern Galilee that</a:t>
            </a:r>
          </a:p>
          <a:p>
            <a:pPr marL="68580" indent="0">
              <a:buNone/>
            </a:pPr>
            <a:r>
              <a:rPr lang="en-US" dirty="0"/>
              <a:t> references </a:t>
            </a:r>
            <a:r>
              <a:rPr lang="en-US" u="sng" dirty="0"/>
              <a:t>King David and The House of David.</a:t>
            </a:r>
          </a:p>
        </p:txBody>
      </p:sp>
      <p:sp>
        <p:nvSpPr>
          <p:cNvPr id="4" name="Slide Number Placeholder 3">
            <a:extLst>
              <a:ext uri="{FF2B5EF4-FFF2-40B4-BE49-F238E27FC236}">
                <a16:creationId xmlns:a16="http://schemas.microsoft.com/office/drawing/2014/main" id="{50100D19-BAB0-4BDD-9B46-63DDCFEF47FD}"/>
              </a:ext>
            </a:extLst>
          </p:cNvPr>
          <p:cNvSpPr>
            <a:spLocks noGrp="1"/>
          </p:cNvSpPr>
          <p:nvPr>
            <p:ph type="sldNum" sz="quarter" idx="12"/>
          </p:nvPr>
        </p:nvSpPr>
        <p:spPr/>
        <p:txBody>
          <a:bodyPr/>
          <a:lstStyle/>
          <a:p>
            <a:fld id="{A8335838-FD26-4F15-B5AD-69091462CAC1}" type="slidenum">
              <a:rPr lang="en-US" smtClean="0"/>
              <a:pPr/>
              <a:t>10</a:t>
            </a:fld>
            <a:endParaRPr lang="en-US"/>
          </a:p>
        </p:txBody>
      </p:sp>
    </p:spTree>
    <p:extLst>
      <p:ext uri="{BB962C8B-B14F-4D97-AF65-F5344CB8AC3E}">
        <p14:creationId xmlns:p14="http://schemas.microsoft.com/office/powerpoint/2010/main" val="36793447"/>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B8ED1-3D3B-4B2F-A168-1D63A75D7F60}"/>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F05B21C4-8109-4834-AA61-233357EF7FC7}"/>
              </a:ext>
            </a:extLst>
          </p:cNvPr>
          <p:cNvSpPr>
            <a:spLocks noGrp="1"/>
          </p:cNvSpPr>
          <p:nvPr>
            <p:ph idx="1"/>
          </p:nvPr>
        </p:nvSpPr>
        <p:spPr/>
        <p:txBody>
          <a:bodyPr/>
          <a:lstStyle/>
          <a:p>
            <a:pPr marL="68580" indent="0">
              <a:buNone/>
            </a:pPr>
            <a:r>
              <a:rPr lang="en-US" dirty="0"/>
              <a:t>Critics use to say there was no evidence of</a:t>
            </a:r>
          </a:p>
          <a:p>
            <a:pPr marL="68580" indent="0">
              <a:buNone/>
            </a:pPr>
            <a:r>
              <a:rPr lang="en-US" dirty="0"/>
              <a:t>A people called the Hittites. Hittites are</a:t>
            </a:r>
          </a:p>
          <a:p>
            <a:pPr marL="68580" indent="0">
              <a:buNone/>
            </a:pPr>
            <a:r>
              <a:rPr lang="en-US" dirty="0"/>
              <a:t>mentioned some 40 times in the Bible. </a:t>
            </a:r>
          </a:p>
          <a:p>
            <a:pPr>
              <a:buFont typeface="Arial" panose="020B0604020202020204" pitchFamily="34" charset="0"/>
              <a:buChar char="•"/>
            </a:pPr>
            <a:r>
              <a:rPr lang="en-US" dirty="0"/>
              <a:t>In 1906 an archeologist found the entire</a:t>
            </a:r>
          </a:p>
          <a:p>
            <a:pPr marL="68580" indent="0">
              <a:buNone/>
            </a:pPr>
            <a:r>
              <a:rPr lang="en-US" dirty="0"/>
              <a:t>Hittite capital city, the Hittite library, and </a:t>
            </a:r>
          </a:p>
          <a:p>
            <a:pPr marL="68580" indent="0">
              <a:buNone/>
            </a:pPr>
            <a:r>
              <a:rPr lang="en-US" dirty="0"/>
              <a:t>10,000 clay tablets of history.           </a:t>
            </a:r>
            <a:r>
              <a:rPr lang="en-US" u="sng" dirty="0"/>
              <a:t>Documenting that the Hittite empire was real.</a:t>
            </a:r>
          </a:p>
        </p:txBody>
      </p:sp>
      <p:sp>
        <p:nvSpPr>
          <p:cNvPr id="4" name="Slide Number Placeholder 3">
            <a:extLst>
              <a:ext uri="{FF2B5EF4-FFF2-40B4-BE49-F238E27FC236}">
                <a16:creationId xmlns:a16="http://schemas.microsoft.com/office/drawing/2014/main" id="{50100D19-BAB0-4BDD-9B46-63DDCFEF47FD}"/>
              </a:ext>
            </a:extLst>
          </p:cNvPr>
          <p:cNvSpPr>
            <a:spLocks noGrp="1"/>
          </p:cNvSpPr>
          <p:nvPr>
            <p:ph type="sldNum" sz="quarter" idx="12"/>
          </p:nvPr>
        </p:nvSpPr>
        <p:spPr/>
        <p:txBody>
          <a:bodyPr/>
          <a:lstStyle/>
          <a:p>
            <a:fld id="{A8335838-FD26-4F15-B5AD-69091462CAC1}" type="slidenum">
              <a:rPr lang="en-US" smtClean="0"/>
              <a:pPr/>
              <a:t>11</a:t>
            </a:fld>
            <a:endParaRPr lang="en-US"/>
          </a:p>
        </p:txBody>
      </p:sp>
    </p:spTree>
    <p:extLst>
      <p:ext uri="{BB962C8B-B14F-4D97-AF65-F5344CB8AC3E}">
        <p14:creationId xmlns:p14="http://schemas.microsoft.com/office/powerpoint/2010/main" val="132094059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Old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a:buFontTx/>
              <a:buChar char="-"/>
            </a:pPr>
            <a:r>
              <a:rPr lang="en-US" sz="4000" dirty="0"/>
              <a:t>3 ways historians test ancient documents.</a:t>
            </a:r>
          </a:p>
          <a:p>
            <a:pPr marL="811530" indent="-742950">
              <a:buAutoNum type="arabicPeriod"/>
            </a:pPr>
            <a:r>
              <a:rPr lang="en-US" sz="4000" dirty="0"/>
              <a:t>Internal evidence </a:t>
            </a:r>
          </a:p>
          <a:p>
            <a:pPr marL="811530" indent="-742950">
              <a:buAutoNum type="arabicPeriod"/>
            </a:pPr>
            <a:r>
              <a:rPr lang="en-US" sz="4000" dirty="0"/>
              <a:t>Bibliographical </a:t>
            </a:r>
          </a:p>
          <a:p>
            <a:pPr marL="811530" indent="-742950">
              <a:buAutoNum type="arabicPeriod"/>
            </a:pPr>
            <a:r>
              <a:rPr lang="en-US" sz="4000" dirty="0"/>
              <a:t>External</a:t>
            </a:r>
          </a:p>
          <a:p>
            <a:pPr marL="811530" indent="-742950">
              <a:buAutoNum type="arabicPeriod"/>
            </a:pPr>
            <a:endParaRPr lang="en-US" sz="4000" dirty="0"/>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12</a:t>
            </a:fld>
            <a:endParaRPr lang="en-US"/>
          </a:p>
        </p:txBody>
      </p:sp>
    </p:spTree>
    <p:extLst>
      <p:ext uri="{BB962C8B-B14F-4D97-AF65-F5344CB8AC3E}">
        <p14:creationId xmlns:p14="http://schemas.microsoft.com/office/powerpoint/2010/main" val="153850517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Old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a:xfrm>
            <a:off x="1004887" y="1552743"/>
            <a:ext cx="7772400" cy="4572000"/>
          </a:xfrm>
        </p:spPr>
        <p:txBody>
          <a:bodyPr>
            <a:normAutofit/>
          </a:bodyPr>
          <a:lstStyle/>
          <a:p>
            <a:pPr marL="68580" indent="0">
              <a:buNone/>
            </a:pPr>
            <a:r>
              <a:rPr lang="en-US" sz="4000" dirty="0"/>
              <a:t>                     </a:t>
            </a:r>
            <a:r>
              <a:rPr lang="en-US" sz="4800" dirty="0"/>
              <a:t>Who is this?</a:t>
            </a:r>
          </a:p>
          <a:p>
            <a:pPr marL="68580" indent="0">
              <a:buNone/>
            </a:pPr>
            <a:endParaRPr lang="en-US" sz="4800" dirty="0"/>
          </a:p>
          <a:p>
            <a:pPr marL="68580" indent="0">
              <a:buNone/>
            </a:pPr>
            <a:r>
              <a:rPr lang="en-US" sz="4800" dirty="0"/>
              <a:t>   </a:t>
            </a:r>
          </a:p>
          <a:p>
            <a:pPr marL="811530" indent="-742950">
              <a:buAutoNum type="arabicPeriod"/>
            </a:pPr>
            <a:endParaRPr lang="en-US" sz="4000" dirty="0"/>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13</a:t>
            </a:fld>
            <a:endParaRPr lang="en-US"/>
          </a:p>
        </p:txBody>
      </p:sp>
      <p:pic>
        <p:nvPicPr>
          <p:cNvPr id="1026" name="Picture 2" descr="Abraham Lincoln | Facts and Brief Biography">
            <a:extLst>
              <a:ext uri="{FF2B5EF4-FFF2-40B4-BE49-F238E27FC236}">
                <a16:creationId xmlns:a16="http://schemas.microsoft.com/office/drawing/2014/main" id="{DC43CFF4-D47F-40AE-9A90-7A194E7205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590800"/>
            <a:ext cx="4953000" cy="3755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14800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Old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a:xfrm>
            <a:off x="1004887" y="1552743"/>
            <a:ext cx="7772400" cy="4572000"/>
          </a:xfrm>
        </p:spPr>
        <p:txBody>
          <a:bodyPr>
            <a:normAutofit fontScale="85000" lnSpcReduction="20000"/>
          </a:bodyPr>
          <a:lstStyle/>
          <a:p>
            <a:pPr marL="68580" indent="0">
              <a:buNone/>
            </a:pPr>
            <a:r>
              <a:rPr lang="en-US" sz="4000" dirty="0"/>
              <a:t>          What evidence do have that </a:t>
            </a:r>
          </a:p>
          <a:p>
            <a:pPr marL="68580" indent="0">
              <a:buNone/>
            </a:pPr>
            <a:r>
              <a:rPr lang="en-US" sz="4000" dirty="0"/>
              <a:t>                this is Abraham Lincoln?</a:t>
            </a:r>
          </a:p>
          <a:p>
            <a:pPr marL="68580" indent="0">
              <a:buNone/>
            </a:pPr>
            <a:endParaRPr lang="en-US" sz="4000" dirty="0"/>
          </a:p>
          <a:p>
            <a:pPr marL="68580" indent="0">
              <a:buNone/>
            </a:pPr>
            <a:r>
              <a:rPr lang="en-US" sz="5200" dirty="0"/>
              <a:t>Internal</a:t>
            </a:r>
          </a:p>
          <a:p>
            <a:pPr marL="68580" indent="0">
              <a:buNone/>
            </a:pPr>
            <a:r>
              <a:rPr lang="en-US" sz="5200" dirty="0"/>
              <a:t>Bibliographical</a:t>
            </a:r>
          </a:p>
          <a:p>
            <a:pPr marL="68580" indent="0">
              <a:buNone/>
            </a:pPr>
            <a:r>
              <a:rPr lang="en-US" sz="5200" dirty="0"/>
              <a:t>External</a:t>
            </a:r>
          </a:p>
          <a:p>
            <a:pPr marL="68580" indent="0">
              <a:buNone/>
            </a:pPr>
            <a:endParaRPr lang="en-US" sz="4800" dirty="0"/>
          </a:p>
          <a:p>
            <a:pPr marL="68580" indent="0">
              <a:buNone/>
            </a:pPr>
            <a:r>
              <a:rPr lang="en-US" sz="4800" dirty="0"/>
              <a:t>   </a:t>
            </a:r>
          </a:p>
          <a:p>
            <a:pPr marL="811530" indent="-742950">
              <a:buAutoNum type="arabicPeriod"/>
            </a:pPr>
            <a:endParaRPr lang="en-US" sz="4000" dirty="0"/>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14</a:t>
            </a:fld>
            <a:endParaRPr lang="en-US"/>
          </a:p>
        </p:txBody>
      </p:sp>
    </p:spTree>
    <p:extLst>
      <p:ext uri="{BB962C8B-B14F-4D97-AF65-F5344CB8AC3E}">
        <p14:creationId xmlns:p14="http://schemas.microsoft.com/office/powerpoint/2010/main" val="3781753788"/>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DF145-0DED-4C82-BE95-4FC3BEFFAAE5}"/>
              </a:ext>
            </a:extLst>
          </p:cNvPr>
          <p:cNvSpPr>
            <a:spLocks noGrp="1"/>
          </p:cNvSpPr>
          <p:nvPr>
            <p:ph type="title"/>
          </p:nvPr>
        </p:nvSpPr>
        <p:spPr/>
        <p:txBody>
          <a:bodyPr/>
          <a:lstStyle/>
          <a:p>
            <a:r>
              <a:rPr lang="en-US" dirty="0"/>
              <a:t>What about the Old Testament</a:t>
            </a:r>
          </a:p>
        </p:txBody>
      </p:sp>
      <p:sp>
        <p:nvSpPr>
          <p:cNvPr id="3" name="Content Placeholder 2">
            <a:extLst>
              <a:ext uri="{FF2B5EF4-FFF2-40B4-BE49-F238E27FC236}">
                <a16:creationId xmlns:a16="http://schemas.microsoft.com/office/drawing/2014/main" id="{7A6839C6-BB53-4E05-8DC6-AD210AE6F4BF}"/>
              </a:ext>
            </a:extLst>
          </p:cNvPr>
          <p:cNvSpPr>
            <a:spLocks noGrp="1"/>
          </p:cNvSpPr>
          <p:nvPr>
            <p:ph idx="1"/>
          </p:nvPr>
        </p:nvSpPr>
        <p:spPr/>
        <p:txBody>
          <a:bodyPr/>
          <a:lstStyle/>
          <a:p>
            <a:pPr marL="68580" indent="0">
              <a:buNone/>
            </a:pPr>
            <a:r>
              <a:rPr lang="en-US" dirty="0"/>
              <a:t>-Even though it is there, there is difficulty </a:t>
            </a:r>
          </a:p>
          <a:p>
            <a:pPr marL="68580" indent="0">
              <a:buNone/>
            </a:pPr>
            <a:r>
              <a:rPr lang="en-US" dirty="0"/>
              <a:t> with OT bibliographical evidence.</a:t>
            </a:r>
          </a:p>
          <a:p>
            <a:pPr>
              <a:buFontTx/>
              <a:buChar char="-"/>
            </a:pPr>
            <a:r>
              <a:rPr lang="en-US" dirty="0"/>
              <a:t>The </a:t>
            </a:r>
            <a:r>
              <a:rPr lang="en-US" dirty="0" err="1"/>
              <a:t>Masoretes</a:t>
            </a:r>
            <a:endParaRPr lang="en-US" dirty="0"/>
          </a:p>
          <a:p>
            <a:pPr marL="68580" indent="0">
              <a:buNone/>
            </a:pPr>
            <a:r>
              <a:rPr lang="en-US" dirty="0"/>
              <a:t>  a. devised a way to make meticulous copies</a:t>
            </a:r>
          </a:p>
          <a:p>
            <a:pPr marL="68580" indent="0">
              <a:buNone/>
            </a:pPr>
            <a:r>
              <a:rPr lang="en-US" dirty="0"/>
              <a:t>  b. devised an elaborate quality control system</a:t>
            </a:r>
          </a:p>
        </p:txBody>
      </p:sp>
      <p:sp>
        <p:nvSpPr>
          <p:cNvPr id="4" name="Slide Number Placeholder 3">
            <a:extLst>
              <a:ext uri="{FF2B5EF4-FFF2-40B4-BE49-F238E27FC236}">
                <a16:creationId xmlns:a16="http://schemas.microsoft.com/office/drawing/2014/main" id="{9C53A437-C0B3-4AE9-8DE7-0276F7B1CACA}"/>
              </a:ext>
            </a:extLst>
          </p:cNvPr>
          <p:cNvSpPr>
            <a:spLocks noGrp="1"/>
          </p:cNvSpPr>
          <p:nvPr>
            <p:ph type="sldNum" sz="quarter" idx="12"/>
          </p:nvPr>
        </p:nvSpPr>
        <p:spPr/>
        <p:txBody>
          <a:bodyPr/>
          <a:lstStyle/>
          <a:p>
            <a:fld id="{A8335838-FD26-4F15-B5AD-69091462CAC1}" type="slidenum">
              <a:rPr lang="en-US" smtClean="0"/>
              <a:pPr/>
              <a:t>15</a:t>
            </a:fld>
            <a:endParaRPr lang="en-US"/>
          </a:p>
        </p:txBody>
      </p:sp>
    </p:spTree>
    <p:extLst>
      <p:ext uri="{BB962C8B-B14F-4D97-AF65-F5344CB8AC3E}">
        <p14:creationId xmlns:p14="http://schemas.microsoft.com/office/powerpoint/2010/main" val="1259701094"/>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DF145-0DED-4C82-BE95-4FC3BEFFAAE5}"/>
              </a:ext>
            </a:extLst>
          </p:cNvPr>
          <p:cNvSpPr>
            <a:spLocks noGrp="1"/>
          </p:cNvSpPr>
          <p:nvPr>
            <p:ph type="title"/>
          </p:nvPr>
        </p:nvSpPr>
        <p:spPr/>
        <p:txBody>
          <a:bodyPr/>
          <a:lstStyle/>
          <a:p>
            <a:r>
              <a:rPr lang="en-US" dirty="0"/>
              <a:t>What about the Old Testament</a:t>
            </a:r>
          </a:p>
        </p:txBody>
      </p:sp>
      <p:sp>
        <p:nvSpPr>
          <p:cNvPr id="3" name="Content Placeholder 2">
            <a:extLst>
              <a:ext uri="{FF2B5EF4-FFF2-40B4-BE49-F238E27FC236}">
                <a16:creationId xmlns:a16="http://schemas.microsoft.com/office/drawing/2014/main" id="{7A6839C6-BB53-4E05-8DC6-AD210AE6F4BF}"/>
              </a:ext>
            </a:extLst>
          </p:cNvPr>
          <p:cNvSpPr>
            <a:spLocks noGrp="1"/>
          </p:cNvSpPr>
          <p:nvPr>
            <p:ph idx="1"/>
          </p:nvPr>
        </p:nvSpPr>
        <p:spPr/>
        <p:txBody>
          <a:bodyPr/>
          <a:lstStyle/>
          <a:p>
            <a:pPr marL="68580" indent="0">
              <a:buNone/>
            </a:pPr>
            <a:r>
              <a:rPr lang="en-US" dirty="0"/>
              <a:t>                           External evidence </a:t>
            </a:r>
          </a:p>
          <a:p>
            <a:pPr marL="68580" indent="0">
              <a:buNone/>
            </a:pPr>
            <a:r>
              <a:rPr lang="en-US" sz="2800" dirty="0"/>
              <a:t>Assyrian Limmu</a:t>
            </a:r>
            <a:br>
              <a:rPr lang="en-US" sz="2800" dirty="0"/>
            </a:br>
            <a:r>
              <a:rPr lang="en-US" sz="2800" dirty="0"/>
              <a:t>Lists Nadab the son of Jeroboam beginning his reign over Israel. “in the second year</a:t>
            </a:r>
            <a:br>
              <a:rPr lang="en-US" sz="2800" dirty="0"/>
            </a:br>
            <a:r>
              <a:rPr lang="en-US" sz="2800" dirty="0"/>
              <a:t>of Asa king of Judah.”  1 Kings 15:25</a:t>
            </a:r>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9C53A437-C0B3-4AE9-8DE7-0276F7B1CACA}"/>
              </a:ext>
            </a:extLst>
          </p:cNvPr>
          <p:cNvSpPr>
            <a:spLocks noGrp="1"/>
          </p:cNvSpPr>
          <p:nvPr>
            <p:ph type="sldNum" sz="quarter" idx="12"/>
          </p:nvPr>
        </p:nvSpPr>
        <p:spPr/>
        <p:txBody>
          <a:bodyPr/>
          <a:lstStyle/>
          <a:p>
            <a:fld id="{A8335838-FD26-4F15-B5AD-69091462CAC1}" type="slidenum">
              <a:rPr lang="en-US" smtClean="0"/>
              <a:pPr/>
              <a:t>16</a:t>
            </a:fld>
            <a:endParaRPr lang="en-US"/>
          </a:p>
        </p:txBody>
      </p:sp>
      <p:pic>
        <p:nvPicPr>
          <p:cNvPr id="5" name="Picture 2" descr="limmulist">
            <a:extLst>
              <a:ext uri="{FF2B5EF4-FFF2-40B4-BE49-F238E27FC236}">
                <a16:creationId xmlns:a16="http://schemas.microsoft.com/office/drawing/2014/main" id="{ACD027B4-6B7C-4A87-8308-9AB7A4B17A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2742" y="4343400"/>
            <a:ext cx="2138516"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69544"/>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C1AF0-214E-43FD-B956-8D66C2391C9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CA94AE-17E1-4548-BD16-46127791D2CD}"/>
              </a:ext>
            </a:extLst>
          </p:cNvPr>
          <p:cNvSpPr>
            <a:spLocks noGrp="1"/>
          </p:cNvSpPr>
          <p:nvPr>
            <p:ph idx="1"/>
          </p:nvPr>
        </p:nvSpPr>
        <p:spPr/>
        <p:txBody>
          <a:bodyPr/>
          <a:lstStyle/>
          <a:p>
            <a:pPr marL="68580" indent="0">
              <a:buNone/>
            </a:pPr>
            <a:r>
              <a:rPr lang="en-US" dirty="0"/>
              <a:t>                       </a:t>
            </a:r>
            <a:r>
              <a:rPr lang="en-US" sz="4000" dirty="0"/>
              <a:t>The Goliath stone</a:t>
            </a:r>
          </a:p>
          <a:p>
            <a:pPr marL="68580" indent="0">
              <a:buNone/>
            </a:pPr>
            <a:r>
              <a:rPr lang="en-US" sz="3200" dirty="0"/>
              <a:t>Archeologists found a piece of a stone</a:t>
            </a:r>
          </a:p>
          <a:p>
            <a:pPr marL="68580" indent="0">
              <a:buNone/>
            </a:pPr>
            <a:r>
              <a:rPr lang="en-US" sz="3200" dirty="0"/>
              <a:t>tablet inscribed with the name Goliath.</a:t>
            </a:r>
          </a:p>
          <a:p>
            <a:pPr marL="68580" indent="0">
              <a:buNone/>
            </a:pPr>
            <a:r>
              <a:rPr lang="en-US" sz="3200" dirty="0"/>
              <a:t>The time and the place coincided with</a:t>
            </a:r>
          </a:p>
          <a:p>
            <a:pPr marL="68580" indent="0">
              <a:buNone/>
            </a:pPr>
            <a:r>
              <a:rPr lang="en-US" sz="3200" dirty="0"/>
              <a:t>the story of Goliath from Gath.</a:t>
            </a:r>
          </a:p>
          <a:p>
            <a:pPr marL="68580" indent="0">
              <a:buNone/>
            </a:pPr>
            <a:endParaRPr lang="en-US" sz="2400" dirty="0"/>
          </a:p>
        </p:txBody>
      </p:sp>
      <p:sp>
        <p:nvSpPr>
          <p:cNvPr id="4" name="Slide Number Placeholder 3">
            <a:extLst>
              <a:ext uri="{FF2B5EF4-FFF2-40B4-BE49-F238E27FC236}">
                <a16:creationId xmlns:a16="http://schemas.microsoft.com/office/drawing/2014/main" id="{1F27FD1F-36A6-4290-809F-63E0F7585A86}"/>
              </a:ext>
            </a:extLst>
          </p:cNvPr>
          <p:cNvSpPr>
            <a:spLocks noGrp="1"/>
          </p:cNvSpPr>
          <p:nvPr>
            <p:ph type="sldNum" sz="quarter" idx="12"/>
          </p:nvPr>
        </p:nvSpPr>
        <p:spPr/>
        <p:txBody>
          <a:bodyPr/>
          <a:lstStyle/>
          <a:p>
            <a:fld id="{A8335838-FD26-4F15-B5AD-69091462CAC1}" type="slidenum">
              <a:rPr lang="en-US" smtClean="0"/>
              <a:pPr/>
              <a:t>17</a:t>
            </a:fld>
            <a:endParaRPr lang="en-US"/>
          </a:p>
        </p:txBody>
      </p:sp>
      <p:pic>
        <p:nvPicPr>
          <p:cNvPr id="1026" name="Picture 2" descr="Who Was Goliath in the Bible? | 10 Shocking Facts About the Fallen Giant">
            <a:extLst>
              <a:ext uri="{FF2B5EF4-FFF2-40B4-BE49-F238E27FC236}">
                <a16:creationId xmlns:a16="http://schemas.microsoft.com/office/drawing/2014/main" id="{668E8D28-9893-4B32-8298-E8DA2DD6F1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2312" y="49795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46132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8921-2018-425C-85AF-33F430F90D82}"/>
              </a:ext>
            </a:extLst>
          </p:cNvPr>
          <p:cNvSpPr>
            <a:spLocks noGrp="1"/>
          </p:cNvSpPr>
          <p:nvPr>
            <p:ph type="title"/>
          </p:nvPr>
        </p:nvSpPr>
        <p:spPr/>
        <p:txBody>
          <a:bodyPr/>
          <a:lstStyle/>
          <a:p>
            <a:r>
              <a:rPr lang="en-US" dirty="0"/>
              <a:t>What about the Old Testament</a:t>
            </a:r>
          </a:p>
        </p:txBody>
      </p:sp>
      <p:sp>
        <p:nvSpPr>
          <p:cNvPr id="3" name="Content Placeholder 2">
            <a:extLst>
              <a:ext uri="{FF2B5EF4-FFF2-40B4-BE49-F238E27FC236}">
                <a16:creationId xmlns:a16="http://schemas.microsoft.com/office/drawing/2014/main" id="{E7DEC107-DDC4-4EAB-8E1F-12B7494F9FEB}"/>
              </a:ext>
            </a:extLst>
          </p:cNvPr>
          <p:cNvSpPr>
            <a:spLocks noGrp="1"/>
          </p:cNvSpPr>
          <p:nvPr>
            <p:ph idx="1"/>
          </p:nvPr>
        </p:nvSpPr>
        <p:spPr/>
        <p:txBody>
          <a:bodyPr>
            <a:normAutofit lnSpcReduction="10000"/>
          </a:bodyPr>
          <a:lstStyle/>
          <a:p>
            <a:r>
              <a:rPr lang="en-US" sz="4400" dirty="0"/>
              <a:t>The prophecy of </a:t>
            </a:r>
            <a:r>
              <a:rPr lang="en-US" sz="4400" dirty="0" err="1"/>
              <a:t>Tyre</a:t>
            </a:r>
            <a:br>
              <a:rPr lang="en-US" sz="4400" dirty="0"/>
            </a:br>
            <a:r>
              <a:rPr lang="en-US" sz="3200" dirty="0"/>
              <a:t>In Ezekiel 2:1 the prophet noted that his</a:t>
            </a:r>
            <a:br>
              <a:rPr lang="en-US" sz="3200" dirty="0"/>
            </a:br>
            <a:r>
              <a:rPr lang="en-US" sz="3200" dirty="0"/>
              <a:t>prophecies came in the fifth year of</a:t>
            </a:r>
            <a:br>
              <a:rPr lang="en-US" sz="3200" dirty="0"/>
            </a:br>
            <a:r>
              <a:rPr lang="en-US" sz="3200" dirty="0"/>
              <a:t>King Jehoiachin's reign.</a:t>
            </a:r>
            <a:br>
              <a:rPr lang="en-US" sz="3200" dirty="0"/>
            </a:br>
            <a:br>
              <a:rPr lang="en-US" sz="3200" dirty="0"/>
            </a:br>
            <a:r>
              <a:rPr lang="en-US" sz="3200" dirty="0" err="1"/>
              <a:t>Tyre</a:t>
            </a:r>
            <a:r>
              <a:rPr lang="en-US" sz="3200" dirty="0"/>
              <a:t> was a Phoenician city on the eastern</a:t>
            </a:r>
            <a:br>
              <a:rPr lang="en-US" sz="3200" dirty="0"/>
            </a:br>
            <a:r>
              <a:rPr lang="en-US" sz="3200" dirty="0"/>
              <a:t>shore of the Mediterranean Sea. </a:t>
            </a:r>
            <a:br>
              <a:rPr lang="en-US" sz="3200" dirty="0"/>
            </a:br>
            <a:r>
              <a:rPr lang="en-US" sz="3200" dirty="0"/>
              <a:t>It was an important city of trading </a:t>
            </a:r>
            <a:br>
              <a:rPr lang="en-US" sz="3200" dirty="0"/>
            </a:br>
            <a:r>
              <a:rPr lang="en-US" sz="3200" dirty="0"/>
              <a:t>during the days of David and Solomon.</a:t>
            </a:r>
            <a:endParaRPr lang="en-US" dirty="0"/>
          </a:p>
        </p:txBody>
      </p:sp>
      <p:sp>
        <p:nvSpPr>
          <p:cNvPr id="4" name="Slide Number Placeholder 3">
            <a:extLst>
              <a:ext uri="{FF2B5EF4-FFF2-40B4-BE49-F238E27FC236}">
                <a16:creationId xmlns:a16="http://schemas.microsoft.com/office/drawing/2014/main" id="{87924031-1C15-4845-B0D6-D92A1886D606}"/>
              </a:ext>
            </a:extLst>
          </p:cNvPr>
          <p:cNvSpPr>
            <a:spLocks noGrp="1"/>
          </p:cNvSpPr>
          <p:nvPr>
            <p:ph type="sldNum" sz="quarter" idx="12"/>
          </p:nvPr>
        </p:nvSpPr>
        <p:spPr/>
        <p:txBody>
          <a:bodyPr/>
          <a:lstStyle/>
          <a:p>
            <a:fld id="{A8335838-FD26-4F15-B5AD-69091462CAC1}" type="slidenum">
              <a:rPr lang="en-US" smtClean="0"/>
              <a:pPr/>
              <a:t>18</a:t>
            </a:fld>
            <a:endParaRPr lang="en-US"/>
          </a:p>
        </p:txBody>
      </p:sp>
    </p:spTree>
    <p:extLst>
      <p:ext uri="{BB962C8B-B14F-4D97-AF65-F5344CB8AC3E}">
        <p14:creationId xmlns:p14="http://schemas.microsoft.com/office/powerpoint/2010/main" val="234527226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31E40-03E7-4D82-A6EA-4D821612BA7F}"/>
              </a:ext>
            </a:extLst>
          </p:cNvPr>
          <p:cNvSpPr>
            <a:spLocks noGrp="1"/>
          </p:cNvSpPr>
          <p:nvPr>
            <p:ph type="title"/>
          </p:nvPr>
        </p:nvSpPr>
        <p:spPr/>
        <p:txBody>
          <a:bodyPr/>
          <a:lstStyle/>
          <a:p>
            <a:r>
              <a:rPr lang="en-US" dirty="0"/>
              <a:t>What about the Old Testament</a:t>
            </a:r>
          </a:p>
        </p:txBody>
      </p:sp>
      <p:sp>
        <p:nvSpPr>
          <p:cNvPr id="3" name="Content Placeholder 2">
            <a:extLst>
              <a:ext uri="{FF2B5EF4-FFF2-40B4-BE49-F238E27FC236}">
                <a16:creationId xmlns:a16="http://schemas.microsoft.com/office/drawing/2014/main" id="{B9C74272-5572-4EED-87D2-45CE4C32B3A4}"/>
              </a:ext>
            </a:extLst>
          </p:cNvPr>
          <p:cNvSpPr>
            <a:spLocks noGrp="1"/>
          </p:cNvSpPr>
          <p:nvPr>
            <p:ph idx="1"/>
          </p:nvPr>
        </p:nvSpPr>
        <p:spPr/>
        <p:txBody>
          <a:bodyPr>
            <a:normAutofit/>
          </a:bodyPr>
          <a:lstStyle/>
          <a:p>
            <a:r>
              <a:rPr lang="en-US" sz="3600" dirty="0"/>
              <a:t>The prophecy of </a:t>
            </a:r>
            <a:r>
              <a:rPr lang="en-US" sz="3600" dirty="0" err="1"/>
              <a:t>Tyre</a:t>
            </a:r>
            <a:br>
              <a:rPr lang="en-US" sz="4000" dirty="0"/>
            </a:br>
            <a:r>
              <a:rPr lang="en-US" sz="2800" dirty="0"/>
              <a:t>The city was in a state of spiritual decay.</a:t>
            </a:r>
            <a:br>
              <a:rPr lang="en-US" sz="2800" dirty="0"/>
            </a:br>
            <a:r>
              <a:rPr lang="en-US" sz="2800" dirty="0"/>
              <a:t> Ezekiel 28:16-18. </a:t>
            </a:r>
            <a:br>
              <a:rPr lang="en-US" sz="2800" dirty="0"/>
            </a:br>
            <a:r>
              <a:rPr lang="en-US" sz="2800" dirty="0"/>
              <a:t>         </a:t>
            </a:r>
            <a:br>
              <a:rPr lang="en-US" sz="2800" dirty="0"/>
            </a:br>
            <a:r>
              <a:rPr lang="en-US" sz="2800" dirty="0"/>
              <a:t>The prophecy against Trye. 26:1-14, 19-21</a:t>
            </a:r>
          </a:p>
          <a:p>
            <a:pPr marL="68580" indent="0">
              <a:buNone/>
            </a:pPr>
            <a:r>
              <a:rPr lang="en-US" sz="2800" dirty="0"/>
              <a:t>                  </a:t>
            </a:r>
          </a:p>
        </p:txBody>
      </p:sp>
      <p:sp>
        <p:nvSpPr>
          <p:cNvPr id="4" name="Slide Number Placeholder 3">
            <a:extLst>
              <a:ext uri="{FF2B5EF4-FFF2-40B4-BE49-F238E27FC236}">
                <a16:creationId xmlns:a16="http://schemas.microsoft.com/office/drawing/2014/main" id="{A813B18F-B5FE-4806-AC3A-086BE19E6685}"/>
              </a:ext>
            </a:extLst>
          </p:cNvPr>
          <p:cNvSpPr>
            <a:spLocks noGrp="1"/>
          </p:cNvSpPr>
          <p:nvPr>
            <p:ph type="sldNum" sz="quarter" idx="12"/>
          </p:nvPr>
        </p:nvSpPr>
        <p:spPr/>
        <p:txBody>
          <a:bodyPr/>
          <a:lstStyle/>
          <a:p>
            <a:fld id="{A8335838-FD26-4F15-B5AD-69091462CAC1}" type="slidenum">
              <a:rPr lang="en-US" smtClean="0"/>
              <a:pPr/>
              <a:t>19</a:t>
            </a:fld>
            <a:endParaRPr lang="en-US"/>
          </a:p>
        </p:txBody>
      </p:sp>
      <p:pic>
        <p:nvPicPr>
          <p:cNvPr id="5" name="Picture 2" descr="Tyre | town and historical site, Lebanon | Britannica">
            <a:extLst>
              <a:ext uri="{FF2B5EF4-FFF2-40B4-BE49-F238E27FC236}">
                <a16:creationId xmlns:a16="http://schemas.microsoft.com/office/drawing/2014/main" id="{CD232E6F-04FF-41A5-B7DB-C757E04DD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4419601"/>
            <a:ext cx="3276600" cy="2362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745141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E3E2-5718-4F16-95F9-FAEEFB2CB1AB}"/>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2A2AC3D5-D4BD-4396-86C6-B4BC0677A24E}"/>
              </a:ext>
            </a:extLst>
          </p:cNvPr>
          <p:cNvSpPr>
            <a:spLocks noGrp="1"/>
          </p:cNvSpPr>
          <p:nvPr>
            <p:ph type="sldNum" sz="quarter" idx="12"/>
          </p:nvPr>
        </p:nvSpPr>
        <p:spPr/>
        <p:txBody>
          <a:bodyPr/>
          <a:lstStyle/>
          <a:p>
            <a:fld id="{A8335838-FD26-4F15-B5AD-69091462CAC1}" type="slidenum">
              <a:rPr lang="en-US" smtClean="0"/>
              <a:pPr/>
              <a:t>2</a:t>
            </a:fld>
            <a:endParaRPr lang="en-US"/>
          </a:p>
        </p:txBody>
      </p:sp>
      <p:pic>
        <p:nvPicPr>
          <p:cNvPr id="1026" name="Picture 2" descr="Steam Workshop::Three-legged Chicken">
            <a:extLst>
              <a:ext uri="{FF2B5EF4-FFF2-40B4-BE49-F238E27FC236}">
                <a16:creationId xmlns:a16="http://schemas.microsoft.com/office/drawing/2014/main" id="{1EF9498F-9C22-47C1-A10A-2413CC561D6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828800"/>
            <a:ext cx="6019799" cy="4517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10954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31370-01E1-4A6D-94AC-C3E031B00580}"/>
              </a:ext>
            </a:extLst>
          </p:cNvPr>
          <p:cNvSpPr>
            <a:spLocks noGrp="1"/>
          </p:cNvSpPr>
          <p:nvPr>
            <p:ph type="title"/>
          </p:nvPr>
        </p:nvSpPr>
        <p:spPr/>
        <p:txBody>
          <a:bodyPr/>
          <a:lstStyle/>
          <a:p>
            <a:r>
              <a:rPr lang="en-US" dirty="0"/>
              <a:t>What about the Old Testament</a:t>
            </a:r>
          </a:p>
        </p:txBody>
      </p:sp>
      <p:sp>
        <p:nvSpPr>
          <p:cNvPr id="3" name="Content Placeholder 2">
            <a:extLst>
              <a:ext uri="{FF2B5EF4-FFF2-40B4-BE49-F238E27FC236}">
                <a16:creationId xmlns:a16="http://schemas.microsoft.com/office/drawing/2014/main" id="{4801A38D-2461-4772-8A33-ADA69531B2F7}"/>
              </a:ext>
            </a:extLst>
          </p:cNvPr>
          <p:cNvSpPr>
            <a:spLocks noGrp="1"/>
          </p:cNvSpPr>
          <p:nvPr>
            <p:ph idx="1"/>
          </p:nvPr>
        </p:nvSpPr>
        <p:spPr/>
        <p:txBody>
          <a:bodyPr>
            <a:normAutofit/>
          </a:bodyPr>
          <a:lstStyle/>
          <a:p>
            <a:r>
              <a:rPr lang="en-US" sz="3600" dirty="0"/>
              <a:t>The prophecy is fulfilled</a:t>
            </a:r>
            <a:br>
              <a:rPr lang="en-US" sz="3600" dirty="0"/>
            </a:br>
            <a:r>
              <a:rPr lang="en-US" sz="2400" dirty="0"/>
              <a:t>Around 332 BC Alexander the Great took</a:t>
            </a:r>
            <a:br>
              <a:rPr lang="en-US" sz="2400" dirty="0"/>
            </a:br>
            <a:r>
              <a:rPr lang="en-US" sz="2400" dirty="0"/>
              <a:t>aim at </a:t>
            </a:r>
            <a:r>
              <a:rPr lang="en-US" sz="2400" dirty="0" err="1"/>
              <a:t>Tyre</a:t>
            </a:r>
            <a:r>
              <a:rPr lang="en-US" sz="2400" dirty="0"/>
              <a:t> and destroyed it by building</a:t>
            </a:r>
            <a:br>
              <a:rPr lang="en-US" sz="2400" dirty="0"/>
            </a:br>
            <a:r>
              <a:rPr lang="en-US" sz="2400" dirty="0"/>
              <a:t>a land bridge, or “mole” so his armies could</a:t>
            </a:r>
            <a:br>
              <a:rPr lang="en-US" sz="2400" dirty="0"/>
            </a:br>
            <a:r>
              <a:rPr lang="en-US" sz="2400" dirty="0"/>
              <a:t>cross over and attack the city.</a:t>
            </a:r>
            <a:br>
              <a:rPr lang="en-US" sz="2400" dirty="0"/>
            </a:br>
            <a:r>
              <a:rPr lang="en-US" sz="2400" dirty="0"/>
              <a:t>Hundreds of years after Ezekiel's prophecy.</a:t>
            </a:r>
            <a:br>
              <a:rPr lang="en-US" sz="2400" dirty="0"/>
            </a:br>
            <a:endParaRPr lang="en-US" sz="2400" dirty="0"/>
          </a:p>
          <a:p>
            <a:pPr marL="68580" indent="0">
              <a:buNone/>
            </a:pPr>
            <a:r>
              <a:rPr lang="en-US" sz="2400" dirty="0"/>
              <a:t>            </a:t>
            </a:r>
          </a:p>
        </p:txBody>
      </p:sp>
      <p:sp>
        <p:nvSpPr>
          <p:cNvPr id="4" name="Slide Number Placeholder 3">
            <a:extLst>
              <a:ext uri="{FF2B5EF4-FFF2-40B4-BE49-F238E27FC236}">
                <a16:creationId xmlns:a16="http://schemas.microsoft.com/office/drawing/2014/main" id="{663C52CF-C610-4853-9B0B-B3ED1470708A}"/>
              </a:ext>
            </a:extLst>
          </p:cNvPr>
          <p:cNvSpPr>
            <a:spLocks noGrp="1"/>
          </p:cNvSpPr>
          <p:nvPr>
            <p:ph type="sldNum" sz="quarter" idx="12"/>
          </p:nvPr>
        </p:nvSpPr>
        <p:spPr/>
        <p:txBody>
          <a:bodyPr/>
          <a:lstStyle/>
          <a:p>
            <a:fld id="{A8335838-FD26-4F15-B5AD-69091462CAC1}" type="slidenum">
              <a:rPr lang="en-US" smtClean="0"/>
              <a:pPr/>
              <a:t>20</a:t>
            </a:fld>
            <a:endParaRPr lang="en-US"/>
          </a:p>
        </p:txBody>
      </p:sp>
      <p:pic>
        <p:nvPicPr>
          <p:cNvPr id="5" name="Picture 2" descr="Alexander the Great – the greatest leader of all time? | Military History  Matters">
            <a:extLst>
              <a:ext uri="{FF2B5EF4-FFF2-40B4-BE49-F238E27FC236}">
                <a16:creationId xmlns:a16="http://schemas.microsoft.com/office/drawing/2014/main" id="{757BCDEB-83E9-4C1F-B78D-3BA2D04BAA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4700" y="4608286"/>
            <a:ext cx="2514600" cy="2021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87625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B6E8B-E042-4733-BE35-E2ACD0C3269E}"/>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DCEBA2FD-5CCB-40FE-A0DE-B2020F788B90}"/>
              </a:ext>
            </a:extLst>
          </p:cNvPr>
          <p:cNvSpPr>
            <a:spLocks noGrp="1"/>
          </p:cNvSpPr>
          <p:nvPr>
            <p:ph idx="1"/>
          </p:nvPr>
        </p:nvSpPr>
        <p:spPr/>
        <p:txBody>
          <a:bodyPr/>
          <a:lstStyle/>
          <a:p>
            <a:pPr marL="68580" indent="0">
              <a:buNone/>
            </a:pPr>
            <a:endParaRPr lang="en-US" dirty="0"/>
          </a:p>
          <a:p>
            <a:pPr marL="68580" indent="0">
              <a:buNone/>
            </a:pPr>
            <a:r>
              <a:rPr lang="en-US" dirty="0"/>
              <a:t>                       </a:t>
            </a:r>
            <a:r>
              <a:rPr lang="en-US" sz="4800" dirty="0"/>
              <a:t>What about the</a:t>
            </a:r>
          </a:p>
          <a:p>
            <a:pPr marL="68580" indent="0">
              <a:buNone/>
            </a:pPr>
            <a:r>
              <a:rPr lang="en-US" sz="4800" dirty="0"/>
              <a:t>             New Testament? </a:t>
            </a:r>
          </a:p>
        </p:txBody>
      </p:sp>
      <p:sp>
        <p:nvSpPr>
          <p:cNvPr id="4" name="Slide Number Placeholder 3">
            <a:extLst>
              <a:ext uri="{FF2B5EF4-FFF2-40B4-BE49-F238E27FC236}">
                <a16:creationId xmlns:a16="http://schemas.microsoft.com/office/drawing/2014/main" id="{B0281058-50CF-48F6-A2B3-688745D28719}"/>
              </a:ext>
            </a:extLst>
          </p:cNvPr>
          <p:cNvSpPr>
            <a:spLocks noGrp="1"/>
          </p:cNvSpPr>
          <p:nvPr>
            <p:ph type="sldNum" sz="quarter" idx="12"/>
          </p:nvPr>
        </p:nvSpPr>
        <p:spPr/>
        <p:txBody>
          <a:bodyPr/>
          <a:lstStyle/>
          <a:p>
            <a:fld id="{A8335838-FD26-4F15-B5AD-69091462CAC1}" type="slidenum">
              <a:rPr lang="en-US" smtClean="0"/>
              <a:pPr/>
              <a:t>21</a:t>
            </a:fld>
            <a:endParaRPr lang="en-US"/>
          </a:p>
        </p:txBody>
      </p:sp>
    </p:spTree>
    <p:extLst>
      <p:ext uri="{BB962C8B-B14F-4D97-AF65-F5344CB8AC3E}">
        <p14:creationId xmlns:p14="http://schemas.microsoft.com/office/powerpoint/2010/main" val="184471876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a:buFontTx/>
              <a:buChar char="-"/>
            </a:pPr>
            <a:r>
              <a:rPr lang="en-US" sz="4000" dirty="0"/>
              <a:t>Pretty big book</a:t>
            </a:r>
          </a:p>
          <a:p>
            <a:pPr>
              <a:buFontTx/>
              <a:buChar char="-"/>
            </a:pPr>
            <a:r>
              <a:rPr lang="en-US" sz="4000" dirty="0"/>
              <a:t>It is 27 books</a:t>
            </a:r>
          </a:p>
          <a:p>
            <a:pPr>
              <a:buFontTx/>
              <a:buChar char="-"/>
            </a:pPr>
            <a:r>
              <a:rPr lang="en-US" sz="4000" dirty="0"/>
              <a:t>This is where we find the death,</a:t>
            </a:r>
          </a:p>
          <a:p>
            <a:pPr marL="68580" indent="0">
              <a:buNone/>
            </a:pPr>
            <a:r>
              <a:rPr lang="en-US" sz="4000" dirty="0"/>
              <a:t>   burial, and resurrection of </a:t>
            </a:r>
          </a:p>
          <a:p>
            <a:pPr marL="68580" indent="0">
              <a:buNone/>
            </a:pPr>
            <a:r>
              <a:rPr lang="en-US" sz="4000" dirty="0"/>
              <a:t>   Jesus Christ.</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22</a:t>
            </a:fld>
            <a:endParaRPr lang="en-US"/>
          </a:p>
        </p:txBody>
      </p:sp>
    </p:spTree>
    <p:extLst>
      <p:ext uri="{BB962C8B-B14F-4D97-AF65-F5344CB8AC3E}">
        <p14:creationId xmlns:p14="http://schemas.microsoft.com/office/powerpoint/2010/main" val="269725162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marL="68580" indent="0">
              <a:buNone/>
            </a:pPr>
            <a:r>
              <a:rPr lang="en-US" sz="4000" dirty="0"/>
              <a:t>                     Luke 1: 1-4</a:t>
            </a:r>
          </a:p>
          <a:p>
            <a:pPr marL="68580" indent="0">
              <a:buNone/>
            </a:pPr>
            <a:r>
              <a:rPr lang="en-US" sz="2400" b="1" i="0" dirty="0">
                <a:solidFill>
                  <a:srgbClr val="000000"/>
                </a:solidFill>
                <a:effectLst/>
                <a:latin typeface="system-ui"/>
              </a:rPr>
              <a:t>1 </a:t>
            </a:r>
            <a:r>
              <a:rPr lang="en-US" sz="2400" b="0" i="0">
                <a:effectLst/>
                <a:latin typeface="system-ui"/>
              </a:rPr>
              <a:t>In as much </a:t>
            </a:r>
            <a:r>
              <a:rPr lang="en-US" sz="2400" b="0" i="0" dirty="0">
                <a:effectLst/>
                <a:latin typeface="system-ui"/>
              </a:rPr>
              <a:t>as many have taken in hand to set in order a narrative of those things which have been fulfilled among us, </a:t>
            </a:r>
            <a:r>
              <a:rPr lang="en-US" sz="2400" b="1" i="0" baseline="30000" dirty="0">
                <a:effectLst/>
                <a:latin typeface="system-ui"/>
              </a:rPr>
              <a:t> </a:t>
            </a:r>
            <a:r>
              <a:rPr lang="en-US" sz="2400" b="0" i="0" dirty="0">
                <a:effectLst/>
                <a:latin typeface="system-ui"/>
              </a:rPr>
              <a:t>just as those who from the beginning were eyewitnesses and ministers of the word delivered them to us, </a:t>
            </a:r>
            <a:r>
              <a:rPr lang="en-US" sz="2400" b="1" i="0" baseline="30000" dirty="0">
                <a:effectLst/>
                <a:latin typeface="system-ui"/>
              </a:rPr>
              <a:t>3 </a:t>
            </a:r>
            <a:r>
              <a:rPr lang="en-US" sz="2400" b="0" i="0" dirty="0">
                <a:effectLst/>
                <a:latin typeface="system-ui"/>
              </a:rPr>
              <a:t>it seemed good to me also, having had perfect understanding of all things from the very first, to write to you an orderly account, most excellent Theophilus, </a:t>
            </a:r>
            <a:r>
              <a:rPr lang="en-US" sz="2400" b="1" i="0" baseline="30000" dirty="0">
                <a:effectLst/>
                <a:latin typeface="system-ui"/>
              </a:rPr>
              <a:t> </a:t>
            </a:r>
            <a:r>
              <a:rPr lang="en-US" sz="2400" b="0" i="0" dirty="0">
                <a:effectLst/>
                <a:latin typeface="system-ui"/>
              </a:rPr>
              <a:t>that you may know the certainty of those things in which you were instructed.</a:t>
            </a:r>
            <a:endParaRPr lang="en-US" sz="4000" dirty="0"/>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23</a:t>
            </a:fld>
            <a:endParaRPr lang="en-US"/>
          </a:p>
        </p:txBody>
      </p:sp>
    </p:spTree>
    <p:extLst>
      <p:ext uri="{BB962C8B-B14F-4D97-AF65-F5344CB8AC3E}">
        <p14:creationId xmlns:p14="http://schemas.microsoft.com/office/powerpoint/2010/main" val="399547458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20811-B5DD-42D6-B04A-9901A8DE1B98}"/>
              </a:ext>
            </a:extLst>
          </p:cNvPr>
          <p:cNvSpPr>
            <a:spLocks noGrp="1"/>
          </p:cNvSpPr>
          <p:nvPr>
            <p:ph type="title"/>
          </p:nvPr>
        </p:nvSpPr>
        <p:spPr>
          <a:xfrm>
            <a:off x="457200" y="561536"/>
            <a:ext cx="8229600" cy="914400"/>
          </a:xfrm>
        </p:spPr>
        <p:txBody>
          <a:bodyPr/>
          <a:lstStyle/>
          <a:p>
            <a:r>
              <a:rPr lang="en-US" sz="3600" dirty="0"/>
              <a:t>Can we trust the New Testament</a:t>
            </a:r>
          </a:p>
        </p:txBody>
      </p:sp>
      <p:sp>
        <p:nvSpPr>
          <p:cNvPr id="3" name="Content Placeholder 2">
            <a:extLst>
              <a:ext uri="{FF2B5EF4-FFF2-40B4-BE49-F238E27FC236}">
                <a16:creationId xmlns:a16="http://schemas.microsoft.com/office/drawing/2014/main" id="{CB9F23DB-1DA5-4103-B497-60F975B850EC}"/>
              </a:ext>
            </a:extLst>
          </p:cNvPr>
          <p:cNvSpPr>
            <a:spLocks noGrp="1"/>
          </p:cNvSpPr>
          <p:nvPr>
            <p:ph sz="half" idx="1"/>
          </p:nvPr>
        </p:nvSpPr>
        <p:spPr/>
        <p:txBody>
          <a:bodyPr>
            <a:normAutofit fontScale="92500" lnSpcReduction="20000"/>
          </a:bodyPr>
          <a:lstStyle/>
          <a:p>
            <a:pPr marL="68580" indent="0">
              <a:buNone/>
            </a:pPr>
            <a:endParaRPr lang="en-US" sz="2600" dirty="0"/>
          </a:p>
          <a:p>
            <a:pPr marL="68580" indent="0">
              <a:buNone/>
            </a:pPr>
            <a:r>
              <a:rPr lang="en-US" sz="3200" u="sng" dirty="0"/>
              <a:t>Ancient Literature</a:t>
            </a:r>
          </a:p>
          <a:p>
            <a:pPr marL="68580" indent="0">
              <a:buNone/>
            </a:pPr>
            <a:r>
              <a:rPr lang="en-US" sz="3200" dirty="0"/>
              <a:t>Herodotus History:   109</a:t>
            </a:r>
          </a:p>
          <a:p>
            <a:pPr marL="68580" indent="0">
              <a:buNone/>
            </a:pPr>
            <a:r>
              <a:rPr lang="en-US" sz="3200" dirty="0"/>
              <a:t>Sophocles’ Plays:      193</a:t>
            </a:r>
          </a:p>
          <a:p>
            <a:pPr marL="68580" indent="0">
              <a:buNone/>
            </a:pPr>
            <a:r>
              <a:rPr lang="en-US" sz="3200" dirty="0"/>
              <a:t>Thucydides’ History: 96</a:t>
            </a:r>
          </a:p>
          <a:p>
            <a:pPr marL="68580" indent="0">
              <a:buNone/>
            </a:pPr>
            <a:r>
              <a:rPr lang="en-US" sz="3200" dirty="0"/>
              <a:t>Tacitus’ Annals:           33</a:t>
            </a:r>
          </a:p>
          <a:p>
            <a:pPr marL="68580" indent="0">
              <a:buNone/>
            </a:pPr>
            <a:r>
              <a:rPr lang="en-US" sz="3200" dirty="0"/>
              <a:t>Aristotle's works:         5</a:t>
            </a:r>
          </a:p>
          <a:p>
            <a:pPr marL="68580" indent="0">
              <a:buNone/>
            </a:pPr>
            <a:r>
              <a:rPr lang="en-US" sz="3200" dirty="0"/>
              <a:t>Plato’s works:             210</a:t>
            </a:r>
          </a:p>
          <a:p>
            <a:pPr marL="68580" indent="0">
              <a:buNone/>
            </a:pPr>
            <a:r>
              <a:rPr lang="en-US" sz="3200" dirty="0"/>
              <a:t>The Iliad:  Less than 2000</a:t>
            </a:r>
          </a:p>
          <a:p>
            <a:pPr marL="68580" indent="0">
              <a:buNone/>
            </a:pPr>
            <a:endParaRPr lang="en-US" sz="3200" dirty="0"/>
          </a:p>
        </p:txBody>
      </p:sp>
      <p:sp>
        <p:nvSpPr>
          <p:cNvPr id="5" name="Content Placeholder 4">
            <a:extLst>
              <a:ext uri="{FF2B5EF4-FFF2-40B4-BE49-F238E27FC236}">
                <a16:creationId xmlns:a16="http://schemas.microsoft.com/office/drawing/2014/main" id="{FA54A500-3188-449E-A3A0-6F5B6D72F1B3}"/>
              </a:ext>
            </a:extLst>
          </p:cNvPr>
          <p:cNvSpPr>
            <a:spLocks noGrp="1"/>
          </p:cNvSpPr>
          <p:nvPr>
            <p:ph sz="half" idx="2"/>
          </p:nvPr>
        </p:nvSpPr>
        <p:spPr>
          <a:xfrm>
            <a:off x="4800600" y="2133600"/>
            <a:ext cx="3893344" cy="4162864"/>
          </a:xfrm>
        </p:spPr>
        <p:txBody>
          <a:bodyPr>
            <a:normAutofit fontScale="92500" lnSpcReduction="20000"/>
          </a:bodyPr>
          <a:lstStyle/>
          <a:p>
            <a:pPr marL="68580" indent="0">
              <a:buNone/>
            </a:pPr>
            <a:r>
              <a:rPr lang="en-US" sz="3000" u="sng" dirty="0"/>
              <a:t>New Testament Copies</a:t>
            </a:r>
          </a:p>
          <a:p>
            <a:pPr marL="68580" indent="0">
              <a:buNone/>
            </a:pPr>
            <a:endParaRPr lang="en-US" dirty="0"/>
          </a:p>
          <a:p>
            <a:pPr marL="68580" indent="0">
              <a:buNone/>
            </a:pPr>
            <a:r>
              <a:rPr lang="en-US" sz="4000" dirty="0"/>
              <a:t>        23,000 +   </a:t>
            </a:r>
          </a:p>
          <a:p>
            <a:endParaRPr lang="en-US" dirty="0"/>
          </a:p>
        </p:txBody>
      </p:sp>
      <p:sp>
        <p:nvSpPr>
          <p:cNvPr id="4" name="Slide Number Placeholder 3">
            <a:extLst>
              <a:ext uri="{FF2B5EF4-FFF2-40B4-BE49-F238E27FC236}">
                <a16:creationId xmlns:a16="http://schemas.microsoft.com/office/drawing/2014/main" id="{C616503A-A4EF-4EDC-9395-CB78320A3B15}"/>
              </a:ext>
            </a:extLst>
          </p:cNvPr>
          <p:cNvSpPr>
            <a:spLocks noGrp="1"/>
          </p:cNvSpPr>
          <p:nvPr>
            <p:ph type="sldNum" sz="quarter" idx="12"/>
          </p:nvPr>
        </p:nvSpPr>
        <p:spPr/>
        <p:txBody>
          <a:bodyPr/>
          <a:lstStyle/>
          <a:p>
            <a:fld id="{A8335838-FD26-4F15-B5AD-69091462CAC1}" type="slidenum">
              <a:rPr lang="en-US" smtClean="0"/>
              <a:pPr/>
              <a:t>24</a:t>
            </a:fld>
            <a:endParaRPr lang="en-US"/>
          </a:p>
        </p:txBody>
      </p:sp>
    </p:spTree>
    <p:extLst>
      <p:ext uri="{BB962C8B-B14F-4D97-AF65-F5344CB8AC3E}">
        <p14:creationId xmlns:p14="http://schemas.microsoft.com/office/powerpoint/2010/main" val="858209625"/>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marL="68580" indent="0">
              <a:buNone/>
            </a:pPr>
            <a:r>
              <a:rPr lang="en-US" sz="4000" dirty="0"/>
              <a:t>         </a:t>
            </a:r>
            <a:r>
              <a:rPr lang="en-US" sz="3600" dirty="0"/>
              <a:t>3 ways historians test ancient</a:t>
            </a:r>
          </a:p>
          <a:p>
            <a:pPr marL="68580" indent="0">
              <a:buNone/>
            </a:pPr>
            <a:r>
              <a:rPr lang="en-US" sz="3600" dirty="0"/>
              <a:t>          documents.</a:t>
            </a:r>
          </a:p>
          <a:p>
            <a:pPr marL="68580" indent="0">
              <a:buNone/>
            </a:pPr>
            <a:r>
              <a:rPr lang="en-US" sz="3600" dirty="0"/>
              <a:t>1.  Internal Evidence Test</a:t>
            </a:r>
          </a:p>
          <a:p>
            <a:pPr marL="68580" indent="0">
              <a:buNone/>
            </a:pPr>
            <a:r>
              <a:rPr lang="en-US" sz="3600" dirty="0"/>
              <a:t>     Luke 1:1-4, 2 Peter 1:16,  1 John 1</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25</a:t>
            </a:fld>
            <a:endParaRPr lang="en-US"/>
          </a:p>
        </p:txBody>
      </p:sp>
    </p:spTree>
    <p:extLst>
      <p:ext uri="{BB962C8B-B14F-4D97-AF65-F5344CB8AC3E}">
        <p14:creationId xmlns:p14="http://schemas.microsoft.com/office/powerpoint/2010/main" val="200426588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a:xfrm>
            <a:off x="834887" y="1443029"/>
            <a:ext cx="7772400" cy="4572000"/>
          </a:xfrm>
        </p:spPr>
        <p:txBody>
          <a:bodyPr>
            <a:normAutofit/>
          </a:bodyPr>
          <a:lstStyle/>
          <a:p>
            <a:pPr marL="68580" indent="0">
              <a:buNone/>
            </a:pPr>
            <a:r>
              <a:rPr lang="en-US" sz="4000" dirty="0"/>
              <a:t>         </a:t>
            </a:r>
            <a:r>
              <a:rPr lang="en-US" sz="3600" dirty="0"/>
              <a:t>               Fictional books </a:t>
            </a:r>
          </a:p>
          <a:p>
            <a:pPr marL="68580" indent="0">
              <a:buNone/>
            </a:pPr>
            <a:endParaRPr lang="en-US" sz="3600" dirty="0"/>
          </a:p>
          <a:p>
            <a:pPr marL="68580" indent="0">
              <a:buNone/>
            </a:pPr>
            <a:endParaRPr lang="en-US" sz="3600" dirty="0"/>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26</a:t>
            </a:fld>
            <a:endParaRPr lang="en-US"/>
          </a:p>
        </p:txBody>
      </p:sp>
      <p:pic>
        <p:nvPicPr>
          <p:cNvPr id="1026" name="Picture 2">
            <a:extLst>
              <a:ext uri="{FF2B5EF4-FFF2-40B4-BE49-F238E27FC236}">
                <a16:creationId xmlns:a16="http://schemas.microsoft.com/office/drawing/2014/main" id="{15F3279F-BD71-42D1-8DB4-42D1B0474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668" y="2514600"/>
            <a:ext cx="1857375" cy="2047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innie the Pooh: The New Musical Adaptation Will Premiere Off-Broadway This  Fall | Playbill">
            <a:extLst>
              <a:ext uri="{FF2B5EF4-FFF2-40B4-BE49-F238E27FC236}">
                <a16:creationId xmlns:a16="http://schemas.microsoft.com/office/drawing/2014/main" id="{8647C258-6CD3-478D-8E76-821DDC562C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628900"/>
            <a:ext cx="2236304"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7A9F3C67-FD6B-4FCB-815B-65D2B9BE1B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9865" y="3352800"/>
            <a:ext cx="2209799"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887785"/>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marL="68580" indent="0">
              <a:buNone/>
            </a:pPr>
            <a:r>
              <a:rPr lang="en-US" sz="4000" dirty="0"/>
              <a:t>   </a:t>
            </a:r>
            <a:r>
              <a:rPr lang="en-US" sz="3600" dirty="0"/>
              <a:t>2. Bibliographical Test</a:t>
            </a:r>
          </a:p>
          <a:p>
            <a:pPr>
              <a:buFontTx/>
              <a:buChar char="-"/>
            </a:pPr>
            <a:r>
              <a:rPr lang="en-US" sz="2800" dirty="0"/>
              <a:t>Portion of the Gospel of John  120 AD</a:t>
            </a:r>
          </a:p>
          <a:p>
            <a:pPr>
              <a:buFontTx/>
              <a:buChar char="-"/>
            </a:pPr>
            <a:r>
              <a:rPr lang="en-US" sz="2800" dirty="0"/>
              <a:t>Over 23,000 New Testament manuscripts. </a:t>
            </a:r>
          </a:p>
          <a:p>
            <a:pPr>
              <a:buFontTx/>
              <a:buChar char="-"/>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27</a:t>
            </a:fld>
            <a:endParaRPr lang="en-US"/>
          </a:p>
        </p:txBody>
      </p:sp>
      <p:pic>
        <p:nvPicPr>
          <p:cNvPr id="2050" name="Picture 2" descr="The Bible | Questions About The Bible | JW.ORG">
            <a:extLst>
              <a:ext uri="{FF2B5EF4-FFF2-40B4-BE49-F238E27FC236}">
                <a16:creationId xmlns:a16="http://schemas.microsoft.com/office/drawing/2014/main" id="{FF0A4702-E674-4B46-9386-71D9A2725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0" y="4038600"/>
            <a:ext cx="4648199"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7351549"/>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fontScale="92500" lnSpcReduction="20000"/>
          </a:bodyPr>
          <a:lstStyle/>
          <a:p>
            <a:pPr marL="68580" indent="0">
              <a:buNone/>
            </a:pPr>
            <a:r>
              <a:rPr lang="en-US" sz="4000" dirty="0"/>
              <a:t>   </a:t>
            </a:r>
            <a:r>
              <a:rPr lang="en-US" sz="3600" dirty="0"/>
              <a:t>3.  External Evidence Test</a:t>
            </a:r>
          </a:p>
          <a:p>
            <a:pPr marL="68580" indent="0">
              <a:buNone/>
            </a:pPr>
            <a:r>
              <a:rPr lang="en-US" sz="3600" dirty="0"/>
              <a:t>         </a:t>
            </a:r>
            <a:r>
              <a:rPr lang="en-US" sz="3200" dirty="0"/>
              <a:t>Writings outside the Bible</a:t>
            </a:r>
          </a:p>
          <a:p>
            <a:pPr marL="582930" indent="-514350">
              <a:buAutoNum type="arabicPeriod"/>
            </a:pPr>
            <a:r>
              <a:rPr lang="en-US" sz="3200" dirty="0"/>
              <a:t>Jesus claimed to be God.</a:t>
            </a:r>
          </a:p>
          <a:p>
            <a:pPr marL="582930" indent="-514350">
              <a:buAutoNum type="arabicPeriod"/>
            </a:pPr>
            <a:r>
              <a:rPr lang="en-US" sz="3200" dirty="0"/>
              <a:t>Writings that confirm His life.</a:t>
            </a:r>
          </a:p>
          <a:p>
            <a:pPr marL="582930" indent="-514350">
              <a:buAutoNum type="arabicPeriod"/>
            </a:pPr>
            <a:r>
              <a:rPr lang="en-US" sz="3200" dirty="0"/>
              <a:t>That He did miracles.</a:t>
            </a:r>
          </a:p>
          <a:p>
            <a:pPr marL="582930" indent="-514350">
              <a:buAutoNum type="arabicPeriod"/>
            </a:pPr>
            <a:r>
              <a:rPr lang="en-US" sz="3200" dirty="0"/>
              <a:t>Where He lived</a:t>
            </a:r>
          </a:p>
          <a:p>
            <a:pPr marL="582930" indent="-514350">
              <a:buAutoNum type="arabicPeriod"/>
            </a:pPr>
            <a:r>
              <a:rPr lang="en-US" sz="3200" dirty="0"/>
              <a:t>Jesus died of crucifixion. </a:t>
            </a:r>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28</a:t>
            </a:fld>
            <a:endParaRPr lang="en-US"/>
          </a:p>
        </p:txBody>
      </p:sp>
    </p:spTree>
    <p:extLst>
      <p:ext uri="{BB962C8B-B14F-4D97-AF65-F5344CB8AC3E}">
        <p14:creationId xmlns:p14="http://schemas.microsoft.com/office/powerpoint/2010/main" val="3350366135"/>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a:bodyPr>
          <a:lstStyle/>
          <a:p>
            <a:pPr marL="68580" indent="0">
              <a:buNone/>
            </a:pPr>
            <a:r>
              <a:rPr lang="en-US" sz="4000" dirty="0"/>
              <a:t>   </a:t>
            </a:r>
            <a:r>
              <a:rPr lang="en-US" sz="3600" dirty="0"/>
              <a:t>             </a:t>
            </a:r>
            <a:r>
              <a:rPr lang="en-US" sz="3200" dirty="0"/>
              <a:t>Archeological evidence </a:t>
            </a:r>
            <a:r>
              <a:rPr lang="en-US" sz="2800" dirty="0"/>
              <a:t> </a:t>
            </a:r>
          </a:p>
          <a:p>
            <a:pPr marL="68580" indent="0">
              <a:buNone/>
            </a:pPr>
            <a:r>
              <a:rPr lang="en-US" sz="2800" dirty="0"/>
              <a:t>                We know where Jesus was born</a:t>
            </a:r>
          </a:p>
          <a:p>
            <a:pPr marL="68580" indent="0">
              <a:buNone/>
            </a:pPr>
            <a:r>
              <a:rPr lang="en-US" sz="2800" dirty="0"/>
              <a:t>                                      Bethlehem</a:t>
            </a:r>
          </a:p>
          <a:p>
            <a:pPr marL="68580" indent="0">
              <a:buNone/>
            </a:pPr>
            <a:endParaRPr lang="en-US" sz="2800" dirty="0"/>
          </a:p>
          <a:p>
            <a:pPr marL="68580" indent="0">
              <a:buNone/>
            </a:pPr>
            <a:endParaRPr lang="en-US" sz="3200" dirty="0"/>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29</a:t>
            </a:fld>
            <a:endParaRPr lang="en-US"/>
          </a:p>
        </p:txBody>
      </p:sp>
      <p:pic>
        <p:nvPicPr>
          <p:cNvPr id="3074" name="Picture 2" descr="Bethlehem - Wikipedia">
            <a:extLst>
              <a:ext uri="{FF2B5EF4-FFF2-40B4-BE49-F238E27FC236}">
                <a16:creationId xmlns:a16="http://schemas.microsoft.com/office/drawing/2014/main" id="{59C5159A-FAD5-41A5-AC24-B423323AC7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810000"/>
            <a:ext cx="5257799"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09088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8EC79-9817-461E-B4CE-786B2FC28DFA}"/>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4C1BC9D1-E574-49D4-AEF1-9D655D7CDBBD}"/>
              </a:ext>
            </a:extLst>
          </p:cNvPr>
          <p:cNvSpPr>
            <a:spLocks noGrp="1"/>
          </p:cNvSpPr>
          <p:nvPr>
            <p:ph idx="1"/>
          </p:nvPr>
        </p:nvSpPr>
        <p:spPr>
          <a:xfrm>
            <a:off x="914400" y="1443029"/>
            <a:ext cx="7772400" cy="9252857"/>
          </a:xfrm>
        </p:spPr>
        <p:txBody>
          <a:bodyPr>
            <a:normAutofit/>
          </a:bodyPr>
          <a:lstStyle/>
          <a:p>
            <a:pPr marL="68580" indent="0">
              <a:buNone/>
            </a:pPr>
            <a:r>
              <a:rPr lang="en-US" sz="4400" dirty="0"/>
              <a:t>There are huge events in human history.</a:t>
            </a:r>
          </a:p>
          <a:p>
            <a:pPr marL="68580" indent="0">
              <a:buNone/>
            </a:pPr>
            <a:endParaRPr lang="en-US" sz="4400" dirty="0"/>
          </a:p>
          <a:p>
            <a:pPr marL="68580" indent="0">
              <a:buNone/>
            </a:pPr>
            <a:r>
              <a:rPr lang="en-US" sz="4400" dirty="0"/>
              <a:t>                  </a:t>
            </a:r>
          </a:p>
        </p:txBody>
      </p:sp>
      <p:sp>
        <p:nvSpPr>
          <p:cNvPr id="4" name="Slide Number Placeholder 3">
            <a:extLst>
              <a:ext uri="{FF2B5EF4-FFF2-40B4-BE49-F238E27FC236}">
                <a16:creationId xmlns:a16="http://schemas.microsoft.com/office/drawing/2014/main" id="{DD1ECC6D-83B8-4236-B4E7-D32D5CD3BA6E}"/>
              </a:ext>
            </a:extLst>
          </p:cNvPr>
          <p:cNvSpPr>
            <a:spLocks noGrp="1"/>
          </p:cNvSpPr>
          <p:nvPr>
            <p:ph type="sldNum" sz="quarter" idx="12"/>
          </p:nvPr>
        </p:nvSpPr>
        <p:spPr/>
        <p:txBody>
          <a:bodyPr/>
          <a:lstStyle/>
          <a:p>
            <a:fld id="{A8335838-FD26-4F15-B5AD-69091462CAC1}" type="slidenum">
              <a:rPr lang="en-US" smtClean="0"/>
              <a:pPr/>
              <a:t>3</a:t>
            </a:fld>
            <a:endParaRPr lang="en-US"/>
          </a:p>
        </p:txBody>
      </p:sp>
      <p:pic>
        <p:nvPicPr>
          <p:cNvPr id="1026" name="Picture 2" descr="1969 Moon Landing - HISTORY">
            <a:extLst>
              <a:ext uri="{FF2B5EF4-FFF2-40B4-BE49-F238E27FC236}">
                <a16:creationId xmlns:a16="http://schemas.microsoft.com/office/drawing/2014/main" id="{A0C5916F-6370-4CDB-99BC-E98C904FA6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229872"/>
            <a:ext cx="50292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699108"/>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fontScale="92500" lnSpcReduction="10000"/>
          </a:bodyPr>
          <a:lstStyle/>
          <a:p>
            <a:pPr marL="68580" indent="0">
              <a:buNone/>
            </a:pPr>
            <a:r>
              <a:rPr lang="en-US" sz="4000" dirty="0"/>
              <a:t>   </a:t>
            </a:r>
            <a:r>
              <a:rPr lang="en-US" sz="3600" dirty="0"/>
              <a:t>               Archeological evidence </a:t>
            </a:r>
            <a:r>
              <a:rPr lang="en-US" sz="3200" dirty="0"/>
              <a:t> </a:t>
            </a:r>
          </a:p>
          <a:p>
            <a:pPr marL="68580" indent="0">
              <a:buNone/>
            </a:pPr>
            <a:r>
              <a:rPr lang="en-US" sz="3200" dirty="0"/>
              <a:t>                We know where Jesus was died</a:t>
            </a:r>
          </a:p>
          <a:p>
            <a:pPr marL="68580" indent="0">
              <a:buNone/>
            </a:pPr>
            <a:r>
              <a:rPr lang="en-US" sz="3200" dirty="0"/>
              <a:t>                                     Jerusalem</a:t>
            </a:r>
          </a:p>
          <a:p>
            <a:pPr marL="68580" indent="0">
              <a:buNone/>
            </a:pPr>
            <a:r>
              <a:rPr lang="en-US" sz="2800" dirty="0"/>
              <a:t>    </a:t>
            </a:r>
          </a:p>
          <a:p>
            <a:pPr marL="68580" indent="0">
              <a:buNone/>
            </a:pPr>
            <a:endParaRPr lang="en-US" sz="2800" dirty="0"/>
          </a:p>
          <a:p>
            <a:pPr marL="68580" indent="0">
              <a:buNone/>
            </a:pPr>
            <a:endParaRPr lang="en-US" sz="3200" dirty="0"/>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30</a:t>
            </a:fld>
            <a:endParaRPr lang="en-US"/>
          </a:p>
        </p:txBody>
      </p:sp>
      <p:pic>
        <p:nvPicPr>
          <p:cNvPr id="1026" name="Picture 2" descr="Old City of Jerusalem | Tourist Israel">
            <a:extLst>
              <a:ext uri="{FF2B5EF4-FFF2-40B4-BE49-F238E27FC236}">
                <a16:creationId xmlns:a16="http://schemas.microsoft.com/office/drawing/2014/main" id="{79EC4921-599C-4C37-9E26-6F77CAC817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3429000"/>
            <a:ext cx="5105400" cy="3283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61382"/>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p:txBody>
          <a:bodyPr>
            <a:normAutofit fontScale="92500" lnSpcReduction="20000"/>
          </a:bodyPr>
          <a:lstStyle/>
          <a:p>
            <a:pPr marL="68580" indent="0">
              <a:buNone/>
            </a:pPr>
            <a:r>
              <a:rPr lang="en-US" sz="4000" dirty="0"/>
              <a:t>   </a:t>
            </a:r>
            <a:r>
              <a:rPr lang="en-US" sz="3600" dirty="0"/>
              <a:t>               Archeological evidence </a:t>
            </a:r>
            <a:r>
              <a:rPr lang="en-US" sz="3200" dirty="0"/>
              <a:t> </a:t>
            </a:r>
          </a:p>
          <a:p>
            <a:pPr marL="68580" indent="0">
              <a:buNone/>
            </a:pPr>
            <a:r>
              <a:rPr lang="en-US" sz="3200" dirty="0"/>
              <a:t>        The ossuary of High Priest Caiaphas </a:t>
            </a:r>
          </a:p>
          <a:p>
            <a:pPr marL="68580" indent="0">
              <a:buNone/>
            </a:pPr>
            <a:endParaRPr lang="en-US" sz="3200" dirty="0"/>
          </a:p>
          <a:p>
            <a:pPr marL="68580" indent="0">
              <a:buNone/>
            </a:pPr>
            <a:r>
              <a:rPr lang="en-US" sz="3200" dirty="0"/>
              <a:t>      </a:t>
            </a:r>
          </a:p>
          <a:p>
            <a:pPr marL="68580" indent="0">
              <a:buNone/>
            </a:pPr>
            <a:r>
              <a:rPr lang="en-US" sz="2800" dirty="0"/>
              <a:t>    </a:t>
            </a:r>
          </a:p>
          <a:p>
            <a:pPr marL="68580" indent="0">
              <a:buNone/>
            </a:pPr>
            <a:endParaRPr lang="en-US" sz="2800" dirty="0"/>
          </a:p>
          <a:p>
            <a:pPr marL="68580" indent="0">
              <a:buNone/>
            </a:pPr>
            <a:endParaRPr lang="en-US" sz="3200" dirty="0"/>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31</a:t>
            </a:fld>
            <a:endParaRPr lang="en-US"/>
          </a:p>
        </p:txBody>
      </p:sp>
      <p:pic>
        <p:nvPicPr>
          <p:cNvPr id="2050" name="Picture 2" descr="Caiaphas Ossuary | Danny The Digger">
            <a:extLst>
              <a:ext uri="{FF2B5EF4-FFF2-40B4-BE49-F238E27FC236}">
                <a16:creationId xmlns:a16="http://schemas.microsoft.com/office/drawing/2014/main" id="{37E7BA26-7818-4065-9B86-C863FCE638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429000"/>
            <a:ext cx="41148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1051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a:xfrm>
            <a:off x="914400" y="1783560"/>
            <a:ext cx="7772400" cy="4572000"/>
          </a:xfrm>
        </p:spPr>
        <p:txBody>
          <a:bodyPr>
            <a:normAutofit fontScale="70000" lnSpcReduction="20000"/>
          </a:bodyPr>
          <a:lstStyle/>
          <a:p>
            <a:pPr marL="68580" indent="0">
              <a:buNone/>
            </a:pPr>
            <a:r>
              <a:rPr lang="en-US" sz="4000" dirty="0"/>
              <a:t>   </a:t>
            </a:r>
            <a:r>
              <a:rPr lang="en-US" sz="3600" dirty="0"/>
              <a:t>                  </a:t>
            </a:r>
            <a:r>
              <a:rPr lang="en-US" sz="5700" dirty="0"/>
              <a:t>Archeological evidence </a:t>
            </a:r>
            <a:r>
              <a:rPr lang="en-US" sz="5100" dirty="0"/>
              <a:t> </a:t>
            </a:r>
          </a:p>
          <a:p>
            <a:pPr marL="68580" indent="0">
              <a:buNone/>
            </a:pPr>
            <a:r>
              <a:rPr lang="en-US" sz="5100" dirty="0"/>
              <a:t>              The Pontius Pilot Inscription </a:t>
            </a:r>
          </a:p>
          <a:p>
            <a:pPr marL="68580" indent="0">
              <a:buNone/>
            </a:pPr>
            <a:r>
              <a:rPr lang="en-US" sz="3200" dirty="0"/>
              <a:t>  </a:t>
            </a:r>
          </a:p>
          <a:p>
            <a:pPr marL="68580" indent="0">
              <a:buNone/>
            </a:pPr>
            <a:endParaRPr lang="en-US" sz="3200" dirty="0"/>
          </a:p>
          <a:p>
            <a:pPr marL="68580" indent="0">
              <a:buNone/>
            </a:pPr>
            <a:endParaRPr lang="en-US" sz="3200" dirty="0"/>
          </a:p>
          <a:p>
            <a:pPr marL="68580" indent="0">
              <a:buNone/>
            </a:pPr>
            <a:r>
              <a:rPr lang="en-US" sz="3200" dirty="0"/>
              <a:t>      </a:t>
            </a:r>
          </a:p>
          <a:p>
            <a:pPr marL="68580" indent="0">
              <a:buNone/>
            </a:pPr>
            <a:r>
              <a:rPr lang="en-US" sz="2800" dirty="0"/>
              <a:t>    </a:t>
            </a:r>
          </a:p>
          <a:p>
            <a:pPr marL="68580" indent="0">
              <a:buNone/>
            </a:pPr>
            <a:endParaRPr lang="en-US" sz="2800" dirty="0"/>
          </a:p>
          <a:p>
            <a:pPr marL="68580" indent="0">
              <a:buNone/>
            </a:pPr>
            <a:endParaRPr lang="en-US" sz="3200" dirty="0"/>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32</a:t>
            </a:fld>
            <a:endParaRPr lang="en-US"/>
          </a:p>
        </p:txBody>
      </p:sp>
      <p:pic>
        <p:nvPicPr>
          <p:cNvPr id="3074" name="Picture 2" descr="Pilate erected a Tiberium in Caesarea Maritima | Caesarea maritima, Ancient  world maps, Roman province">
            <a:extLst>
              <a:ext uri="{FF2B5EF4-FFF2-40B4-BE49-F238E27FC236}">
                <a16:creationId xmlns:a16="http://schemas.microsoft.com/office/drawing/2014/main" id="{6F6C2C30-B84A-44C1-A345-176EEAF441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124200"/>
            <a:ext cx="6019800" cy="299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820243"/>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F6319-FB07-4D16-8158-A80C63CB4424}"/>
              </a:ext>
            </a:extLst>
          </p:cNvPr>
          <p:cNvSpPr>
            <a:spLocks noGrp="1"/>
          </p:cNvSpPr>
          <p:nvPr>
            <p:ph type="title"/>
          </p:nvPr>
        </p:nvSpPr>
        <p:spPr/>
        <p:txBody>
          <a:bodyPr/>
          <a:lstStyle/>
          <a:p>
            <a:r>
              <a:rPr lang="en-US" sz="3200" dirty="0"/>
              <a:t>  Can we trust the New Testament?</a:t>
            </a:r>
          </a:p>
        </p:txBody>
      </p:sp>
      <p:sp>
        <p:nvSpPr>
          <p:cNvPr id="3" name="Content Placeholder 2">
            <a:extLst>
              <a:ext uri="{FF2B5EF4-FFF2-40B4-BE49-F238E27FC236}">
                <a16:creationId xmlns:a16="http://schemas.microsoft.com/office/drawing/2014/main" id="{6B64857C-02DE-43EC-B7B0-E7B14E989E33}"/>
              </a:ext>
            </a:extLst>
          </p:cNvPr>
          <p:cNvSpPr>
            <a:spLocks noGrp="1"/>
          </p:cNvSpPr>
          <p:nvPr>
            <p:ph idx="1"/>
          </p:nvPr>
        </p:nvSpPr>
        <p:spPr>
          <a:xfrm>
            <a:off x="914400" y="1783560"/>
            <a:ext cx="7772400" cy="4572000"/>
          </a:xfrm>
        </p:spPr>
        <p:txBody>
          <a:bodyPr>
            <a:normAutofit fontScale="25000" lnSpcReduction="20000"/>
          </a:bodyPr>
          <a:lstStyle/>
          <a:p>
            <a:pPr marL="68580" indent="0">
              <a:buNone/>
            </a:pPr>
            <a:r>
              <a:rPr lang="en-US" sz="4000" dirty="0"/>
              <a:t>   </a:t>
            </a:r>
            <a:r>
              <a:rPr lang="en-US" sz="3600" dirty="0"/>
              <a:t>                                                       </a:t>
            </a:r>
            <a:r>
              <a:rPr lang="en-US" sz="14400" dirty="0"/>
              <a:t>Archeological evidence  </a:t>
            </a:r>
            <a:endParaRPr lang="en-US" sz="9600" dirty="0"/>
          </a:p>
          <a:p>
            <a:pPr marL="68580" indent="0">
              <a:buNone/>
            </a:pPr>
            <a:r>
              <a:rPr lang="en-US" sz="9600" dirty="0"/>
              <a:t>                  </a:t>
            </a:r>
            <a:r>
              <a:rPr lang="en-US" sz="14400" dirty="0"/>
              <a:t>Crucified remains of a man </a:t>
            </a:r>
          </a:p>
          <a:p>
            <a:pPr marL="68580" indent="0">
              <a:buNone/>
            </a:pPr>
            <a:r>
              <a:rPr lang="en-US" sz="14400" dirty="0"/>
              <a:t>            named  </a:t>
            </a:r>
            <a:r>
              <a:rPr lang="en-US" sz="14400" dirty="0" err="1"/>
              <a:t>Yehohanan</a:t>
            </a:r>
            <a:r>
              <a:rPr lang="en-US" sz="14400" dirty="0"/>
              <a:t>. </a:t>
            </a:r>
          </a:p>
          <a:p>
            <a:pPr marL="68580" indent="0">
              <a:buNone/>
            </a:pPr>
            <a:endParaRPr lang="en-US" sz="7600" dirty="0"/>
          </a:p>
          <a:p>
            <a:pPr marL="68580" indent="0">
              <a:buNone/>
            </a:pPr>
            <a:endParaRPr lang="en-US" sz="7600" dirty="0"/>
          </a:p>
          <a:p>
            <a:pPr marL="68580" indent="0">
              <a:buNone/>
            </a:pPr>
            <a:r>
              <a:rPr lang="en-US" sz="5900" dirty="0"/>
              <a:t>  </a:t>
            </a:r>
          </a:p>
          <a:p>
            <a:pPr marL="68580" indent="0">
              <a:buNone/>
            </a:pPr>
            <a:endParaRPr lang="en-US" sz="3200" dirty="0"/>
          </a:p>
          <a:p>
            <a:pPr marL="68580" indent="0">
              <a:buNone/>
            </a:pPr>
            <a:endParaRPr lang="en-US" sz="3200" dirty="0"/>
          </a:p>
          <a:p>
            <a:pPr marL="68580" indent="0">
              <a:buNone/>
            </a:pPr>
            <a:r>
              <a:rPr lang="en-US" sz="3200" dirty="0"/>
              <a:t>      </a:t>
            </a:r>
          </a:p>
          <a:p>
            <a:pPr marL="68580" indent="0">
              <a:buNone/>
            </a:pPr>
            <a:r>
              <a:rPr lang="en-US" sz="2800" dirty="0"/>
              <a:t>    </a:t>
            </a:r>
          </a:p>
          <a:p>
            <a:pPr marL="68580" indent="0">
              <a:buNone/>
            </a:pPr>
            <a:endParaRPr lang="en-US" sz="2800" dirty="0"/>
          </a:p>
          <a:p>
            <a:pPr marL="68580" indent="0">
              <a:buNone/>
            </a:pPr>
            <a:endParaRPr lang="en-US" sz="3200" dirty="0"/>
          </a:p>
          <a:p>
            <a:pPr marL="68580" indent="0">
              <a:buNone/>
            </a:pPr>
            <a:endParaRPr lang="en-US" sz="2800" dirty="0"/>
          </a:p>
          <a:p>
            <a:pPr marL="68580" indent="0">
              <a:buNone/>
            </a:pPr>
            <a:endParaRPr lang="en-US" sz="2800" dirty="0"/>
          </a:p>
          <a:p>
            <a:pPr marL="68580" indent="0">
              <a:buNone/>
            </a:pPr>
            <a:r>
              <a:rPr lang="en-US" sz="2800" dirty="0"/>
              <a:t>           </a:t>
            </a:r>
          </a:p>
        </p:txBody>
      </p:sp>
      <p:sp>
        <p:nvSpPr>
          <p:cNvPr id="4" name="Slide Number Placeholder 3">
            <a:extLst>
              <a:ext uri="{FF2B5EF4-FFF2-40B4-BE49-F238E27FC236}">
                <a16:creationId xmlns:a16="http://schemas.microsoft.com/office/drawing/2014/main" id="{65457A90-6E59-4BB3-9FA0-E4BEDB0E5E45}"/>
              </a:ext>
            </a:extLst>
          </p:cNvPr>
          <p:cNvSpPr>
            <a:spLocks noGrp="1"/>
          </p:cNvSpPr>
          <p:nvPr>
            <p:ph type="sldNum" sz="quarter" idx="12"/>
          </p:nvPr>
        </p:nvSpPr>
        <p:spPr/>
        <p:txBody>
          <a:bodyPr/>
          <a:lstStyle/>
          <a:p>
            <a:fld id="{A8335838-FD26-4F15-B5AD-69091462CAC1}" type="slidenum">
              <a:rPr lang="en-US" smtClean="0"/>
              <a:pPr/>
              <a:t>33</a:t>
            </a:fld>
            <a:endParaRPr lang="en-US"/>
          </a:p>
        </p:txBody>
      </p:sp>
      <p:pic>
        <p:nvPicPr>
          <p:cNvPr id="4098" name="Picture 2" descr="In a stone box, the only trace of crucifixion | The Times of Israel">
            <a:extLst>
              <a:ext uri="{FF2B5EF4-FFF2-40B4-BE49-F238E27FC236}">
                <a16:creationId xmlns:a16="http://schemas.microsoft.com/office/drawing/2014/main" id="{E311CFAD-9DC4-4420-A738-12EE289B0C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581400"/>
            <a:ext cx="4800600" cy="313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938155"/>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8C30D-BC37-4362-B45F-FF5257232277}"/>
              </a:ext>
            </a:extLst>
          </p:cNvPr>
          <p:cNvSpPr>
            <a:spLocks noGrp="1"/>
          </p:cNvSpPr>
          <p:nvPr>
            <p:ph type="title"/>
          </p:nvPr>
        </p:nvSpPr>
        <p:spPr/>
        <p:txBody>
          <a:bodyPr/>
          <a:lstStyle/>
          <a:p>
            <a:r>
              <a:rPr lang="en-US" sz="3600" dirty="0"/>
              <a:t>      Jesus- His Resurrection</a:t>
            </a:r>
            <a:br>
              <a:rPr lang="en-US" sz="3600" dirty="0"/>
            </a:br>
            <a:br>
              <a:rPr lang="en-US" sz="4000" dirty="0"/>
            </a:br>
            <a:r>
              <a:rPr lang="en-US" sz="3200" dirty="0"/>
              <a:t>-Jesus lays out everything in detail.</a:t>
            </a:r>
            <a:br>
              <a:rPr lang="en-US" sz="3200" dirty="0"/>
            </a:br>
            <a:r>
              <a:rPr lang="en-US" sz="3200" dirty="0"/>
              <a:t> a. Calls Himself the messiah.</a:t>
            </a:r>
            <a:br>
              <a:rPr lang="en-US" sz="3200" dirty="0"/>
            </a:br>
            <a:br>
              <a:rPr lang="en-US" sz="3200" dirty="0"/>
            </a:br>
            <a:r>
              <a:rPr lang="en-US" sz="3200" dirty="0"/>
              <a:t> b. Gives signs, performs miracles.</a:t>
            </a:r>
            <a:br>
              <a:rPr lang="en-US" sz="3200" dirty="0"/>
            </a:br>
            <a:r>
              <a:rPr lang="en-US" sz="3200" dirty="0"/>
              <a:t> </a:t>
            </a:r>
            <a:br>
              <a:rPr lang="en-US" sz="3200" dirty="0"/>
            </a:br>
            <a:r>
              <a:rPr lang="en-US" sz="3200" dirty="0"/>
              <a:t> c. Proclaims that His actions</a:t>
            </a:r>
            <a:br>
              <a:rPr lang="en-US" sz="3200" dirty="0"/>
            </a:br>
            <a:r>
              <a:rPr lang="en-US" sz="3200" dirty="0"/>
              <a:t>    fulfill the Old Testament</a:t>
            </a:r>
            <a:br>
              <a:rPr lang="en-US" sz="3200" dirty="0"/>
            </a:br>
            <a:r>
              <a:rPr lang="en-US" sz="3200" dirty="0"/>
              <a:t>    prophesies. </a:t>
            </a:r>
            <a:br>
              <a:rPr lang="en-US" sz="3200" dirty="0"/>
            </a:br>
            <a:r>
              <a:rPr lang="en-US" sz="3200" dirty="0"/>
              <a:t>                          </a:t>
            </a:r>
            <a:br>
              <a:rPr lang="en-US" sz="3200" dirty="0"/>
            </a:br>
            <a:endParaRPr lang="en-US" dirty="0"/>
          </a:p>
        </p:txBody>
      </p:sp>
      <p:sp>
        <p:nvSpPr>
          <p:cNvPr id="5" name="Slide Number Placeholder 4">
            <a:extLst>
              <a:ext uri="{FF2B5EF4-FFF2-40B4-BE49-F238E27FC236}">
                <a16:creationId xmlns:a16="http://schemas.microsoft.com/office/drawing/2014/main" id="{5E458269-12B8-4362-842F-CA861AF2E904}"/>
              </a:ext>
            </a:extLst>
          </p:cNvPr>
          <p:cNvSpPr>
            <a:spLocks noGrp="1"/>
          </p:cNvSpPr>
          <p:nvPr>
            <p:ph type="sldNum" sz="quarter" idx="12"/>
          </p:nvPr>
        </p:nvSpPr>
        <p:spPr/>
        <p:txBody>
          <a:bodyPr/>
          <a:lstStyle/>
          <a:p>
            <a:fld id="{A8335838-FD26-4F15-B5AD-69091462CAC1}" type="slidenum">
              <a:rPr lang="en-US" smtClean="0"/>
              <a:pPr/>
              <a:t>34</a:t>
            </a:fld>
            <a:endParaRPr lang="en-US"/>
          </a:p>
        </p:txBody>
      </p:sp>
      <p:pic>
        <p:nvPicPr>
          <p:cNvPr id="4" name="Picture 2">
            <a:extLst>
              <a:ext uri="{FF2B5EF4-FFF2-40B4-BE49-F238E27FC236}">
                <a16:creationId xmlns:a16="http://schemas.microsoft.com/office/drawing/2014/main" id="{EC3EB4D4-1339-4D79-93D0-CF552DF14B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7096" y="5419725"/>
            <a:ext cx="2047875"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56213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354C-579C-4B4B-8665-54AC8AD9D18A}"/>
              </a:ext>
            </a:extLst>
          </p:cNvPr>
          <p:cNvSpPr>
            <a:spLocks noGrp="1"/>
          </p:cNvSpPr>
          <p:nvPr>
            <p:ph type="title"/>
          </p:nvPr>
        </p:nvSpPr>
        <p:spPr/>
        <p:txBody>
          <a:bodyPr/>
          <a:lstStyle/>
          <a:p>
            <a:r>
              <a:rPr lang="en-US" sz="3600" dirty="0"/>
              <a:t>     Jesus- His Resurrection</a:t>
            </a:r>
            <a:br>
              <a:rPr lang="en-US" sz="4000" dirty="0"/>
            </a:br>
            <a:br>
              <a:rPr lang="en-US" sz="4000" dirty="0"/>
            </a:br>
            <a:r>
              <a:rPr lang="en-US" sz="3200" dirty="0"/>
              <a:t> There are critics that do not </a:t>
            </a:r>
            <a:br>
              <a:rPr lang="en-US" sz="3200" dirty="0"/>
            </a:br>
            <a:r>
              <a:rPr lang="en-US" sz="3200" dirty="0"/>
              <a:t> believe in the resurrection of Jesus.</a:t>
            </a:r>
            <a:br>
              <a:rPr lang="en-US" sz="3200" dirty="0"/>
            </a:br>
            <a:br>
              <a:rPr lang="en-US" sz="3200" dirty="0"/>
            </a:br>
            <a:r>
              <a:rPr lang="en-US" sz="3200" dirty="0"/>
              <a:t> They follow the thought of the </a:t>
            </a:r>
            <a:br>
              <a:rPr lang="en-US" sz="3200" dirty="0"/>
            </a:br>
            <a:r>
              <a:rPr lang="en-US" sz="3200" dirty="0"/>
              <a:t> 1</a:t>
            </a:r>
            <a:r>
              <a:rPr lang="en-US" sz="3200" baseline="30000" dirty="0"/>
              <a:t>st</a:t>
            </a:r>
            <a:r>
              <a:rPr lang="en-US" sz="3200" dirty="0"/>
              <a:t> century Sadducees. </a:t>
            </a:r>
            <a:br>
              <a:rPr lang="en-US" sz="3600" dirty="0"/>
            </a:br>
            <a:br>
              <a:rPr lang="en-US" sz="3600" dirty="0"/>
            </a:br>
            <a:br>
              <a:rPr lang="en-US" sz="3600" dirty="0"/>
            </a:br>
            <a:r>
              <a:rPr lang="en-US" sz="3600" dirty="0"/>
              <a:t>                             </a:t>
            </a:r>
            <a:br>
              <a:rPr lang="en-US" sz="3600" dirty="0"/>
            </a:br>
            <a:endParaRPr lang="en-US" dirty="0"/>
          </a:p>
        </p:txBody>
      </p:sp>
      <p:sp>
        <p:nvSpPr>
          <p:cNvPr id="5" name="Slide Number Placeholder 4">
            <a:extLst>
              <a:ext uri="{FF2B5EF4-FFF2-40B4-BE49-F238E27FC236}">
                <a16:creationId xmlns:a16="http://schemas.microsoft.com/office/drawing/2014/main" id="{671FADE7-DBDE-41E7-80C4-68883E8AD8AC}"/>
              </a:ext>
            </a:extLst>
          </p:cNvPr>
          <p:cNvSpPr>
            <a:spLocks noGrp="1"/>
          </p:cNvSpPr>
          <p:nvPr>
            <p:ph type="sldNum" sz="quarter" idx="12"/>
          </p:nvPr>
        </p:nvSpPr>
        <p:spPr/>
        <p:txBody>
          <a:bodyPr/>
          <a:lstStyle/>
          <a:p>
            <a:fld id="{A8335838-FD26-4F15-B5AD-69091462CAC1}" type="slidenum">
              <a:rPr lang="en-US" smtClean="0"/>
              <a:pPr/>
              <a:t>35</a:t>
            </a:fld>
            <a:endParaRPr lang="en-US"/>
          </a:p>
        </p:txBody>
      </p:sp>
      <p:pic>
        <p:nvPicPr>
          <p:cNvPr id="1026" name="Picture 2">
            <a:extLst>
              <a:ext uri="{FF2B5EF4-FFF2-40B4-BE49-F238E27FC236}">
                <a16:creationId xmlns:a16="http://schemas.microsoft.com/office/drawing/2014/main" id="{3DC68231-0972-48E8-8B8A-C4ADC7F1B0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343400"/>
            <a:ext cx="3962400" cy="2438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708442"/>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68203-E3A7-427B-B30D-3DE88B3F2959}"/>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sz="3200" dirty="0"/>
              <a:t>The Swoon Theory </a:t>
            </a:r>
            <a:br>
              <a:rPr lang="en-US" sz="3600" dirty="0"/>
            </a:br>
            <a:r>
              <a:rPr lang="en-US" sz="2400" dirty="0"/>
              <a:t>-Theory that suggests that Jesus did</a:t>
            </a:r>
            <a:br>
              <a:rPr lang="en-US" sz="2400" dirty="0"/>
            </a:br>
            <a:r>
              <a:rPr lang="en-US" sz="2400" dirty="0"/>
              <a:t> not die, but some how passed (or swooned)</a:t>
            </a:r>
            <a:br>
              <a:rPr lang="en-US" sz="2400" dirty="0"/>
            </a:br>
            <a:r>
              <a:rPr lang="en-US" sz="2400" dirty="0"/>
              <a:t> while He was on the cross and then found a </a:t>
            </a:r>
            <a:br>
              <a:rPr lang="en-US" sz="2400" dirty="0"/>
            </a:br>
            <a:r>
              <a:rPr lang="en-US" sz="2400" dirty="0"/>
              <a:t> way to escape the tomb.</a:t>
            </a:r>
            <a:br>
              <a:rPr lang="en-US" sz="2400" dirty="0"/>
            </a:br>
            <a:r>
              <a:rPr lang="en-US" sz="2400" dirty="0"/>
              <a:t>         </a:t>
            </a:r>
            <a:r>
              <a:rPr lang="en-US" sz="2800" dirty="0"/>
              <a:t>Debunking the Swoon Theory</a:t>
            </a:r>
            <a:br>
              <a:rPr lang="en-US" sz="2400" dirty="0"/>
            </a:br>
            <a:r>
              <a:rPr lang="en-US" sz="2400" dirty="0" err="1"/>
              <a:t>A.Jesus</a:t>
            </a:r>
            <a:r>
              <a:rPr lang="en-US" sz="2400" dirty="0"/>
              <a:t> had six inch spikes driven into his hands</a:t>
            </a:r>
            <a:br>
              <a:rPr lang="en-US" sz="2400" dirty="0"/>
            </a:br>
            <a:r>
              <a:rPr lang="en-US" sz="2400" dirty="0"/>
              <a:t>  and feet.</a:t>
            </a:r>
            <a:br>
              <a:rPr lang="en-US" sz="2400" dirty="0"/>
            </a:br>
            <a:r>
              <a:rPr lang="en-US" sz="2400" dirty="0" err="1"/>
              <a:t>B.Blood</a:t>
            </a:r>
            <a:r>
              <a:rPr lang="en-US" sz="2400" dirty="0"/>
              <a:t> and water came out when pierced. John 19:34</a:t>
            </a:r>
            <a:br>
              <a:rPr lang="en-US" sz="2400" dirty="0"/>
            </a:br>
            <a:r>
              <a:rPr lang="en-US" sz="2400" dirty="0" err="1"/>
              <a:t>C.The</a:t>
            </a:r>
            <a:r>
              <a:rPr lang="en-US" sz="2400" dirty="0"/>
              <a:t> Roman executioners thought he was dead and</a:t>
            </a:r>
            <a:br>
              <a:rPr lang="en-US" sz="2400" dirty="0"/>
            </a:br>
            <a:r>
              <a:rPr lang="en-US" sz="2400" dirty="0"/>
              <a:t>  did not break His legs. John 19:33</a:t>
            </a:r>
            <a:endParaRPr lang="en-US" dirty="0"/>
          </a:p>
        </p:txBody>
      </p:sp>
      <p:sp>
        <p:nvSpPr>
          <p:cNvPr id="5" name="Slide Number Placeholder 4">
            <a:extLst>
              <a:ext uri="{FF2B5EF4-FFF2-40B4-BE49-F238E27FC236}">
                <a16:creationId xmlns:a16="http://schemas.microsoft.com/office/drawing/2014/main" id="{39AF30E0-E8F0-48FB-8A67-6FEFE7ACE264}"/>
              </a:ext>
            </a:extLst>
          </p:cNvPr>
          <p:cNvSpPr>
            <a:spLocks noGrp="1"/>
          </p:cNvSpPr>
          <p:nvPr>
            <p:ph type="sldNum" sz="quarter" idx="12"/>
          </p:nvPr>
        </p:nvSpPr>
        <p:spPr/>
        <p:txBody>
          <a:bodyPr/>
          <a:lstStyle/>
          <a:p>
            <a:fld id="{A8335838-FD26-4F15-B5AD-69091462CAC1}" type="slidenum">
              <a:rPr lang="en-US" smtClean="0"/>
              <a:pPr/>
              <a:t>36</a:t>
            </a:fld>
            <a:endParaRPr lang="en-US"/>
          </a:p>
        </p:txBody>
      </p:sp>
    </p:spTree>
    <p:extLst>
      <p:ext uri="{BB962C8B-B14F-4D97-AF65-F5344CB8AC3E}">
        <p14:creationId xmlns:p14="http://schemas.microsoft.com/office/powerpoint/2010/main" val="2507330114"/>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68203-E3A7-427B-B30D-3DE88B3F2959}"/>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sz="3200" dirty="0"/>
              <a:t>Debunking the Swoon Theory</a:t>
            </a:r>
            <a:br>
              <a:rPr lang="en-US" sz="3600" dirty="0"/>
            </a:br>
            <a:r>
              <a:rPr lang="en-US" sz="2400" dirty="0"/>
              <a:t>D. Pilate confirmed His death before burial. </a:t>
            </a:r>
            <a:br>
              <a:rPr lang="en-US" sz="2400" dirty="0"/>
            </a:br>
            <a:r>
              <a:rPr lang="en-US" sz="2400" dirty="0"/>
              <a:t>   He would not have allowed this error. </a:t>
            </a:r>
            <a:br>
              <a:rPr lang="en-US" sz="2400" dirty="0"/>
            </a:br>
            <a:r>
              <a:rPr lang="en-US" sz="2400" dirty="0"/>
              <a:t>   The stakes were high and public. Mark:15:44-45</a:t>
            </a:r>
            <a:br>
              <a:rPr lang="en-US" sz="2400" dirty="0"/>
            </a:br>
            <a:r>
              <a:rPr lang="en-US" sz="2400" dirty="0"/>
              <a:t>E. Jesus was embalmed in about 75 pounds of spices</a:t>
            </a:r>
            <a:br>
              <a:rPr lang="en-US" sz="2400" dirty="0"/>
            </a:br>
            <a:r>
              <a:rPr lang="en-US" sz="2400" dirty="0"/>
              <a:t>   and wrapped in bandages</a:t>
            </a:r>
            <a:r>
              <a:rPr lang="en-US" sz="2400"/>
              <a:t>.    John </a:t>
            </a:r>
            <a:r>
              <a:rPr lang="en-US" sz="2400" dirty="0"/>
              <a:t>19:39</a:t>
            </a:r>
            <a:br>
              <a:rPr lang="en-US" sz="2400" dirty="0"/>
            </a:br>
            <a:r>
              <a:rPr lang="en-US" sz="2400" dirty="0"/>
              <a:t>F. Jesus was sealed in a tomb with a boulder that</a:t>
            </a:r>
            <a:br>
              <a:rPr lang="en-US" sz="2400" dirty="0"/>
            </a:br>
            <a:r>
              <a:rPr lang="en-US" sz="2400" dirty="0"/>
              <a:t>   likely weighed 2,000 pounds. </a:t>
            </a:r>
            <a:br>
              <a:rPr lang="en-US" sz="2400" dirty="0"/>
            </a:br>
            <a:r>
              <a:rPr lang="en-US" sz="2400" dirty="0"/>
              <a:t>          </a:t>
            </a:r>
            <a:br>
              <a:rPr lang="en-US" sz="2400" dirty="0"/>
            </a:br>
            <a:r>
              <a:rPr lang="en-US" sz="2400" dirty="0"/>
              <a:t>              compellingtruth.org</a:t>
            </a:r>
            <a:endParaRPr lang="en-US" dirty="0"/>
          </a:p>
        </p:txBody>
      </p:sp>
      <p:sp>
        <p:nvSpPr>
          <p:cNvPr id="5" name="Slide Number Placeholder 4">
            <a:extLst>
              <a:ext uri="{FF2B5EF4-FFF2-40B4-BE49-F238E27FC236}">
                <a16:creationId xmlns:a16="http://schemas.microsoft.com/office/drawing/2014/main" id="{39AF30E0-E8F0-48FB-8A67-6FEFE7ACE264}"/>
              </a:ext>
            </a:extLst>
          </p:cNvPr>
          <p:cNvSpPr>
            <a:spLocks noGrp="1"/>
          </p:cNvSpPr>
          <p:nvPr>
            <p:ph type="sldNum" sz="quarter" idx="12"/>
          </p:nvPr>
        </p:nvSpPr>
        <p:spPr/>
        <p:txBody>
          <a:bodyPr/>
          <a:lstStyle/>
          <a:p>
            <a:fld id="{A8335838-FD26-4F15-B5AD-69091462CAC1}" type="slidenum">
              <a:rPr lang="en-US" smtClean="0"/>
              <a:pPr/>
              <a:t>37</a:t>
            </a:fld>
            <a:endParaRPr lang="en-US"/>
          </a:p>
        </p:txBody>
      </p:sp>
    </p:spTree>
    <p:extLst>
      <p:ext uri="{BB962C8B-B14F-4D97-AF65-F5344CB8AC3E}">
        <p14:creationId xmlns:p14="http://schemas.microsoft.com/office/powerpoint/2010/main" val="1685178573"/>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957A6-01DC-42FE-BAB8-BC837CA7ED19}"/>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a:t>
            </a:r>
            <a:r>
              <a:rPr lang="en-US" sz="3200" dirty="0"/>
              <a:t>The resurrection of Jesus Christ</a:t>
            </a:r>
            <a:br>
              <a:rPr lang="en-US" sz="3200" dirty="0"/>
            </a:br>
            <a:r>
              <a:rPr lang="en-US" sz="3200" dirty="0"/>
              <a:t>sets Christianity apart from any</a:t>
            </a:r>
            <a:br>
              <a:rPr lang="en-US" sz="3200" dirty="0"/>
            </a:br>
            <a:r>
              <a:rPr lang="en-US" sz="3200" dirty="0"/>
              <a:t>other religion. </a:t>
            </a:r>
            <a:br>
              <a:rPr lang="en-US" sz="3200" dirty="0"/>
            </a:br>
            <a:br>
              <a:rPr lang="en-US" sz="3200" dirty="0"/>
            </a:br>
            <a:r>
              <a:rPr lang="en-US" sz="3200" dirty="0"/>
              <a:t>- The resurrection gives us hope.</a:t>
            </a:r>
            <a:br>
              <a:rPr lang="en-US" sz="3200" dirty="0"/>
            </a:br>
            <a:r>
              <a:rPr lang="en-US" sz="3200" dirty="0"/>
              <a:t> No other world religion can do so.</a:t>
            </a:r>
            <a:br>
              <a:rPr lang="en-US" sz="3600" dirty="0"/>
            </a:br>
            <a:br>
              <a:rPr lang="en-US" sz="3200" dirty="0"/>
            </a:br>
            <a:br>
              <a:rPr lang="en-US" sz="3200" dirty="0"/>
            </a:br>
            <a:r>
              <a:rPr lang="en-US" sz="3200" dirty="0"/>
              <a:t>                    </a:t>
            </a:r>
            <a:br>
              <a:rPr lang="en-US" sz="3600" dirty="0"/>
            </a:br>
            <a:br>
              <a:rPr lang="en-US" sz="3600" dirty="0"/>
            </a:br>
            <a:r>
              <a:rPr lang="en-US" sz="3600" dirty="0"/>
              <a:t>     </a:t>
            </a:r>
            <a:br>
              <a:rPr lang="en-US" sz="3200" dirty="0"/>
            </a:br>
            <a:endParaRPr lang="en-US" sz="3600" dirty="0"/>
          </a:p>
        </p:txBody>
      </p:sp>
      <p:sp>
        <p:nvSpPr>
          <p:cNvPr id="5" name="Slide Number Placeholder 4">
            <a:extLst>
              <a:ext uri="{FF2B5EF4-FFF2-40B4-BE49-F238E27FC236}">
                <a16:creationId xmlns:a16="http://schemas.microsoft.com/office/drawing/2014/main" id="{477925A6-D499-468B-9FF3-0A199B48F0BA}"/>
              </a:ext>
            </a:extLst>
          </p:cNvPr>
          <p:cNvSpPr>
            <a:spLocks noGrp="1"/>
          </p:cNvSpPr>
          <p:nvPr>
            <p:ph type="sldNum" sz="quarter" idx="12"/>
          </p:nvPr>
        </p:nvSpPr>
        <p:spPr/>
        <p:txBody>
          <a:bodyPr/>
          <a:lstStyle/>
          <a:p>
            <a:fld id="{A8335838-FD26-4F15-B5AD-69091462CAC1}" type="slidenum">
              <a:rPr lang="en-US" smtClean="0"/>
              <a:pPr/>
              <a:t>38</a:t>
            </a:fld>
            <a:endParaRPr lang="en-US"/>
          </a:p>
        </p:txBody>
      </p:sp>
      <p:pic>
        <p:nvPicPr>
          <p:cNvPr id="1026" name="Picture 2" descr="The Power of An Empty Tomb —">
            <a:extLst>
              <a:ext uri="{FF2B5EF4-FFF2-40B4-BE49-F238E27FC236}">
                <a16:creationId xmlns:a16="http://schemas.microsoft.com/office/drawing/2014/main" id="{6B2D3562-EA7B-4A9C-873A-2C235D7745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4000" y="5334000"/>
            <a:ext cx="2540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408370"/>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06E8-C18E-4F2F-AB0D-9F5CC72A4627}"/>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dirty="0"/>
              <a:t>Acts 17:31</a:t>
            </a:r>
            <a:br>
              <a:rPr lang="en-US" dirty="0"/>
            </a:br>
            <a:r>
              <a:rPr lang="en-US" dirty="0"/>
              <a:t>  </a:t>
            </a:r>
            <a:r>
              <a:rPr lang="en-US" sz="2800" dirty="0"/>
              <a:t>because He has appointed a day on</a:t>
            </a:r>
            <a:br>
              <a:rPr lang="en-US" sz="2800" dirty="0"/>
            </a:br>
            <a:r>
              <a:rPr lang="en-US" sz="2800" dirty="0"/>
              <a:t>   which He will judge the world in</a:t>
            </a:r>
            <a:br>
              <a:rPr lang="en-US" sz="2800" dirty="0"/>
            </a:br>
            <a:r>
              <a:rPr lang="en-US" sz="2800" dirty="0"/>
              <a:t>   righteousness by the Man He has</a:t>
            </a:r>
            <a:br>
              <a:rPr lang="en-US" sz="2800" dirty="0"/>
            </a:br>
            <a:r>
              <a:rPr lang="en-US" sz="2800" dirty="0"/>
              <a:t>   ordained. He has given assurance </a:t>
            </a:r>
            <a:br>
              <a:rPr lang="en-US" sz="2800" dirty="0"/>
            </a:br>
            <a:r>
              <a:rPr lang="en-US" sz="2800" dirty="0"/>
              <a:t>   of this to all by raising Him from</a:t>
            </a:r>
            <a:br>
              <a:rPr lang="en-US" sz="2800" dirty="0"/>
            </a:br>
            <a:r>
              <a:rPr lang="en-US" sz="2800" dirty="0"/>
              <a:t>   the dead. </a:t>
            </a:r>
            <a:br>
              <a:rPr lang="en-US" sz="2800" dirty="0"/>
            </a:br>
            <a:r>
              <a:rPr lang="en-US" sz="2800" dirty="0"/>
              <a:t>               </a:t>
            </a:r>
            <a:endParaRPr lang="en-US" dirty="0"/>
          </a:p>
        </p:txBody>
      </p:sp>
      <p:sp>
        <p:nvSpPr>
          <p:cNvPr id="5" name="Slide Number Placeholder 4">
            <a:extLst>
              <a:ext uri="{FF2B5EF4-FFF2-40B4-BE49-F238E27FC236}">
                <a16:creationId xmlns:a16="http://schemas.microsoft.com/office/drawing/2014/main" id="{AFEE12BE-F075-45C9-8E82-E3645DB805B8}"/>
              </a:ext>
            </a:extLst>
          </p:cNvPr>
          <p:cNvSpPr>
            <a:spLocks noGrp="1"/>
          </p:cNvSpPr>
          <p:nvPr>
            <p:ph type="sldNum" sz="quarter" idx="12"/>
          </p:nvPr>
        </p:nvSpPr>
        <p:spPr/>
        <p:txBody>
          <a:bodyPr/>
          <a:lstStyle/>
          <a:p>
            <a:fld id="{A8335838-FD26-4F15-B5AD-69091462CAC1}" type="slidenum">
              <a:rPr lang="en-US" smtClean="0"/>
              <a:pPr/>
              <a:t>39</a:t>
            </a:fld>
            <a:endParaRPr lang="en-US"/>
          </a:p>
        </p:txBody>
      </p:sp>
    </p:spTree>
    <p:extLst>
      <p:ext uri="{BB962C8B-B14F-4D97-AF65-F5344CB8AC3E}">
        <p14:creationId xmlns:p14="http://schemas.microsoft.com/office/powerpoint/2010/main" val="233046752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E3C37-9748-447E-AAFC-D3DFC6A2BA33}"/>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49117829-C7D6-40DB-B26C-C081CE15DD04}"/>
              </a:ext>
            </a:extLst>
          </p:cNvPr>
          <p:cNvSpPr>
            <a:spLocks noGrp="1"/>
          </p:cNvSpPr>
          <p:nvPr>
            <p:ph idx="1"/>
          </p:nvPr>
        </p:nvSpPr>
        <p:spPr/>
        <p:txBody>
          <a:bodyPr>
            <a:normAutofit/>
          </a:bodyPr>
          <a:lstStyle/>
          <a:p>
            <a:pPr marL="68580" indent="0">
              <a:buNone/>
            </a:pPr>
            <a:r>
              <a:rPr lang="en-US" dirty="0"/>
              <a:t>                       </a:t>
            </a:r>
            <a:r>
              <a:rPr lang="en-US" sz="3600" dirty="0"/>
              <a:t>Studying the Bible</a:t>
            </a:r>
          </a:p>
          <a:p>
            <a:pPr marL="68580" indent="0">
              <a:buNone/>
            </a:pPr>
            <a:r>
              <a:rPr lang="en-US" sz="3200" dirty="0"/>
              <a:t>*Exegesis- Let the text reveal itself to you.</a:t>
            </a:r>
          </a:p>
          <a:p>
            <a:pPr marL="68580" indent="0">
              <a:buNone/>
            </a:pPr>
            <a:r>
              <a:rPr lang="en-US" sz="3200"/>
              <a:t>                     Don’t </a:t>
            </a:r>
            <a:r>
              <a:rPr lang="en-US" sz="3200" dirty="0"/>
              <a:t>read anything into the text.</a:t>
            </a:r>
          </a:p>
          <a:p>
            <a:pPr marL="68580" indent="0">
              <a:buNone/>
            </a:pPr>
            <a:r>
              <a:rPr lang="en-US" sz="3200" dirty="0"/>
              <a:t>*Eisegesis- Coming to the Bible with </a:t>
            </a:r>
          </a:p>
          <a:p>
            <a:pPr marL="68580" indent="0">
              <a:buNone/>
            </a:pPr>
            <a:r>
              <a:rPr lang="en-US" sz="3200" dirty="0"/>
              <a:t>       a biased cultural approach. </a:t>
            </a:r>
          </a:p>
          <a:p>
            <a:pPr marL="68580" indent="0">
              <a:buNone/>
            </a:pPr>
            <a:r>
              <a:rPr lang="en-US" sz="3200" dirty="0"/>
              <a:t>       Reading something into the Bible </a:t>
            </a:r>
          </a:p>
          <a:p>
            <a:pPr marL="68580" indent="0">
              <a:buNone/>
            </a:pPr>
            <a:r>
              <a:rPr lang="en-US" sz="3200" dirty="0"/>
              <a:t>       that is not there.</a:t>
            </a:r>
            <a:endParaRPr lang="en-US" sz="2800" dirty="0"/>
          </a:p>
        </p:txBody>
      </p:sp>
      <p:sp>
        <p:nvSpPr>
          <p:cNvPr id="4" name="Slide Number Placeholder 3">
            <a:extLst>
              <a:ext uri="{FF2B5EF4-FFF2-40B4-BE49-F238E27FC236}">
                <a16:creationId xmlns:a16="http://schemas.microsoft.com/office/drawing/2014/main" id="{8A0DC35D-818A-4277-B312-DCE2DDE60CDF}"/>
              </a:ext>
            </a:extLst>
          </p:cNvPr>
          <p:cNvSpPr>
            <a:spLocks noGrp="1"/>
          </p:cNvSpPr>
          <p:nvPr>
            <p:ph type="sldNum" sz="quarter" idx="12"/>
          </p:nvPr>
        </p:nvSpPr>
        <p:spPr/>
        <p:txBody>
          <a:bodyPr/>
          <a:lstStyle/>
          <a:p>
            <a:fld id="{A8335838-FD26-4F15-B5AD-69091462CAC1}" type="slidenum">
              <a:rPr lang="en-US" smtClean="0"/>
              <a:pPr/>
              <a:t>4</a:t>
            </a:fld>
            <a:endParaRPr lang="en-US"/>
          </a:p>
        </p:txBody>
      </p:sp>
    </p:spTree>
    <p:extLst>
      <p:ext uri="{BB962C8B-B14F-4D97-AF65-F5344CB8AC3E}">
        <p14:creationId xmlns:p14="http://schemas.microsoft.com/office/powerpoint/2010/main" val="2915777343"/>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8A65-A749-406D-A928-88762903C6C2}"/>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Fundamental facts</a:t>
            </a:r>
            <a:br>
              <a:rPr lang="en-US" sz="3600" dirty="0"/>
            </a:br>
            <a:r>
              <a:rPr lang="en-US" sz="2800" dirty="0"/>
              <a:t>* Jesus was buried in a tomb owned by a</a:t>
            </a:r>
            <a:br>
              <a:rPr lang="en-US" sz="2800" dirty="0"/>
            </a:br>
            <a:r>
              <a:rPr lang="en-US" sz="2800" dirty="0"/>
              <a:t>  member of the Sanhedrin, Joseph of </a:t>
            </a:r>
            <a:br>
              <a:rPr lang="en-US" sz="2800" dirty="0"/>
            </a:br>
            <a:r>
              <a:rPr lang="en-US" sz="2800" dirty="0"/>
              <a:t>  Arimathea. Important because it means</a:t>
            </a:r>
            <a:br>
              <a:rPr lang="en-US" sz="2800" dirty="0"/>
            </a:br>
            <a:r>
              <a:rPr lang="en-US" sz="2800" dirty="0"/>
              <a:t>  the location of Jesus’ tomb was known </a:t>
            </a:r>
            <a:br>
              <a:rPr lang="en-US" sz="2800" dirty="0"/>
            </a:br>
            <a:r>
              <a:rPr lang="en-US" sz="2800" dirty="0"/>
              <a:t>  in Jerusalem.</a:t>
            </a:r>
            <a:br>
              <a:rPr lang="en-US" sz="2800" dirty="0"/>
            </a:br>
            <a:br>
              <a:rPr lang="en-US" sz="2800" dirty="0"/>
            </a:br>
            <a:r>
              <a:rPr lang="en-US" sz="2800" dirty="0"/>
              <a:t>                    </a:t>
            </a:r>
            <a:br>
              <a:rPr lang="en-US" sz="2800" dirty="0"/>
            </a:br>
            <a:br>
              <a:rPr lang="en-US" sz="2800" dirty="0"/>
            </a:br>
            <a:br>
              <a:rPr lang="en-US" sz="2800" dirty="0"/>
            </a:br>
            <a:br>
              <a:rPr lang="en-US" sz="2800" dirty="0"/>
            </a:br>
            <a:br>
              <a:rPr lang="en-US" sz="4000" dirty="0"/>
            </a:br>
            <a:br>
              <a:rPr lang="en-US" sz="4000" dirty="0"/>
            </a:br>
            <a:endParaRPr lang="en-US" dirty="0"/>
          </a:p>
        </p:txBody>
      </p:sp>
      <p:sp>
        <p:nvSpPr>
          <p:cNvPr id="5" name="Slide Number Placeholder 4">
            <a:extLst>
              <a:ext uri="{FF2B5EF4-FFF2-40B4-BE49-F238E27FC236}">
                <a16:creationId xmlns:a16="http://schemas.microsoft.com/office/drawing/2014/main" id="{5ACFC449-0645-45D0-8E53-E915094FC282}"/>
              </a:ext>
            </a:extLst>
          </p:cNvPr>
          <p:cNvSpPr>
            <a:spLocks noGrp="1"/>
          </p:cNvSpPr>
          <p:nvPr>
            <p:ph type="sldNum" sz="quarter" idx="12"/>
          </p:nvPr>
        </p:nvSpPr>
        <p:spPr/>
        <p:txBody>
          <a:bodyPr/>
          <a:lstStyle/>
          <a:p>
            <a:fld id="{A8335838-FD26-4F15-B5AD-69091462CAC1}" type="slidenum">
              <a:rPr lang="en-US" smtClean="0"/>
              <a:pPr/>
              <a:t>40</a:t>
            </a:fld>
            <a:endParaRPr lang="en-US"/>
          </a:p>
        </p:txBody>
      </p:sp>
      <p:pic>
        <p:nvPicPr>
          <p:cNvPr id="1026" name="Picture 2" descr="jesus the christ resurrection | Category Archives: Resurrection | Jesus tomb,  Empty tomb, Jesus resurrection">
            <a:extLst>
              <a:ext uri="{FF2B5EF4-FFF2-40B4-BE49-F238E27FC236}">
                <a16:creationId xmlns:a16="http://schemas.microsoft.com/office/drawing/2014/main" id="{FA9A7AD1-9FDE-411F-8121-AD157FC200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5219347"/>
            <a:ext cx="2209800" cy="1655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318466"/>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FB157-8193-4BB3-BA25-AD3294B2F07A}"/>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a:t>
            </a:r>
            <a:r>
              <a:rPr lang="en-US" sz="3200" dirty="0"/>
              <a:t>Fundamental facts</a:t>
            </a:r>
            <a:br>
              <a:rPr lang="en-US" sz="3200" dirty="0"/>
            </a:br>
            <a:r>
              <a:rPr lang="en-US" sz="2800" dirty="0"/>
              <a:t>* As a member of the Jewish Sanhedrin,</a:t>
            </a:r>
            <a:br>
              <a:rPr lang="en-US" sz="2800" dirty="0"/>
            </a:br>
            <a:r>
              <a:rPr lang="en-US" sz="2800" dirty="0"/>
              <a:t>  Joseph is unlikely to be a Christian</a:t>
            </a:r>
            <a:br>
              <a:rPr lang="en-US" sz="2800" dirty="0"/>
            </a:br>
            <a:r>
              <a:rPr lang="en-US" sz="2800" dirty="0"/>
              <a:t>  invention.</a:t>
            </a:r>
            <a:br>
              <a:rPr lang="en-US" sz="2800" dirty="0"/>
            </a:br>
            <a:r>
              <a:rPr lang="en-US" sz="2800" dirty="0"/>
              <a:t>* No other burial story exists. All real</a:t>
            </a:r>
            <a:br>
              <a:rPr lang="en-US" sz="2800" dirty="0"/>
            </a:br>
            <a:r>
              <a:rPr lang="en-US" sz="2800" dirty="0"/>
              <a:t>  sources confirms that Jesus was buried in </a:t>
            </a:r>
            <a:br>
              <a:rPr lang="en-US" sz="2800" dirty="0"/>
            </a:br>
            <a:r>
              <a:rPr lang="en-US" sz="2800" dirty="0"/>
              <a:t>  tomb owned by Joseph of Arimathea. </a:t>
            </a:r>
            <a:br>
              <a:rPr lang="en-US" sz="2800" dirty="0"/>
            </a:br>
            <a:r>
              <a:rPr lang="en-US" sz="2800" dirty="0"/>
              <a:t>* Jesus’ tomb was found empty by a group</a:t>
            </a:r>
            <a:br>
              <a:rPr lang="en-US" sz="2800" dirty="0"/>
            </a:br>
            <a:r>
              <a:rPr lang="en-US" sz="2800" dirty="0"/>
              <a:t>  of His women followers. </a:t>
            </a:r>
            <a:br>
              <a:rPr lang="en-US" sz="2800" dirty="0"/>
            </a:br>
            <a:r>
              <a:rPr lang="en-US" sz="2800" dirty="0"/>
              <a:t>                              </a:t>
            </a:r>
            <a:br>
              <a:rPr lang="en-US" sz="2800" dirty="0"/>
            </a:br>
            <a:r>
              <a:rPr lang="en-US" sz="2800" dirty="0"/>
              <a:t>  </a:t>
            </a:r>
            <a:br>
              <a:rPr lang="en-US" sz="2800" dirty="0"/>
            </a:br>
            <a:r>
              <a:rPr lang="en-US" sz="2800" dirty="0"/>
              <a:t>  </a:t>
            </a:r>
            <a:br>
              <a:rPr lang="en-US" sz="3600" dirty="0"/>
            </a:br>
            <a:br>
              <a:rPr lang="en-US" sz="4000" dirty="0"/>
            </a:br>
            <a:endParaRPr lang="en-US" dirty="0"/>
          </a:p>
        </p:txBody>
      </p:sp>
      <p:sp>
        <p:nvSpPr>
          <p:cNvPr id="5" name="Slide Number Placeholder 4">
            <a:extLst>
              <a:ext uri="{FF2B5EF4-FFF2-40B4-BE49-F238E27FC236}">
                <a16:creationId xmlns:a16="http://schemas.microsoft.com/office/drawing/2014/main" id="{E1F0BE91-21E0-4591-A20D-A7E8F2837787}"/>
              </a:ext>
            </a:extLst>
          </p:cNvPr>
          <p:cNvSpPr>
            <a:spLocks noGrp="1"/>
          </p:cNvSpPr>
          <p:nvPr>
            <p:ph type="sldNum" sz="quarter" idx="12"/>
          </p:nvPr>
        </p:nvSpPr>
        <p:spPr/>
        <p:txBody>
          <a:bodyPr/>
          <a:lstStyle/>
          <a:p>
            <a:fld id="{A8335838-FD26-4F15-B5AD-69091462CAC1}" type="slidenum">
              <a:rPr lang="en-US" smtClean="0"/>
              <a:pPr/>
              <a:t>41</a:t>
            </a:fld>
            <a:endParaRPr lang="en-US"/>
          </a:p>
        </p:txBody>
      </p:sp>
      <p:pic>
        <p:nvPicPr>
          <p:cNvPr id="2050" name="Picture 2" descr="jesus the christ resurrection | Category Archives: Resurrection | Jesus tomb,  Empty tomb, Jesus resurrection">
            <a:extLst>
              <a:ext uri="{FF2B5EF4-FFF2-40B4-BE49-F238E27FC236}">
                <a16:creationId xmlns:a16="http://schemas.microsoft.com/office/drawing/2014/main" id="{E2816A0F-0614-4C5B-BB3E-F386497EDF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570850"/>
            <a:ext cx="1683026" cy="1260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778713"/>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F36B-CA8B-47D5-ADBD-8B6CD3726E72}"/>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a:t>
            </a:r>
            <a:r>
              <a:rPr lang="en-US" sz="3200" dirty="0"/>
              <a:t>* Mark’s account is very simple.</a:t>
            </a:r>
            <a:br>
              <a:rPr lang="en-US" sz="3200" dirty="0"/>
            </a:br>
            <a:br>
              <a:rPr lang="en-US" sz="3200" dirty="0"/>
            </a:br>
            <a:r>
              <a:rPr lang="en-US" sz="3200" dirty="0"/>
              <a:t>  Contrast that to the apocryphal </a:t>
            </a:r>
            <a:br>
              <a:rPr lang="en-US" sz="3200" dirty="0"/>
            </a:br>
            <a:r>
              <a:rPr lang="en-US" sz="3200" dirty="0"/>
              <a:t>  book, </a:t>
            </a:r>
            <a:r>
              <a:rPr lang="en-US" sz="3200" u="sng" dirty="0"/>
              <a:t>The Gospel of Peter </a:t>
            </a:r>
            <a:br>
              <a:rPr lang="en-US" sz="3200" u="sng" dirty="0"/>
            </a:br>
            <a:r>
              <a:rPr lang="en-US" sz="3200" dirty="0"/>
              <a:t>  </a:t>
            </a:r>
            <a:br>
              <a:rPr lang="en-US" sz="3200" dirty="0"/>
            </a:br>
            <a:r>
              <a:rPr lang="en-US" sz="3200" dirty="0"/>
              <a:t>  Written in the second half of the</a:t>
            </a:r>
            <a:br>
              <a:rPr lang="en-US" sz="3200" dirty="0"/>
            </a:br>
            <a:r>
              <a:rPr lang="en-US" sz="3200" dirty="0"/>
              <a:t>  second century. </a:t>
            </a:r>
            <a:br>
              <a:rPr lang="en-US" sz="3200" dirty="0"/>
            </a:br>
            <a:r>
              <a:rPr lang="en-US" sz="3200" dirty="0"/>
              <a:t>                             </a:t>
            </a:r>
            <a:br>
              <a:rPr lang="en-US" sz="3200" u="sng" dirty="0"/>
            </a:br>
            <a:br>
              <a:rPr lang="en-US" sz="4000" u="sng" dirty="0"/>
            </a:br>
            <a:br>
              <a:rPr lang="en-US" sz="4000" dirty="0"/>
            </a:br>
            <a:endParaRPr lang="en-US" dirty="0"/>
          </a:p>
        </p:txBody>
      </p:sp>
      <p:sp>
        <p:nvSpPr>
          <p:cNvPr id="5" name="Slide Number Placeholder 4">
            <a:extLst>
              <a:ext uri="{FF2B5EF4-FFF2-40B4-BE49-F238E27FC236}">
                <a16:creationId xmlns:a16="http://schemas.microsoft.com/office/drawing/2014/main" id="{EA988A3D-6222-4DED-BE39-9252DCC3D55C}"/>
              </a:ext>
            </a:extLst>
          </p:cNvPr>
          <p:cNvSpPr>
            <a:spLocks noGrp="1"/>
          </p:cNvSpPr>
          <p:nvPr>
            <p:ph type="sldNum" sz="quarter" idx="12"/>
          </p:nvPr>
        </p:nvSpPr>
        <p:spPr/>
        <p:txBody>
          <a:bodyPr/>
          <a:lstStyle/>
          <a:p>
            <a:fld id="{A8335838-FD26-4F15-B5AD-69091462CAC1}" type="slidenum">
              <a:rPr lang="en-US" smtClean="0"/>
              <a:pPr/>
              <a:t>42</a:t>
            </a:fld>
            <a:endParaRPr lang="en-US"/>
          </a:p>
        </p:txBody>
      </p:sp>
      <p:pic>
        <p:nvPicPr>
          <p:cNvPr id="6" name="Picture 2" descr="jesus the christ resurrection | Category Archives: Resurrection | Jesus tomb,  Empty tomb, Jesus resurrection">
            <a:extLst>
              <a:ext uri="{FF2B5EF4-FFF2-40B4-BE49-F238E27FC236}">
                <a16:creationId xmlns:a16="http://schemas.microsoft.com/office/drawing/2014/main" id="{115112D1-432D-4345-89E6-26C20B0F8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570850"/>
            <a:ext cx="1683026" cy="1260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950479"/>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7C122-A28D-419E-9C66-6FA3F569CB62}"/>
              </a:ext>
            </a:extLst>
          </p:cNvPr>
          <p:cNvSpPr>
            <a:spLocks noGrp="1"/>
          </p:cNvSpPr>
          <p:nvPr>
            <p:ph type="title"/>
          </p:nvPr>
        </p:nvSpPr>
        <p:spPr/>
        <p:txBody>
          <a:bodyPr/>
          <a:lstStyle/>
          <a:p>
            <a:r>
              <a:rPr lang="en-US" sz="3600" dirty="0"/>
              <a:t>     Jesus- His Resurrection</a:t>
            </a:r>
            <a:br>
              <a:rPr lang="en-US" sz="3600" dirty="0"/>
            </a:br>
            <a:br>
              <a:rPr lang="en-US" sz="3600" dirty="0"/>
            </a:br>
            <a:r>
              <a:rPr lang="en-US" sz="2800" dirty="0"/>
              <a:t>* The fact that women's testimony</a:t>
            </a:r>
            <a:br>
              <a:rPr lang="en-US" sz="2800" dirty="0"/>
            </a:br>
            <a:r>
              <a:rPr lang="en-US" sz="2800" dirty="0"/>
              <a:t> was less trustworthy in the </a:t>
            </a:r>
            <a:br>
              <a:rPr lang="en-US" sz="2800" dirty="0"/>
            </a:br>
            <a:r>
              <a:rPr lang="en-US" sz="2800" dirty="0"/>
              <a:t> 1</a:t>
            </a:r>
            <a:r>
              <a:rPr lang="en-US" sz="2800" baseline="30000" dirty="0"/>
              <a:t>st</a:t>
            </a:r>
            <a:r>
              <a:rPr lang="en-US" sz="2800" dirty="0"/>
              <a:t> century society counts in favor of</a:t>
            </a:r>
            <a:br>
              <a:rPr lang="en-US" sz="2800" dirty="0"/>
            </a:br>
            <a:r>
              <a:rPr lang="en-US" sz="2800" dirty="0"/>
              <a:t> the truthfulness that tomb was empty. </a:t>
            </a:r>
            <a:br>
              <a:rPr lang="en-US" sz="2800" dirty="0"/>
            </a:br>
            <a:r>
              <a:rPr lang="en-US" sz="2800" dirty="0"/>
              <a:t> </a:t>
            </a:r>
            <a:br>
              <a:rPr lang="en-US" sz="2800" dirty="0"/>
            </a:br>
            <a:r>
              <a:rPr lang="en-US" sz="2800" dirty="0"/>
              <a:t> -Josephus wrote that a Jewish woman’s       testimony should not be admitted into a</a:t>
            </a:r>
            <a:br>
              <a:rPr lang="en-US" sz="2800" dirty="0"/>
            </a:br>
            <a:r>
              <a:rPr lang="en-US" sz="2800" dirty="0" err="1"/>
              <a:t>a</a:t>
            </a:r>
            <a:r>
              <a:rPr lang="en-US" sz="2800" dirty="0"/>
              <a:t> Jewish court of Law.          </a:t>
            </a:r>
            <a:br>
              <a:rPr lang="en-US" sz="3200" dirty="0"/>
            </a:br>
            <a:endParaRPr lang="en-US" sz="3600" dirty="0"/>
          </a:p>
        </p:txBody>
      </p:sp>
      <p:sp>
        <p:nvSpPr>
          <p:cNvPr id="5" name="Slide Number Placeholder 4">
            <a:extLst>
              <a:ext uri="{FF2B5EF4-FFF2-40B4-BE49-F238E27FC236}">
                <a16:creationId xmlns:a16="http://schemas.microsoft.com/office/drawing/2014/main" id="{940F6C85-C3D8-4BD5-BD34-ABB7E06D0971}"/>
              </a:ext>
            </a:extLst>
          </p:cNvPr>
          <p:cNvSpPr>
            <a:spLocks noGrp="1"/>
          </p:cNvSpPr>
          <p:nvPr>
            <p:ph type="sldNum" sz="quarter" idx="12"/>
          </p:nvPr>
        </p:nvSpPr>
        <p:spPr/>
        <p:txBody>
          <a:bodyPr/>
          <a:lstStyle/>
          <a:p>
            <a:fld id="{A8335838-FD26-4F15-B5AD-69091462CAC1}" type="slidenum">
              <a:rPr lang="en-US" smtClean="0"/>
              <a:pPr/>
              <a:t>43</a:t>
            </a:fld>
            <a:endParaRPr lang="en-US"/>
          </a:p>
        </p:txBody>
      </p:sp>
      <p:pic>
        <p:nvPicPr>
          <p:cNvPr id="6" name="Picture 2" descr="jesus the christ resurrection | Category Archives: Resurrection | Jesus tomb,  Empty tomb, Jesus resurrection">
            <a:extLst>
              <a:ext uri="{FF2B5EF4-FFF2-40B4-BE49-F238E27FC236}">
                <a16:creationId xmlns:a16="http://schemas.microsoft.com/office/drawing/2014/main" id="{742F9571-24A9-48FF-B75A-86C6F850C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570850"/>
            <a:ext cx="1683026" cy="1260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808947"/>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D0A11-BCD5-4C28-8367-843946CD713A}"/>
              </a:ext>
            </a:extLst>
          </p:cNvPr>
          <p:cNvSpPr>
            <a:spLocks noGrp="1"/>
          </p:cNvSpPr>
          <p:nvPr>
            <p:ph type="title"/>
          </p:nvPr>
        </p:nvSpPr>
        <p:spPr/>
        <p:txBody>
          <a:bodyPr/>
          <a:lstStyle/>
          <a:p>
            <a:r>
              <a:rPr lang="en-US" sz="3600" dirty="0"/>
              <a:t>     Jesus- His Resurrection</a:t>
            </a:r>
            <a:br>
              <a:rPr lang="en-US" sz="3600" dirty="0"/>
            </a:br>
            <a:br>
              <a:rPr lang="en-US" sz="3600" dirty="0"/>
            </a:br>
            <a:r>
              <a:rPr lang="en-US" sz="3200" dirty="0"/>
              <a:t>* The Jewish claim that the disciples</a:t>
            </a:r>
            <a:br>
              <a:rPr lang="en-US" sz="3200" dirty="0"/>
            </a:br>
            <a:r>
              <a:rPr lang="en-US" sz="3200" dirty="0"/>
              <a:t> stole the body of Jesus shows that</a:t>
            </a:r>
            <a:br>
              <a:rPr lang="en-US" sz="3200" dirty="0"/>
            </a:br>
            <a:r>
              <a:rPr lang="en-US" sz="3200" dirty="0"/>
              <a:t> </a:t>
            </a:r>
            <a:r>
              <a:rPr lang="en-US" sz="3200" u="sng" dirty="0"/>
              <a:t>the body was missing.</a:t>
            </a:r>
            <a:br>
              <a:rPr lang="en-US" sz="3600" u="sng" dirty="0"/>
            </a:br>
            <a:br>
              <a:rPr lang="en-US" sz="3600" u="sng" dirty="0"/>
            </a:br>
            <a:r>
              <a:rPr lang="en-US" sz="3200" dirty="0"/>
              <a:t> - The early admission that the tomb</a:t>
            </a:r>
            <a:br>
              <a:rPr lang="en-US" sz="3200" dirty="0"/>
            </a:br>
            <a:r>
              <a:rPr lang="en-US" sz="3200" dirty="0"/>
              <a:t>  was empty comes from opponents of </a:t>
            </a:r>
            <a:br>
              <a:rPr lang="en-US" sz="3200" dirty="0"/>
            </a:br>
            <a:r>
              <a:rPr lang="en-US" sz="3200" dirty="0"/>
              <a:t>  the Christian movement.</a:t>
            </a:r>
            <a:br>
              <a:rPr lang="en-US" sz="3200" dirty="0"/>
            </a:br>
            <a:r>
              <a:rPr lang="en-US" sz="3200" dirty="0"/>
              <a:t>          </a:t>
            </a:r>
            <a:br>
              <a:rPr lang="en-US" sz="3200" dirty="0"/>
            </a:br>
            <a:r>
              <a:rPr lang="en-US" sz="3200" dirty="0"/>
              <a:t>                           </a:t>
            </a:r>
            <a:r>
              <a:rPr lang="en-US" sz="4000" dirty="0"/>
              <a:t> </a:t>
            </a:r>
            <a:br>
              <a:rPr lang="en-US" sz="4000" dirty="0"/>
            </a:br>
            <a:endParaRPr lang="en-US" dirty="0"/>
          </a:p>
        </p:txBody>
      </p:sp>
      <p:sp>
        <p:nvSpPr>
          <p:cNvPr id="5" name="Slide Number Placeholder 4">
            <a:extLst>
              <a:ext uri="{FF2B5EF4-FFF2-40B4-BE49-F238E27FC236}">
                <a16:creationId xmlns:a16="http://schemas.microsoft.com/office/drawing/2014/main" id="{343D598A-DDE9-48DE-8C0D-54E2AB3847F0}"/>
              </a:ext>
            </a:extLst>
          </p:cNvPr>
          <p:cNvSpPr>
            <a:spLocks noGrp="1"/>
          </p:cNvSpPr>
          <p:nvPr>
            <p:ph type="sldNum" sz="quarter" idx="12"/>
          </p:nvPr>
        </p:nvSpPr>
        <p:spPr/>
        <p:txBody>
          <a:bodyPr/>
          <a:lstStyle/>
          <a:p>
            <a:fld id="{A8335838-FD26-4F15-B5AD-69091462CAC1}" type="slidenum">
              <a:rPr lang="en-US" smtClean="0"/>
              <a:pPr/>
              <a:t>44</a:t>
            </a:fld>
            <a:endParaRPr lang="en-US"/>
          </a:p>
        </p:txBody>
      </p:sp>
      <p:pic>
        <p:nvPicPr>
          <p:cNvPr id="6" name="Picture 2" descr="jesus the christ resurrection | Category Archives: Resurrection | Jesus tomb,  Empty tomb, Jesus resurrection">
            <a:extLst>
              <a:ext uri="{FF2B5EF4-FFF2-40B4-BE49-F238E27FC236}">
                <a16:creationId xmlns:a16="http://schemas.microsoft.com/office/drawing/2014/main" id="{753349DA-1D2D-467F-8A96-EB0F31B81D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570850"/>
            <a:ext cx="1683026" cy="1260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521812"/>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0225-E570-412B-8E10-ABE258482289}"/>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sz="3600" dirty="0"/>
              <a:t>Jesus appears to people</a:t>
            </a:r>
            <a:br>
              <a:rPr lang="en-US" sz="3600" dirty="0"/>
            </a:br>
            <a:r>
              <a:rPr lang="en-US" sz="2800" dirty="0"/>
              <a:t>Sunday morning   John 20:11-18</a:t>
            </a:r>
            <a:br>
              <a:rPr lang="en-US" sz="2800" dirty="0"/>
            </a:br>
            <a:r>
              <a:rPr lang="en-US" sz="2800" dirty="0"/>
              <a:t>To the women     Matt. 28:9-10</a:t>
            </a:r>
            <a:br>
              <a:rPr lang="en-US" sz="2800" dirty="0"/>
            </a:br>
            <a:r>
              <a:rPr lang="en-US" sz="2800" dirty="0"/>
              <a:t>To Peter         Luke 24:34, 1 Cor. 15:5</a:t>
            </a:r>
            <a:br>
              <a:rPr lang="en-US" sz="2800" dirty="0"/>
            </a:br>
            <a:r>
              <a:rPr lang="en-US" sz="2800" dirty="0"/>
              <a:t>Road to Emmaus   Luke 24: 13-31</a:t>
            </a:r>
            <a:br>
              <a:rPr lang="en-US" sz="2800" dirty="0"/>
            </a:br>
            <a:r>
              <a:rPr lang="en-US" sz="2800" dirty="0"/>
              <a:t>Disciples (minus Thomas)  Luke 24:36-39</a:t>
            </a:r>
            <a:br>
              <a:rPr lang="en-US" sz="2800" dirty="0"/>
            </a:br>
            <a:r>
              <a:rPr lang="en-US" sz="2800" dirty="0"/>
              <a:t>One-week later   John 20:26-29</a:t>
            </a:r>
            <a:br>
              <a:rPr lang="en-US" sz="2800" dirty="0"/>
            </a:br>
            <a:r>
              <a:rPr lang="en-US" sz="2800" dirty="0"/>
              <a:t>To the Disciples 3 weeks later John 21: 1-14</a:t>
            </a:r>
            <a:endParaRPr lang="en-US" dirty="0"/>
          </a:p>
        </p:txBody>
      </p:sp>
      <p:sp>
        <p:nvSpPr>
          <p:cNvPr id="5" name="Slide Number Placeholder 4">
            <a:extLst>
              <a:ext uri="{FF2B5EF4-FFF2-40B4-BE49-F238E27FC236}">
                <a16:creationId xmlns:a16="http://schemas.microsoft.com/office/drawing/2014/main" id="{446165A7-E81F-4667-9B1B-4731D27BE193}"/>
              </a:ext>
            </a:extLst>
          </p:cNvPr>
          <p:cNvSpPr>
            <a:spLocks noGrp="1"/>
          </p:cNvSpPr>
          <p:nvPr>
            <p:ph type="sldNum" sz="quarter" idx="12"/>
          </p:nvPr>
        </p:nvSpPr>
        <p:spPr/>
        <p:txBody>
          <a:bodyPr/>
          <a:lstStyle/>
          <a:p>
            <a:fld id="{A8335838-FD26-4F15-B5AD-69091462CAC1}" type="slidenum">
              <a:rPr lang="en-US" smtClean="0"/>
              <a:pPr/>
              <a:t>45</a:t>
            </a:fld>
            <a:endParaRPr lang="en-US"/>
          </a:p>
        </p:txBody>
      </p:sp>
    </p:spTree>
    <p:extLst>
      <p:ext uri="{BB962C8B-B14F-4D97-AF65-F5344CB8AC3E}">
        <p14:creationId xmlns:p14="http://schemas.microsoft.com/office/powerpoint/2010/main" val="3374745996"/>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0225-E570-412B-8E10-ABE258482289}"/>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sz="3600" dirty="0"/>
              <a:t>Jesus appears to people</a:t>
            </a:r>
            <a:br>
              <a:rPr lang="en-US" sz="3600" dirty="0"/>
            </a:br>
            <a:r>
              <a:rPr lang="en-US" sz="2800" dirty="0"/>
              <a:t>On a mountain in Galilee  Matt. 28:16-20</a:t>
            </a:r>
            <a:br>
              <a:rPr lang="en-US" sz="2800" dirty="0"/>
            </a:br>
            <a:r>
              <a:rPr lang="en-US" sz="2800" dirty="0"/>
              <a:t>More than 500 in </a:t>
            </a:r>
            <a:r>
              <a:rPr lang="en-US" sz="2800"/>
              <a:t>Galilee    1 </a:t>
            </a:r>
            <a:r>
              <a:rPr lang="en-US" sz="2800" dirty="0"/>
              <a:t>Cor. 15:6</a:t>
            </a:r>
            <a:br>
              <a:rPr lang="en-US" sz="2800" dirty="0"/>
            </a:br>
            <a:r>
              <a:rPr lang="en-US" sz="2800" dirty="0"/>
              <a:t>James and all the apostles  1 Cor. 15:7</a:t>
            </a:r>
            <a:br>
              <a:rPr lang="en-US" sz="2800" dirty="0"/>
            </a:br>
            <a:r>
              <a:rPr lang="en-US" sz="2800" dirty="0"/>
              <a:t>His ascension   Luke 24:50-51</a:t>
            </a:r>
            <a:br>
              <a:rPr lang="en-US" sz="2800" dirty="0"/>
            </a:br>
            <a:r>
              <a:rPr lang="en-US" sz="2800" dirty="0"/>
              <a:t>Paul    Acts 9:3-6</a:t>
            </a:r>
            <a:endParaRPr lang="en-US" dirty="0"/>
          </a:p>
        </p:txBody>
      </p:sp>
      <p:sp>
        <p:nvSpPr>
          <p:cNvPr id="5" name="Slide Number Placeholder 4">
            <a:extLst>
              <a:ext uri="{FF2B5EF4-FFF2-40B4-BE49-F238E27FC236}">
                <a16:creationId xmlns:a16="http://schemas.microsoft.com/office/drawing/2014/main" id="{446165A7-E81F-4667-9B1B-4731D27BE193}"/>
              </a:ext>
            </a:extLst>
          </p:cNvPr>
          <p:cNvSpPr>
            <a:spLocks noGrp="1"/>
          </p:cNvSpPr>
          <p:nvPr>
            <p:ph type="sldNum" sz="quarter" idx="12"/>
          </p:nvPr>
        </p:nvSpPr>
        <p:spPr/>
        <p:txBody>
          <a:bodyPr/>
          <a:lstStyle/>
          <a:p>
            <a:fld id="{A8335838-FD26-4F15-B5AD-69091462CAC1}" type="slidenum">
              <a:rPr lang="en-US" smtClean="0"/>
              <a:pPr/>
              <a:t>46</a:t>
            </a:fld>
            <a:endParaRPr lang="en-US"/>
          </a:p>
        </p:txBody>
      </p:sp>
    </p:spTree>
    <p:extLst>
      <p:ext uri="{BB962C8B-B14F-4D97-AF65-F5344CB8AC3E}">
        <p14:creationId xmlns:p14="http://schemas.microsoft.com/office/powerpoint/2010/main" val="3338753711"/>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7E0EC-E8F8-4E0A-9195-D167560582F9}"/>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Take- a ways</a:t>
            </a:r>
            <a:br>
              <a:rPr lang="en-US" sz="3600" dirty="0"/>
            </a:br>
            <a:r>
              <a:rPr lang="en-US" sz="2800" dirty="0"/>
              <a:t>* Many more than 500 people saw Jesus </a:t>
            </a:r>
            <a:br>
              <a:rPr lang="en-US" sz="2800" dirty="0"/>
            </a:br>
            <a:r>
              <a:rPr lang="en-US" sz="2800" dirty="0"/>
              <a:t>  after His resurrection. </a:t>
            </a:r>
            <a:br>
              <a:rPr lang="en-US" sz="2800" dirty="0"/>
            </a:br>
            <a:r>
              <a:rPr lang="en-US" sz="2800" dirty="0"/>
              <a:t>* See eleven or twelve times </a:t>
            </a:r>
            <a:br>
              <a:rPr lang="en-US" sz="2800" dirty="0"/>
            </a:br>
            <a:r>
              <a:rPr lang="en-US" sz="2800" dirty="0"/>
              <a:t>  in about 40 days.</a:t>
            </a:r>
            <a:br>
              <a:rPr lang="en-US" sz="2800" dirty="0"/>
            </a:br>
            <a:r>
              <a:rPr lang="en-US" sz="2800" dirty="0"/>
              <a:t>* He could speak audibly, He could eat,</a:t>
            </a:r>
            <a:br>
              <a:rPr lang="en-US" sz="2800" dirty="0"/>
            </a:br>
            <a:r>
              <a:rPr lang="en-US" sz="2800" dirty="0"/>
              <a:t>  appear as flesh and bone, and reason and</a:t>
            </a:r>
            <a:br>
              <a:rPr lang="en-US" sz="2800" dirty="0"/>
            </a:br>
            <a:r>
              <a:rPr lang="en-US" sz="2800" dirty="0"/>
              <a:t>  instruct with intelligence. </a:t>
            </a:r>
            <a:endParaRPr lang="en-US" sz="3600" dirty="0"/>
          </a:p>
        </p:txBody>
      </p:sp>
      <p:sp>
        <p:nvSpPr>
          <p:cNvPr id="5" name="Slide Number Placeholder 4">
            <a:extLst>
              <a:ext uri="{FF2B5EF4-FFF2-40B4-BE49-F238E27FC236}">
                <a16:creationId xmlns:a16="http://schemas.microsoft.com/office/drawing/2014/main" id="{39CF4651-A4D0-4868-BBED-556531B5A9FF}"/>
              </a:ext>
            </a:extLst>
          </p:cNvPr>
          <p:cNvSpPr>
            <a:spLocks noGrp="1"/>
          </p:cNvSpPr>
          <p:nvPr>
            <p:ph type="sldNum" sz="quarter" idx="12"/>
          </p:nvPr>
        </p:nvSpPr>
        <p:spPr/>
        <p:txBody>
          <a:bodyPr/>
          <a:lstStyle/>
          <a:p>
            <a:fld id="{A8335838-FD26-4F15-B5AD-69091462CAC1}" type="slidenum">
              <a:rPr lang="en-US" smtClean="0"/>
              <a:pPr/>
              <a:t>47</a:t>
            </a:fld>
            <a:endParaRPr lang="en-US"/>
          </a:p>
        </p:txBody>
      </p:sp>
    </p:spTree>
    <p:extLst>
      <p:ext uri="{BB962C8B-B14F-4D97-AF65-F5344CB8AC3E}">
        <p14:creationId xmlns:p14="http://schemas.microsoft.com/office/powerpoint/2010/main" val="3297825637"/>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46D0E-57AE-4A4A-8E97-97760F3F7723}"/>
              </a:ext>
            </a:extLst>
          </p:cNvPr>
          <p:cNvSpPr>
            <a:spLocks noGrp="1"/>
          </p:cNvSpPr>
          <p:nvPr>
            <p:ph type="title"/>
          </p:nvPr>
        </p:nvSpPr>
        <p:spPr/>
        <p:txBody>
          <a:bodyPr/>
          <a:lstStyle/>
          <a:p>
            <a:r>
              <a:rPr lang="en-US" sz="3600" dirty="0"/>
              <a:t>Lesson 9 Jesus- His Resurrection</a:t>
            </a:r>
            <a:br>
              <a:rPr lang="en-US" sz="4000" dirty="0"/>
            </a:br>
            <a:br>
              <a:rPr lang="en-US" sz="4000" dirty="0"/>
            </a:br>
            <a:r>
              <a:rPr lang="en-US" sz="4000" dirty="0"/>
              <a:t>       </a:t>
            </a:r>
            <a:r>
              <a:rPr lang="en-US" sz="3600" dirty="0"/>
              <a:t>Jesus Christ Lived</a:t>
            </a:r>
            <a:br>
              <a:rPr lang="en-US" sz="3600" dirty="0"/>
            </a:br>
            <a:r>
              <a:rPr lang="en-US" sz="2400" dirty="0"/>
              <a:t>A. The fact that Jesus Christ lived is </a:t>
            </a:r>
            <a:br>
              <a:rPr lang="en-US" sz="2400" dirty="0"/>
            </a:br>
            <a:r>
              <a:rPr lang="en-US" sz="2400" dirty="0"/>
              <a:t>   practically universally accepted. </a:t>
            </a:r>
            <a:br>
              <a:rPr lang="en-US" sz="2400" dirty="0"/>
            </a:br>
            <a:r>
              <a:rPr lang="en-US" sz="2400" dirty="0"/>
              <a:t>B. A host of hostiles witnesses testify to</a:t>
            </a:r>
            <a:br>
              <a:rPr lang="en-US" sz="2400" dirty="0"/>
            </a:br>
            <a:r>
              <a:rPr lang="en-US" sz="2400" dirty="0"/>
              <a:t>   His life.</a:t>
            </a:r>
            <a:br>
              <a:rPr lang="en-US" sz="2400" dirty="0"/>
            </a:br>
            <a:r>
              <a:rPr lang="en-US" sz="2400" dirty="0"/>
              <a:t>C. The New Testament documents intrinsically  </a:t>
            </a:r>
            <a:br>
              <a:rPr lang="en-US" sz="2400" dirty="0"/>
            </a:br>
            <a:r>
              <a:rPr lang="en-US" sz="2400" dirty="0"/>
              <a:t>   detail His life.</a:t>
            </a:r>
            <a:br>
              <a:rPr lang="en-US" sz="2400" dirty="0"/>
            </a:br>
            <a:r>
              <a:rPr lang="en-US" sz="2400" dirty="0"/>
              <a:t>D. The honest historian is forced to admit the</a:t>
            </a:r>
            <a:br>
              <a:rPr lang="en-US" sz="2400" dirty="0"/>
            </a:br>
            <a:r>
              <a:rPr lang="en-US" sz="2400" dirty="0"/>
              <a:t>   documentation of His existence.</a:t>
            </a:r>
            <a:br>
              <a:rPr lang="en-US" sz="2400" dirty="0"/>
            </a:br>
            <a:br>
              <a:rPr lang="en-US" sz="2400" dirty="0"/>
            </a:br>
            <a:r>
              <a:rPr lang="en-US" sz="2400" dirty="0"/>
              <a:t>          Kyle Butt, Apologetics Press</a:t>
            </a:r>
            <a:br>
              <a:rPr lang="en-US" sz="2400" dirty="0"/>
            </a:br>
            <a:br>
              <a:rPr lang="en-US" sz="2400" dirty="0"/>
            </a:br>
            <a:r>
              <a:rPr lang="en-US" sz="2400" dirty="0"/>
              <a:t>  </a:t>
            </a:r>
            <a:br>
              <a:rPr lang="en-US" sz="3200" dirty="0"/>
            </a:br>
            <a:br>
              <a:rPr lang="en-US" sz="4000" dirty="0"/>
            </a:br>
            <a:endParaRPr lang="en-US" dirty="0"/>
          </a:p>
        </p:txBody>
      </p:sp>
      <p:sp>
        <p:nvSpPr>
          <p:cNvPr id="5" name="Slide Number Placeholder 4">
            <a:extLst>
              <a:ext uri="{FF2B5EF4-FFF2-40B4-BE49-F238E27FC236}">
                <a16:creationId xmlns:a16="http://schemas.microsoft.com/office/drawing/2014/main" id="{23DA84DE-9999-4219-BF1D-0C83C0606B71}"/>
              </a:ext>
            </a:extLst>
          </p:cNvPr>
          <p:cNvSpPr>
            <a:spLocks noGrp="1"/>
          </p:cNvSpPr>
          <p:nvPr>
            <p:ph type="sldNum" sz="quarter" idx="12"/>
          </p:nvPr>
        </p:nvSpPr>
        <p:spPr/>
        <p:txBody>
          <a:bodyPr/>
          <a:lstStyle/>
          <a:p>
            <a:fld id="{A8335838-FD26-4F15-B5AD-69091462CAC1}" type="slidenum">
              <a:rPr lang="en-US" smtClean="0"/>
              <a:pPr/>
              <a:t>48</a:t>
            </a:fld>
            <a:endParaRPr lang="en-US"/>
          </a:p>
        </p:txBody>
      </p:sp>
      <p:pic>
        <p:nvPicPr>
          <p:cNvPr id="7" name="Picture 6" descr="Logo&#10;&#10;Description automatically generated">
            <a:extLst>
              <a:ext uri="{FF2B5EF4-FFF2-40B4-BE49-F238E27FC236}">
                <a16:creationId xmlns:a16="http://schemas.microsoft.com/office/drawing/2014/main" id="{DE347C7A-F168-4E42-AD85-58506CDB8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3028579792"/>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1C10A-5D57-4BA1-8E8B-D17CDF1DE7AE}"/>
              </a:ext>
            </a:extLst>
          </p:cNvPr>
          <p:cNvSpPr>
            <a:spLocks noGrp="1"/>
          </p:cNvSpPr>
          <p:nvPr>
            <p:ph type="title"/>
          </p:nvPr>
        </p:nvSpPr>
        <p:spPr/>
        <p:txBody>
          <a:bodyPr/>
          <a:lstStyle/>
          <a:p>
            <a:r>
              <a:rPr lang="en-US" sz="3600" dirty="0"/>
              <a:t>Lesson 9 Jesus- His Resurrection</a:t>
            </a:r>
            <a:br>
              <a:rPr lang="en-US" sz="3600" dirty="0"/>
            </a:br>
            <a:br>
              <a:rPr lang="en-US" sz="3600" dirty="0"/>
            </a:br>
            <a:r>
              <a:rPr lang="en-US" sz="3600" dirty="0"/>
              <a:t>         </a:t>
            </a:r>
            <a:r>
              <a:rPr lang="en-US" sz="3200" dirty="0"/>
              <a:t>Jesus Christ Died</a:t>
            </a:r>
            <a:br>
              <a:rPr lang="en-US" sz="3600" dirty="0"/>
            </a:br>
            <a:r>
              <a:rPr lang="en-US" sz="2400" dirty="0"/>
              <a:t>A. </a:t>
            </a:r>
            <a:r>
              <a:rPr lang="en-US" sz="2400" dirty="0" err="1"/>
              <a:t>Tacticus</a:t>
            </a:r>
            <a:r>
              <a:rPr lang="en-US" sz="2400" dirty="0"/>
              <a:t> , the ancient Roman historian,</a:t>
            </a:r>
            <a:br>
              <a:rPr lang="en-US" sz="2400" dirty="0"/>
            </a:br>
            <a:r>
              <a:rPr lang="en-US" sz="2400" dirty="0"/>
              <a:t>   documents the execution of Jesus.</a:t>
            </a:r>
            <a:br>
              <a:rPr lang="en-US" sz="2400" dirty="0"/>
            </a:br>
            <a:r>
              <a:rPr lang="en-US" sz="2400" dirty="0"/>
              <a:t>   “In the reign of Tiberius, by the</a:t>
            </a:r>
            <a:br>
              <a:rPr lang="en-US" sz="2400" dirty="0"/>
            </a:br>
            <a:r>
              <a:rPr lang="en-US" sz="2400" dirty="0"/>
              <a:t>   governor of Judea, Pontius Pilot”.</a:t>
            </a:r>
            <a:br>
              <a:rPr lang="en-US" sz="2400" dirty="0"/>
            </a:br>
            <a:br>
              <a:rPr lang="en-US" sz="2400" dirty="0"/>
            </a:br>
            <a:r>
              <a:rPr lang="en-US" sz="2400" dirty="0"/>
              <a:t>B. Early Rabbis wrote that Jesus was put to</a:t>
            </a:r>
            <a:br>
              <a:rPr lang="en-US" sz="2400" dirty="0"/>
            </a:br>
            <a:r>
              <a:rPr lang="en-US" sz="2400" dirty="0"/>
              <a:t>   death on Passover Eve. </a:t>
            </a:r>
            <a:br>
              <a:rPr lang="en-US" sz="2400" dirty="0"/>
            </a:br>
            <a:br>
              <a:rPr lang="en-US" sz="2400" dirty="0"/>
            </a:br>
            <a:r>
              <a:rPr lang="en-US" sz="2400" dirty="0"/>
              <a:t>C. Josephus wrote that Pilot condemned </a:t>
            </a:r>
            <a:br>
              <a:rPr lang="en-US" sz="2400" dirty="0"/>
            </a:br>
            <a:r>
              <a:rPr lang="en-US" sz="2400" dirty="0"/>
              <a:t>   Jesus Christ to the cross.  </a:t>
            </a:r>
            <a:br>
              <a:rPr lang="en-US" sz="2400" dirty="0"/>
            </a:br>
            <a:r>
              <a:rPr lang="en-US" sz="2400" dirty="0"/>
              <a:t>           Kyle Butt, Apologetics Press                              </a:t>
            </a:r>
            <a:br>
              <a:rPr lang="en-US" sz="2800" dirty="0"/>
            </a:br>
            <a:br>
              <a:rPr lang="en-US" sz="2800" dirty="0"/>
            </a:br>
            <a:endParaRPr lang="en-US" sz="3600" dirty="0"/>
          </a:p>
        </p:txBody>
      </p:sp>
      <p:sp>
        <p:nvSpPr>
          <p:cNvPr id="5" name="Slide Number Placeholder 4">
            <a:extLst>
              <a:ext uri="{FF2B5EF4-FFF2-40B4-BE49-F238E27FC236}">
                <a16:creationId xmlns:a16="http://schemas.microsoft.com/office/drawing/2014/main" id="{9F37EB34-0169-4C47-B20C-4C2A1E6CDBC1}"/>
              </a:ext>
            </a:extLst>
          </p:cNvPr>
          <p:cNvSpPr>
            <a:spLocks noGrp="1"/>
          </p:cNvSpPr>
          <p:nvPr>
            <p:ph type="sldNum" sz="quarter" idx="12"/>
          </p:nvPr>
        </p:nvSpPr>
        <p:spPr/>
        <p:txBody>
          <a:bodyPr/>
          <a:lstStyle/>
          <a:p>
            <a:fld id="{A8335838-FD26-4F15-B5AD-69091462CAC1}" type="slidenum">
              <a:rPr lang="en-US" smtClean="0"/>
              <a:pPr/>
              <a:t>49</a:t>
            </a:fld>
            <a:endParaRPr lang="en-US"/>
          </a:p>
        </p:txBody>
      </p:sp>
      <p:pic>
        <p:nvPicPr>
          <p:cNvPr id="6" name="Picture 5" descr="Logo&#10;&#10;Description automatically generated">
            <a:extLst>
              <a:ext uri="{FF2B5EF4-FFF2-40B4-BE49-F238E27FC236}">
                <a16:creationId xmlns:a16="http://schemas.microsoft.com/office/drawing/2014/main" id="{95BEBEDF-D533-4A42-80ED-CD6CBCF133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377411929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B14C-FC3B-4C83-830B-50838892370C}"/>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BFAE6C6D-3C5A-44B4-BA00-7295CEB80BA4}"/>
              </a:ext>
            </a:extLst>
          </p:cNvPr>
          <p:cNvSpPr>
            <a:spLocks noGrp="1"/>
          </p:cNvSpPr>
          <p:nvPr>
            <p:ph idx="1"/>
          </p:nvPr>
        </p:nvSpPr>
        <p:spPr/>
        <p:txBody>
          <a:bodyPr>
            <a:normAutofit fontScale="85000" lnSpcReduction="10000"/>
          </a:bodyPr>
          <a:lstStyle/>
          <a:p>
            <a:pPr marL="68580" indent="0">
              <a:buNone/>
            </a:pPr>
            <a:r>
              <a:rPr lang="en-US" sz="4000" dirty="0"/>
              <a:t>Is  Jesus myth or reality? </a:t>
            </a:r>
          </a:p>
          <a:p>
            <a:pPr marL="68580" indent="0">
              <a:buNone/>
            </a:pPr>
            <a:r>
              <a:rPr lang="en-US" sz="3200" dirty="0"/>
              <a:t>                  Email</a:t>
            </a:r>
            <a:r>
              <a:rPr lang="en-US" sz="3600" dirty="0"/>
              <a:t> </a:t>
            </a:r>
            <a:r>
              <a:rPr lang="en-US" sz="3200" dirty="0"/>
              <a:t>t0 Apologetics Press. Jan. 16, 2007</a:t>
            </a:r>
          </a:p>
          <a:p>
            <a:pPr marL="68580" indent="0">
              <a:buNone/>
            </a:pPr>
            <a:r>
              <a:rPr lang="en-US" sz="3200" dirty="0"/>
              <a:t>“The real truth is that you, or no one else  </a:t>
            </a:r>
          </a:p>
          <a:p>
            <a:pPr marL="68580" indent="0">
              <a:buNone/>
            </a:pPr>
            <a:r>
              <a:rPr lang="en-US" sz="3200" dirty="0"/>
              <a:t>can prove that there ever was a Jesus as described in</a:t>
            </a:r>
          </a:p>
          <a:p>
            <a:pPr marL="68580" indent="0">
              <a:buNone/>
            </a:pPr>
            <a:r>
              <a:rPr lang="en-US" sz="3200" dirty="0"/>
              <a:t>the new Testament. All you have is blind faith and </a:t>
            </a:r>
          </a:p>
          <a:p>
            <a:pPr marL="68580" indent="0">
              <a:buNone/>
            </a:pPr>
            <a:r>
              <a:rPr lang="en-US" sz="3200" dirty="0"/>
              <a:t>ZERO proof…Blind faith has made Christianity, believable Jesus nonsense… there is ZERO proof of a historical Jesus</a:t>
            </a:r>
          </a:p>
          <a:p>
            <a:pPr marL="68580" indent="0">
              <a:buNone/>
            </a:pPr>
            <a:r>
              <a:rPr lang="en-US" sz="3200" dirty="0"/>
              <a:t>Why keep lying that there is?”                  </a:t>
            </a:r>
            <a:endParaRPr lang="en-US" sz="1400" dirty="0"/>
          </a:p>
          <a:p>
            <a:endParaRPr lang="en-US" dirty="0"/>
          </a:p>
        </p:txBody>
      </p:sp>
      <p:sp>
        <p:nvSpPr>
          <p:cNvPr id="4" name="Slide Number Placeholder 3">
            <a:extLst>
              <a:ext uri="{FF2B5EF4-FFF2-40B4-BE49-F238E27FC236}">
                <a16:creationId xmlns:a16="http://schemas.microsoft.com/office/drawing/2014/main" id="{57099F03-B9FE-418C-AD2D-6133F5E1E1EF}"/>
              </a:ext>
            </a:extLst>
          </p:cNvPr>
          <p:cNvSpPr>
            <a:spLocks noGrp="1"/>
          </p:cNvSpPr>
          <p:nvPr>
            <p:ph type="sldNum" sz="quarter" idx="12"/>
          </p:nvPr>
        </p:nvSpPr>
        <p:spPr/>
        <p:txBody>
          <a:bodyPr/>
          <a:lstStyle/>
          <a:p>
            <a:fld id="{A8335838-FD26-4F15-B5AD-69091462CAC1}" type="slidenum">
              <a:rPr lang="en-US" smtClean="0"/>
              <a:pPr/>
              <a:t>5</a:t>
            </a:fld>
            <a:endParaRPr lang="en-US"/>
          </a:p>
        </p:txBody>
      </p:sp>
      <p:pic>
        <p:nvPicPr>
          <p:cNvPr id="5" name="Picture 4" descr="Logo&#10;&#10;Description automatically generated">
            <a:extLst>
              <a:ext uri="{FF2B5EF4-FFF2-40B4-BE49-F238E27FC236}">
                <a16:creationId xmlns:a16="http://schemas.microsoft.com/office/drawing/2014/main" id="{C59142F8-ACF9-4A57-AC82-B93961F09B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5334000"/>
            <a:ext cx="990600" cy="1082675"/>
          </a:xfrm>
          <a:prstGeom prst="rect">
            <a:avLst/>
          </a:prstGeom>
        </p:spPr>
      </p:pic>
    </p:spTree>
    <p:extLst>
      <p:ext uri="{BB962C8B-B14F-4D97-AF65-F5344CB8AC3E}">
        <p14:creationId xmlns:p14="http://schemas.microsoft.com/office/powerpoint/2010/main" val="1110246335"/>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F3996-BF31-49AD-8A1B-BAA0CB3A6F53}"/>
              </a:ext>
            </a:extLst>
          </p:cNvPr>
          <p:cNvSpPr>
            <a:spLocks noGrp="1"/>
          </p:cNvSpPr>
          <p:nvPr>
            <p:ph type="title"/>
          </p:nvPr>
        </p:nvSpPr>
        <p:spPr/>
        <p:txBody>
          <a:bodyPr/>
          <a:lstStyle/>
          <a:p>
            <a:r>
              <a:rPr lang="en-US" sz="3600" dirty="0"/>
              <a:t>     Jesus- His Resurrection</a:t>
            </a:r>
            <a:br>
              <a:rPr lang="en-US" sz="4000" dirty="0"/>
            </a:br>
            <a:br>
              <a:rPr lang="en-US" sz="4000" dirty="0"/>
            </a:br>
            <a:r>
              <a:rPr lang="en-US" sz="4000" dirty="0"/>
              <a:t>      </a:t>
            </a:r>
            <a:r>
              <a:rPr lang="en-US" sz="3600" dirty="0"/>
              <a:t>The Tomb Was Empty </a:t>
            </a:r>
            <a:br>
              <a:rPr lang="en-US" sz="3600" dirty="0"/>
            </a:br>
            <a:r>
              <a:rPr lang="en-US" sz="2800" dirty="0" err="1"/>
              <a:t>A.In</a:t>
            </a:r>
            <a:r>
              <a:rPr lang="en-US" sz="2800" dirty="0"/>
              <a:t> 165 AD Justin Martyr recorded a Jewish</a:t>
            </a:r>
            <a:br>
              <a:rPr lang="en-US" sz="2800" dirty="0"/>
            </a:br>
            <a:r>
              <a:rPr lang="en-US" sz="2800" dirty="0"/>
              <a:t>  letter that was circulated, that the </a:t>
            </a:r>
            <a:br>
              <a:rPr lang="en-US" sz="2800" dirty="0"/>
            </a:br>
            <a:r>
              <a:rPr lang="en-US" sz="2800" dirty="0"/>
              <a:t>  disciples of Jesus stole the body from the</a:t>
            </a:r>
            <a:br>
              <a:rPr lang="en-US" sz="2800" dirty="0"/>
            </a:br>
            <a:r>
              <a:rPr lang="en-US" sz="2800" dirty="0"/>
              <a:t>  tomb.</a:t>
            </a:r>
            <a:br>
              <a:rPr lang="en-US" sz="2800" dirty="0"/>
            </a:br>
            <a:r>
              <a:rPr lang="en-US" sz="2800" dirty="0" err="1"/>
              <a:t>B.All</a:t>
            </a:r>
            <a:r>
              <a:rPr lang="en-US" sz="2800" dirty="0"/>
              <a:t> parties, friendly and hostile agree   </a:t>
            </a:r>
            <a:br>
              <a:rPr lang="en-US" sz="2800" dirty="0"/>
            </a:br>
            <a:r>
              <a:rPr lang="en-US" sz="2800" dirty="0"/>
              <a:t>  that the tomb was empty. </a:t>
            </a:r>
            <a:br>
              <a:rPr lang="en-US" sz="2800" dirty="0"/>
            </a:br>
            <a:br>
              <a:rPr lang="en-US" sz="2800" dirty="0"/>
            </a:br>
            <a:r>
              <a:rPr lang="en-US" sz="2800" dirty="0"/>
              <a:t>        </a:t>
            </a:r>
            <a:r>
              <a:rPr lang="en-US" sz="2400" dirty="0"/>
              <a:t>Kyle Butt, Apologetics Press</a:t>
            </a:r>
            <a:br>
              <a:rPr lang="en-US" sz="2800" dirty="0"/>
            </a:br>
            <a:r>
              <a:rPr lang="en-US" sz="2800" dirty="0"/>
              <a:t>                       </a:t>
            </a:r>
            <a:br>
              <a:rPr lang="en-US" sz="2800" dirty="0"/>
            </a:br>
            <a:r>
              <a:rPr lang="en-US" sz="2800" dirty="0"/>
              <a:t>  </a:t>
            </a:r>
            <a:br>
              <a:rPr lang="en-US" sz="3600" dirty="0"/>
            </a:br>
            <a:endParaRPr lang="en-US" dirty="0"/>
          </a:p>
        </p:txBody>
      </p:sp>
      <p:sp>
        <p:nvSpPr>
          <p:cNvPr id="5" name="Slide Number Placeholder 4">
            <a:extLst>
              <a:ext uri="{FF2B5EF4-FFF2-40B4-BE49-F238E27FC236}">
                <a16:creationId xmlns:a16="http://schemas.microsoft.com/office/drawing/2014/main" id="{D8896BFE-85C7-4158-82ED-6311BF1A08F8}"/>
              </a:ext>
            </a:extLst>
          </p:cNvPr>
          <p:cNvSpPr>
            <a:spLocks noGrp="1"/>
          </p:cNvSpPr>
          <p:nvPr>
            <p:ph type="sldNum" sz="quarter" idx="12"/>
          </p:nvPr>
        </p:nvSpPr>
        <p:spPr/>
        <p:txBody>
          <a:bodyPr/>
          <a:lstStyle/>
          <a:p>
            <a:fld id="{A8335838-FD26-4F15-B5AD-69091462CAC1}" type="slidenum">
              <a:rPr lang="en-US" smtClean="0"/>
              <a:pPr/>
              <a:t>50</a:t>
            </a:fld>
            <a:endParaRPr lang="en-US"/>
          </a:p>
        </p:txBody>
      </p:sp>
      <p:pic>
        <p:nvPicPr>
          <p:cNvPr id="4" name="Picture 3" descr="Logo&#10;&#10;Description automatically generated">
            <a:extLst>
              <a:ext uri="{FF2B5EF4-FFF2-40B4-BE49-F238E27FC236}">
                <a16:creationId xmlns:a16="http://schemas.microsoft.com/office/drawing/2014/main" id="{CC9276BA-9DD0-458D-8725-8ABB846865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2919965131"/>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2A246-CCBB-43CC-9A83-37DEED9B285D}"/>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The Tomb Was Empty</a:t>
            </a:r>
            <a:br>
              <a:rPr lang="en-US" sz="3600" dirty="0"/>
            </a:br>
            <a:r>
              <a:rPr lang="en-US" sz="2800" dirty="0" err="1"/>
              <a:t>C.When</a:t>
            </a:r>
            <a:r>
              <a:rPr lang="en-US" sz="2800" dirty="0"/>
              <a:t> Peter stood up on the day of </a:t>
            </a:r>
            <a:br>
              <a:rPr lang="en-US" sz="2800" dirty="0"/>
            </a:br>
            <a:r>
              <a:rPr lang="en-US" sz="2800" dirty="0"/>
              <a:t>  Pentecost and preached, the Jewish leaders</a:t>
            </a:r>
            <a:br>
              <a:rPr lang="en-US" sz="2800" dirty="0"/>
            </a:br>
            <a:r>
              <a:rPr lang="en-US" sz="2800" dirty="0"/>
              <a:t>  only had to produce the body of Jesus. </a:t>
            </a:r>
            <a:br>
              <a:rPr lang="en-US" sz="2800" dirty="0"/>
            </a:br>
            <a:r>
              <a:rPr lang="en-US" sz="2800" dirty="0" err="1"/>
              <a:t>D.The</a:t>
            </a:r>
            <a:r>
              <a:rPr lang="en-US" sz="2800" dirty="0"/>
              <a:t> Apostles knew the truth and boldly</a:t>
            </a:r>
            <a:br>
              <a:rPr lang="en-US" sz="2800" dirty="0"/>
            </a:br>
            <a:r>
              <a:rPr lang="en-US" sz="2800" dirty="0"/>
              <a:t>  preached it in the city of Jerusalem.</a:t>
            </a:r>
            <a:br>
              <a:rPr lang="en-US" sz="2800" dirty="0"/>
            </a:br>
            <a:r>
              <a:rPr lang="en-US" sz="2800" dirty="0" err="1"/>
              <a:t>E.Thousands</a:t>
            </a:r>
            <a:r>
              <a:rPr lang="en-US" sz="2800" dirty="0"/>
              <a:t> of inhabitants of Jerusalem</a:t>
            </a:r>
            <a:br>
              <a:rPr lang="en-US" sz="2800" dirty="0"/>
            </a:br>
            <a:r>
              <a:rPr lang="en-US" sz="2800" dirty="0"/>
              <a:t>  knew it and converted to Christianity.</a:t>
            </a:r>
            <a:br>
              <a:rPr lang="en-US" sz="2800" dirty="0"/>
            </a:br>
            <a:br>
              <a:rPr lang="en-US" sz="2800" dirty="0"/>
            </a:br>
            <a:r>
              <a:rPr lang="en-US" sz="2800" dirty="0"/>
              <a:t>      </a:t>
            </a:r>
            <a:r>
              <a:rPr lang="en-US" sz="2400" dirty="0"/>
              <a:t>Kyle Butt, Apologetics Press</a:t>
            </a:r>
            <a:br>
              <a:rPr lang="en-US" sz="2800" dirty="0"/>
            </a:br>
            <a:r>
              <a:rPr lang="en-US" sz="2800" dirty="0"/>
              <a:t>                         </a:t>
            </a:r>
            <a:br>
              <a:rPr lang="en-US" sz="2800" dirty="0"/>
            </a:br>
            <a:r>
              <a:rPr lang="en-US" sz="2800" dirty="0"/>
              <a:t>                      </a:t>
            </a:r>
            <a:br>
              <a:rPr lang="en-US" sz="4000" dirty="0"/>
            </a:br>
            <a:br>
              <a:rPr lang="en-US" sz="4000" dirty="0"/>
            </a:br>
            <a:endParaRPr lang="en-US" dirty="0"/>
          </a:p>
        </p:txBody>
      </p:sp>
      <p:sp>
        <p:nvSpPr>
          <p:cNvPr id="5" name="Slide Number Placeholder 4">
            <a:extLst>
              <a:ext uri="{FF2B5EF4-FFF2-40B4-BE49-F238E27FC236}">
                <a16:creationId xmlns:a16="http://schemas.microsoft.com/office/drawing/2014/main" id="{96D89AB4-45E2-48DD-8D0E-C38450097889}"/>
              </a:ext>
            </a:extLst>
          </p:cNvPr>
          <p:cNvSpPr>
            <a:spLocks noGrp="1"/>
          </p:cNvSpPr>
          <p:nvPr>
            <p:ph type="sldNum" sz="quarter" idx="12"/>
          </p:nvPr>
        </p:nvSpPr>
        <p:spPr/>
        <p:txBody>
          <a:bodyPr/>
          <a:lstStyle/>
          <a:p>
            <a:fld id="{A8335838-FD26-4F15-B5AD-69091462CAC1}" type="slidenum">
              <a:rPr lang="en-US" smtClean="0"/>
              <a:pPr/>
              <a:t>51</a:t>
            </a:fld>
            <a:endParaRPr lang="en-US"/>
          </a:p>
        </p:txBody>
      </p:sp>
      <p:pic>
        <p:nvPicPr>
          <p:cNvPr id="4" name="Picture 3" descr="Logo&#10;&#10;Description automatically generated">
            <a:extLst>
              <a:ext uri="{FF2B5EF4-FFF2-40B4-BE49-F238E27FC236}">
                <a16:creationId xmlns:a16="http://schemas.microsoft.com/office/drawing/2014/main" id="{92BD2821-774C-4BE8-B4B2-9C61D72EB7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1968687674"/>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30FA-766C-4C85-A2B6-EE69BCD534A5}"/>
              </a:ext>
            </a:extLst>
          </p:cNvPr>
          <p:cNvSpPr>
            <a:spLocks noGrp="1"/>
          </p:cNvSpPr>
          <p:nvPr>
            <p:ph type="title"/>
          </p:nvPr>
        </p:nvSpPr>
        <p:spPr/>
        <p:txBody>
          <a:bodyPr/>
          <a:lstStyle/>
          <a:p>
            <a:r>
              <a:rPr lang="en-US" sz="3600" dirty="0"/>
              <a:t>Lesson 9 Jesus- His Resurrection</a:t>
            </a:r>
            <a:br>
              <a:rPr lang="en-US" sz="4000" dirty="0"/>
            </a:br>
            <a:br>
              <a:rPr lang="en-US" sz="4000" dirty="0"/>
            </a:br>
            <a:r>
              <a:rPr lang="en-US" sz="4000" dirty="0"/>
              <a:t>  </a:t>
            </a:r>
            <a:r>
              <a:rPr lang="en-US" sz="3200" dirty="0"/>
              <a:t>John Warwick Montgomery wrote:</a:t>
            </a:r>
            <a:br>
              <a:rPr lang="en-US" sz="3200" dirty="0"/>
            </a:br>
            <a:r>
              <a:rPr lang="en-US" sz="2800" dirty="0"/>
              <a:t>It</a:t>
            </a:r>
            <a:r>
              <a:rPr lang="en-US" sz="3200" dirty="0"/>
              <a:t> passes the bounds of credibility</a:t>
            </a:r>
            <a:br>
              <a:rPr lang="en-US" sz="3200" dirty="0"/>
            </a:br>
            <a:r>
              <a:rPr lang="en-US" sz="3200" dirty="0"/>
              <a:t>that the early Christians could have</a:t>
            </a:r>
            <a:br>
              <a:rPr lang="en-US" sz="3200" dirty="0"/>
            </a:br>
            <a:r>
              <a:rPr lang="en-US" sz="3200" dirty="0"/>
              <a:t>manufactured such a tale and preached</a:t>
            </a:r>
            <a:br>
              <a:rPr lang="en-US" sz="3200" dirty="0"/>
            </a:br>
            <a:r>
              <a:rPr lang="en-US" sz="3200" dirty="0"/>
              <a:t>it among those who might easily have refuted it simply by producing the body of Jesus.</a:t>
            </a:r>
            <a:br>
              <a:rPr lang="en-US" sz="3200" dirty="0"/>
            </a:br>
            <a:br>
              <a:rPr lang="en-US" sz="3200" dirty="0"/>
            </a:br>
            <a:r>
              <a:rPr lang="en-US" sz="3200" dirty="0"/>
              <a:t>     </a:t>
            </a:r>
            <a:r>
              <a:rPr lang="en-US" sz="2800" dirty="0"/>
              <a:t>Kyle Butt, Apologetics Press</a:t>
            </a:r>
            <a:br>
              <a:rPr lang="en-US" sz="2800" dirty="0"/>
            </a:br>
            <a:r>
              <a:rPr lang="en-US" sz="2800" dirty="0"/>
              <a:t>                         </a:t>
            </a:r>
            <a:br>
              <a:rPr lang="en-US" sz="3200" dirty="0"/>
            </a:br>
            <a:r>
              <a:rPr lang="en-US" sz="3200" dirty="0"/>
              <a:t>                         </a:t>
            </a:r>
            <a:br>
              <a:rPr lang="en-US" sz="4000" dirty="0"/>
            </a:br>
            <a:endParaRPr lang="en-US" dirty="0"/>
          </a:p>
        </p:txBody>
      </p:sp>
      <p:sp>
        <p:nvSpPr>
          <p:cNvPr id="5" name="Slide Number Placeholder 4">
            <a:extLst>
              <a:ext uri="{FF2B5EF4-FFF2-40B4-BE49-F238E27FC236}">
                <a16:creationId xmlns:a16="http://schemas.microsoft.com/office/drawing/2014/main" id="{7A013F74-C8B5-4417-B533-900DDE45665B}"/>
              </a:ext>
            </a:extLst>
          </p:cNvPr>
          <p:cNvSpPr>
            <a:spLocks noGrp="1"/>
          </p:cNvSpPr>
          <p:nvPr>
            <p:ph type="sldNum" sz="quarter" idx="12"/>
          </p:nvPr>
        </p:nvSpPr>
        <p:spPr/>
        <p:txBody>
          <a:bodyPr/>
          <a:lstStyle/>
          <a:p>
            <a:fld id="{A8335838-FD26-4F15-B5AD-69091462CAC1}" type="slidenum">
              <a:rPr lang="en-US" smtClean="0"/>
              <a:pPr/>
              <a:t>52</a:t>
            </a:fld>
            <a:endParaRPr lang="en-US"/>
          </a:p>
        </p:txBody>
      </p:sp>
      <p:pic>
        <p:nvPicPr>
          <p:cNvPr id="6" name="Picture 5" descr="Logo&#10;&#10;Description automatically generated">
            <a:extLst>
              <a:ext uri="{FF2B5EF4-FFF2-40B4-BE49-F238E27FC236}">
                <a16:creationId xmlns:a16="http://schemas.microsoft.com/office/drawing/2014/main" id="{1C030152-214D-4A5E-A606-D9D41E9C16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3576050611"/>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97AA8-36EE-485C-8038-400EFEC40F56}"/>
              </a:ext>
            </a:extLst>
          </p:cNvPr>
          <p:cNvSpPr>
            <a:spLocks noGrp="1"/>
          </p:cNvSpPr>
          <p:nvPr>
            <p:ph type="title"/>
          </p:nvPr>
        </p:nvSpPr>
        <p:spPr>
          <a:xfrm>
            <a:off x="457200" y="304800"/>
            <a:ext cx="8229600" cy="914400"/>
          </a:xfrm>
        </p:spPr>
        <p:txBody>
          <a:bodyPr/>
          <a:lstStyle/>
          <a:p>
            <a:r>
              <a:rPr lang="en-US" sz="3600" dirty="0"/>
              <a:t>     Jesus- His Resurrection</a:t>
            </a:r>
            <a:br>
              <a:rPr lang="en-US" sz="3600" dirty="0"/>
            </a:br>
            <a:br>
              <a:rPr lang="en-US" sz="3600" dirty="0"/>
            </a:br>
            <a:r>
              <a:rPr lang="en-US" sz="3600" dirty="0"/>
              <a:t>        The Tomb was Empty</a:t>
            </a:r>
            <a:br>
              <a:rPr lang="en-US" sz="3600" dirty="0"/>
            </a:br>
            <a:r>
              <a:rPr lang="en-US" sz="2800" dirty="0" err="1"/>
              <a:t>F.The</a:t>
            </a:r>
            <a:r>
              <a:rPr lang="en-US" sz="2800" dirty="0"/>
              <a:t> Apostles preached that Jesus</a:t>
            </a:r>
            <a:br>
              <a:rPr lang="en-US" sz="2800" dirty="0"/>
            </a:br>
            <a:r>
              <a:rPr lang="en-US" sz="2800" dirty="0"/>
              <a:t>  physically rose from the dead. </a:t>
            </a:r>
            <a:br>
              <a:rPr lang="en-US" sz="2800" dirty="0"/>
            </a:br>
            <a:r>
              <a:rPr lang="en-US" sz="2800" dirty="0"/>
              <a:t> </a:t>
            </a:r>
            <a:br>
              <a:rPr lang="en-US" sz="2800" dirty="0"/>
            </a:br>
            <a:r>
              <a:rPr lang="en-US" sz="2800" dirty="0"/>
              <a:t>  * Acts 1:24</a:t>
            </a:r>
            <a:br>
              <a:rPr lang="en-US" sz="2800" dirty="0"/>
            </a:br>
            <a:r>
              <a:rPr lang="en-US" sz="2800" dirty="0"/>
              <a:t>  * Acts 2:24</a:t>
            </a:r>
            <a:br>
              <a:rPr lang="en-US" sz="2800" dirty="0"/>
            </a:br>
            <a:r>
              <a:rPr lang="en-US" sz="2800" dirty="0"/>
              <a:t>  * Acts 2:31</a:t>
            </a:r>
            <a:br>
              <a:rPr lang="en-US" sz="2800" dirty="0"/>
            </a:br>
            <a:r>
              <a:rPr lang="en-US" sz="2800" dirty="0"/>
              <a:t>  * 1 Cor. 15:3-4 </a:t>
            </a:r>
            <a:br>
              <a:rPr lang="en-US" sz="2800" dirty="0"/>
            </a:br>
            <a:br>
              <a:rPr lang="en-US" sz="2800" dirty="0"/>
            </a:br>
            <a:r>
              <a:rPr lang="en-US" sz="2400" dirty="0"/>
              <a:t>         Kyle Butt, Apologetics Press</a:t>
            </a:r>
            <a:br>
              <a:rPr lang="en-US" sz="2800" dirty="0"/>
            </a:br>
            <a:r>
              <a:rPr lang="en-US" sz="2800" dirty="0"/>
              <a:t>                           </a:t>
            </a:r>
            <a:br>
              <a:rPr lang="en-US" sz="2800" dirty="0"/>
            </a:br>
            <a:br>
              <a:rPr lang="en-US" sz="2800" dirty="0"/>
            </a:br>
            <a:r>
              <a:rPr lang="en-US" sz="2800" dirty="0"/>
              <a:t>            </a:t>
            </a:r>
            <a:endParaRPr lang="en-US" sz="3600" dirty="0"/>
          </a:p>
        </p:txBody>
      </p:sp>
      <p:sp>
        <p:nvSpPr>
          <p:cNvPr id="5" name="Slide Number Placeholder 4">
            <a:extLst>
              <a:ext uri="{FF2B5EF4-FFF2-40B4-BE49-F238E27FC236}">
                <a16:creationId xmlns:a16="http://schemas.microsoft.com/office/drawing/2014/main" id="{04920109-3DB7-40DC-BC11-16D6C8EE4746}"/>
              </a:ext>
            </a:extLst>
          </p:cNvPr>
          <p:cNvSpPr>
            <a:spLocks noGrp="1"/>
          </p:cNvSpPr>
          <p:nvPr>
            <p:ph type="sldNum" sz="quarter" idx="12"/>
          </p:nvPr>
        </p:nvSpPr>
        <p:spPr/>
        <p:txBody>
          <a:bodyPr/>
          <a:lstStyle/>
          <a:p>
            <a:fld id="{A8335838-FD26-4F15-B5AD-69091462CAC1}" type="slidenum">
              <a:rPr lang="en-US" smtClean="0"/>
              <a:pPr/>
              <a:t>53</a:t>
            </a:fld>
            <a:endParaRPr lang="en-US"/>
          </a:p>
        </p:txBody>
      </p:sp>
      <p:pic>
        <p:nvPicPr>
          <p:cNvPr id="6" name="Picture 5" descr="Logo&#10;&#10;Description automatically generated">
            <a:extLst>
              <a:ext uri="{FF2B5EF4-FFF2-40B4-BE49-F238E27FC236}">
                <a16:creationId xmlns:a16="http://schemas.microsoft.com/office/drawing/2014/main" id="{75BEDA5C-50BB-4D52-8652-CB2DB2EDC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4350" y="5638800"/>
            <a:ext cx="1269650" cy="1219200"/>
          </a:xfrm>
          <a:prstGeom prst="rect">
            <a:avLst/>
          </a:prstGeom>
        </p:spPr>
      </p:pic>
    </p:spTree>
    <p:extLst>
      <p:ext uri="{BB962C8B-B14F-4D97-AF65-F5344CB8AC3E}">
        <p14:creationId xmlns:p14="http://schemas.microsoft.com/office/powerpoint/2010/main" val="1153683966"/>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2EBAC-3EAD-476E-A371-B6D146DFF1C2}"/>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a:t>
            </a:r>
            <a:r>
              <a:rPr lang="en-US" sz="3200" dirty="0"/>
              <a:t>From Wayne Jackson</a:t>
            </a:r>
            <a:br>
              <a:rPr lang="en-US" sz="3200" dirty="0"/>
            </a:br>
            <a:br>
              <a:rPr lang="en-US" sz="3200" dirty="0"/>
            </a:br>
            <a:r>
              <a:rPr lang="en-US" sz="3200" dirty="0"/>
              <a:t>While men may die out of religious</a:t>
            </a:r>
            <a:br>
              <a:rPr lang="en-US" sz="3200" dirty="0"/>
            </a:br>
            <a:r>
              <a:rPr lang="en-US" sz="3200" dirty="0"/>
              <a:t>deceptions, they do not willingly go</a:t>
            </a:r>
            <a:br>
              <a:rPr lang="en-US" sz="3200" dirty="0"/>
            </a:br>
            <a:r>
              <a:rPr lang="en-US" sz="3200" dirty="0"/>
              <a:t>to their deaths knowing they are </a:t>
            </a:r>
            <a:br>
              <a:rPr lang="en-US" sz="3200" dirty="0"/>
            </a:br>
            <a:r>
              <a:rPr lang="en-US" sz="3200" dirty="0"/>
              <a:t>perpetrating a hoax. </a:t>
            </a:r>
            <a:br>
              <a:rPr lang="en-US" sz="3200" dirty="0"/>
            </a:br>
            <a:r>
              <a:rPr lang="en-US" sz="3200" dirty="0"/>
              <a:t>                    </a:t>
            </a:r>
            <a:br>
              <a:rPr lang="en-US" sz="3200" dirty="0"/>
            </a:br>
            <a:r>
              <a:rPr lang="en-US" sz="3200" dirty="0"/>
              <a:t>                </a:t>
            </a:r>
            <a:br>
              <a:rPr lang="en-US" sz="3200" dirty="0"/>
            </a:br>
            <a:br>
              <a:rPr lang="en-US" sz="3200" dirty="0"/>
            </a:br>
            <a:endParaRPr lang="en-US" sz="3600" dirty="0"/>
          </a:p>
        </p:txBody>
      </p:sp>
      <p:sp>
        <p:nvSpPr>
          <p:cNvPr id="5" name="Slide Number Placeholder 4">
            <a:extLst>
              <a:ext uri="{FF2B5EF4-FFF2-40B4-BE49-F238E27FC236}">
                <a16:creationId xmlns:a16="http://schemas.microsoft.com/office/drawing/2014/main" id="{4C5A3ECB-299C-4967-8CB0-6CB665F2CF1D}"/>
              </a:ext>
            </a:extLst>
          </p:cNvPr>
          <p:cNvSpPr>
            <a:spLocks noGrp="1"/>
          </p:cNvSpPr>
          <p:nvPr>
            <p:ph type="sldNum" sz="quarter" idx="12"/>
          </p:nvPr>
        </p:nvSpPr>
        <p:spPr/>
        <p:txBody>
          <a:bodyPr/>
          <a:lstStyle/>
          <a:p>
            <a:fld id="{A8335838-FD26-4F15-B5AD-69091462CAC1}" type="slidenum">
              <a:rPr lang="en-US" smtClean="0"/>
              <a:pPr/>
              <a:t>54</a:t>
            </a:fld>
            <a:endParaRPr lang="en-US"/>
          </a:p>
        </p:txBody>
      </p:sp>
    </p:spTree>
    <p:extLst>
      <p:ext uri="{BB962C8B-B14F-4D97-AF65-F5344CB8AC3E}">
        <p14:creationId xmlns:p14="http://schemas.microsoft.com/office/powerpoint/2010/main" val="2684349651"/>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2EBAC-3EAD-476E-A371-B6D146DFF1C2}"/>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People’s reaction</a:t>
            </a:r>
            <a:br>
              <a:rPr lang="en-US" sz="3600" dirty="0"/>
            </a:br>
            <a:br>
              <a:rPr lang="en-US" sz="3600" dirty="0"/>
            </a:br>
            <a:r>
              <a:rPr lang="en-US" sz="2800" dirty="0"/>
              <a:t>- Beginning of the church. Acts 2:30-38</a:t>
            </a:r>
            <a:br>
              <a:rPr lang="en-US" sz="2800" dirty="0"/>
            </a:br>
            <a:r>
              <a:rPr lang="en-US" sz="2800" dirty="0"/>
              <a:t>- That day about 3,000 were baptized. </a:t>
            </a:r>
            <a:br>
              <a:rPr lang="en-US" sz="2800" dirty="0"/>
            </a:br>
            <a:r>
              <a:rPr lang="en-US" sz="2800" dirty="0"/>
              <a:t>- The church grew. Acts 2:47.</a:t>
            </a:r>
            <a:br>
              <a:rPr lang="en-US" sz="2800" dirty="0"/>
            </a:br>
            <a:r>
              <a:rPr lang="en-US" sz="2800" dirty="0"/>
              <a:t>- The Apostle Paul. Acts 9.</a:t>
            </a:r>
            <a:br>
              <a:rPr lang="en-US" sz="3200" dirty="0"/>
            </a:br>
            <a:r>
              <a:rPr lang="en-US" sz="3200" dirty="0"/>
              <a:t>                    </a:t>
            </a:r>
            <a:br>
              <a:rPr lang="en-US" sz="3200" dirty="0"/>
            </a:br>
            <a:r>
              <a:rPr lang="en-US" sz="3200" dirty="0"/>
              <a:t>                </a:t>
            </a:r>
            <a:br>
              <a:rPr lang="en-US" sz="3200" dirty="0"/>
            </a:br>
            <a:br>
              <a:rPr lang="en-US" sz="3200" dirty="0"/>
            </a:br>
            <a:endParaRPr lang="en-US" sz="3600" dirty="0"/>
          </a:p>
        </p:txBody>
      </p:sp>
      <p:sp>
        <p:nvSpPr>
          <p:cNvPr id="5" name="Slide Number Placeholder 4">
            <a:extLst>
              <a:ext uri="{FF2B5EF4-FFF2-40B4-BE49-F238E27FC236}">
                <a16:creationId xmlns:a16="http://schemas.microsoft.com/office/drawing/2014/main" id="{4C5A3ECB-299C-4967-8CB0-6CB665F2CF1D}"/>
              </a:ext>
            </a:extLst>
          </p:cNvPr>
          <p:cNvSpPr>
            <a:spLocks noGrp="1"/>
          </p:cNvSpPr>
          <p:nvPr>
            <p:ph type="sldNum" sz="quarter" idx="12"/>
          </p:nvPr>
        </p:nvSpPr>
        <p:spPr/>
        <p:txBody>
          <a:bodyPr/>
          <a:lstStyle/>
          <a:p>
            <a:fld id="{A8335838-FD26-4F15-B5AD-69091462CAC1}" type="slidenum">
              <a:rPr lang="en-US" smtClean="0"/>
              <a:pPr/>
              <a:t>55</a:t>
            </a:fld>
            <a:endParaRPr lang="en-US"/>
          </a:p>
        </p:txBody>
      </p:sp>
    </p:spTree>
    <p:extLst>
      <p:ext uri="{BB962C8B-B14F-4D97-AF65-F5344CB8AC3E}">
        <p14:creationId xmlns:p14="http://schemas.microsoft.com/office/powerpoint/2010/main" val="606774961"/>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2EBAC-3EAD-476E-A371-B6D146DFF1C2}"/>
              </a:ext>
            </a:extLst>
          </p:cNvPr>
          <p:cNvSpPr>
            <a:spLocks noGrp="1"/>
          </p:cNvSpPr>
          <p:nvPr>
            <p:ph type="title"/>
          </p:nvPr>
        </p:nvSpPr>
        <p:spPr/>
        <p:txBody>
          <a:bodyPr/>
          <a:lstStyle/>
          <a:p>
            <a:r>
              <a:rPr lang="en-US" sz="3600" dirty="0"/>
              <a:t>     Jesus- His Resurrection</a:t>
            </a:r>
            <a:br>
              <a:rPr lang="en-US" sz="3600" dirty="0"/>
            </a:br>
            <a:br>
              <a:rPr lang="en-US" sz="3600" dirty="0"/>
            </a:br>
            <a:r>
              <a:rPr lang="en-US" sz="3600" dirty="0"/>
              <a:t> </a:t>
            </a:r>
            <a:r>
              <a:rPr lang="en-US" sz="2800" dirty="0"/>
              <a:t>Paul’s conversion supports the claims</a:t>
            </a:r>
            <a:br>
              <a:rPr lang="en-US" sz="2800" dirty="0"/>
            </a:br>
            <a:r>
              <a:rPr lang="en-US" sz="2800" dirty="0"/>
              <a:t> that the New Testament makes. </a:t>
            </a:r>
            <a:br>
              <a:rPr lang="en-US" sz="2800" dirty="0"/>
            </a:br>
            <a:r>
              <a:rPr lang="en-US" sz="2800" dirty="0"/>
              <a:t>* He was beaten</a:t>
            </a:r>
            <a:br>
              <a:rPr lang="en-US" sz="2800" dirty="0"/>
            </a:br>
            <a:r>
              <a:rPr lang="en-US" sz="2800" dirty="0"/>
              <a:t>* He was stoned</a:t>
            </a:r>
            <a:br>
              <a:rPr lang="en-US" sz="2800" dirty="0"/>
            </a:br>
            <a:r>
              <a:rPr lang="en-US" sz="2800" dirty="0"/>
              <a:t>* He was shipwrecked 3 times</a:t>
            </a:r>
            <a:br>
              <a:rPr lang="en-US" sz="2800" dirty="0"/>
            </a:br>
            <a:r>
              <a:rPr lang="en-US" sz="2800" dirty="0"/>
              <a:t>* He became a missionary for Jesus</a:t>
            </a:r>
            <a:br>
              <a:rPr lang="en-US" sz="2800" dirty="0"/>
            </a:br>
            <a:r>
              <a:rPr lang="en-US" sz="2800" dirty="0"/>
              <a:t>* He wrote 13 of the 27 NT books.</a:t>
            </a:r>
            <a:br>
              <a:rPr lang="en-US" sz="2800" dirty="0"/>
            </a:br>
            <a:r>
              <a:rPr lang="en-US" sz="2800" dirty="0"/>
              <a:t>* He died because of his belief that </a:t>
            </a:r>
            <a:br>
              <a:rPr lang="en-US" sz="2800" dirty="0"/>
            </a:br>
            <a:r>
              <a:rPr lang="en-US" sz="2800" dirty="0"/>
              <a:t>  Jesus was the Messiah and was resurrected.</a:t>
            </a:r>
            <a:br>
              <a:rPr lang="en-US" sz="2800" dirty="0"/>
            </a:br>
            <a:br>
              <a:rPr lang="en-US" sz="3200" dirty="0"/>
            </a:br>
            <a:r>
              <a:rPr lang="en-US" sz="3200" dirty="0"/>
              <a:t>                    </a:t>
            </a:r>
            <a:br>
              <a:rPr lang="en-US" sz="3200" dirty="0"/>
            </a:br>
            <a:r>
              <a:rPr lang="en-US" sz="3200" dirty="0"/>
              <a:t>                </a:t>
            </a:r>
            <a:br>
              <a:rPr lang="en-US" sz="3200" dirty="0"/>
            </a:br>
            <a:br>
              <a:rPr lang="en-US" sz="3200" dirty="0"/>
            </a:br>
            <a:endParaRPr lang="en-US" sz="3600" dirty="0"/>
          </a:p>
        </p:txBody>
      </p:sp>
      <p:sp>
        <p:nvSpPr>
          <p:cNvPr id="5" name="Slide Number Placeholder 4">
            <a:extLst>
              <a:ext uri="{FF2B5EF4-FFF2-40B4-BE49-F238E27FC236}">
                <a16:creationId xmlns:a16="http://schemas.microsoft.com/office/drawing/2014/main" id="{4C5A3ECB-299C-4967-8CB0-6CB665F2CF1D}"/>
              </a:ext>
            </a:extLst>
          </p:cNvPr>
          <p:cNvSpPr>
            <a:spLocks noGrp="1"/>
          </p:cNvSpPr>
          <p:nvPr>
            <p:ph type="sldNum" sz="quarter" idx="12"/>
          </p:nvPr>
        </p:nvSpPr>
        <p:spPr/>
        <p:txBody>
          <a:bodyPr/>
          <a:lstStyle/>
          <a:p>
            <a:fld id="{A8335838-FD26-4F15-B5AD-69091462CAC1}" type="slidenum">
              <a:rPr lang="en-US" smtClean="0"/>
              <a:pPr/>
              <a:t>56</a:t>
            </a:fld>
            <a:endParaRPr lang="en-US"/>
          </a:p>
        </p:txBody>
      </p:sp>
    </p:spTree>
    <p:extLst>
      <p:ext uri="{BB962C8B-B14F-4D97-AF65-F5344CB8AC3E}">
        <p14:creationId xmlns:p14="http://schemas.microsoft.com/office/powerpoint/2010/main" val="167143241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B8ED1-3D3B-4B2F-A168-1D63A75D7F60}"/>
              </a:ext>
            </a:extLst>
          </p:cNvPr>
          <p:cNvSpPr>
            <a:spLocks noGrp="1"/>
          </p:cNvSpPr>
          <p:nvPr>
            <p:ph type="title"/>
          </p:nvPr>
        </p:nvSpPr>
        <p:spPr>
          <a:xfrm>
            <a:off x="838200" y="502440"/>
            <a:ext cx="7772400" cy="914400"/>
          </a:xfrm>
        </p:spPr>
        <p:txBody>
          <a:bodyPr/>
          <a:lstStyle/>
          <a:p>
            <a:r>
              <a:rPr lang="en-US" dirty="0"/>
              <a:t>Reliability of the Bible</a:t>
            </a:r>
          </a:p>
        </p:txBody>
      </p:sp>
      <p:sp>
        <p:nvSpPr>
          <p:cNvPr id="3" name="Content Placeholder 2">
            <a:extLst>
              <a:ext uri="{FF2B5EF4-FFF2-40B4-BE49-F238E27FC236}">
                <a16:creationId xmlns:a16="http://schemas.microsoft.com/office/drawing/2014/main" id="{F05B21C4-8109-4834-AA61-233357EF7FC7}"/>
              </a:ext>
            </a:extLst>
          </p:cNvPr>
          <p:cNvSpPr>
            <a:spLocks noGrp="1"/>
          </p:cNvSpPr>
          <p:nvPr>
            <p:ph idx="1"/>
          </p:nvPr>
        </p:nvSpPr>
        <p:spPr>
          <a:xfrm>
            <a:off x="868017" y="1809727"/>
            <a:ext cx="7772400" cy="4572000"/>
          </a:xfrm>
        </p:spPr>
        <p:txBody>
          <a:bodyPr>
            <a:normAutofit/>
          </a:bodyPr>
          <a:lstStyle/>
          <a:p>
            <a:pPr marL="68580" indent="0">
              <a:buNone/>
            </a:pPr>
            <a:r>
              <a:rPr lang="en-US" sz="3200" dirty="0"/>
              <a:t>                     The Washington Post</a:t>
            </a:r>
          </a:p>
          <a:p>
            <a:pPr marL="68580" indent="0">
              <a:buNone/>
            </a:pPr>
            <a:r>
              <a:rPr lang="en-US" sz="3200" dirty="0"/>
              <a:t>“Also important are the sources we don’t have. There are no eye witnessing accounts</a:t>
            </a:r>
          </a:p>
          <a:p>
            <a:pPr marL="68580" indent="0">
              <a:buNone/>
            </a:pPr>
            <a:r>
              <a:rPr lang="en-US" sz="3200" dirty="0"/>
              <a:t>of Jesus. All we have are later descriptions</a:t>
            </a:r>
          </a:p>
          <a:p>
            <a:pPr marL="68580" indent="0">
              <a:buNone/>
            </a:pPr>
            <a:r>
              <a:rPr lang="en-US" sz="3200" dirty="0"/>
              <a:t>of Jesus’ life events of non-eyewitnesses mostly of whom are obviously biased.”</a:t>
            </a:r>
          </a:p>
          <a:p>
            <a:pPr marL="68580" indent="0">
              <a:buNone/>
            </a:pPr>
            <a:r>
              <a:rPr lang="en-US" sz="3200" dirty="0"/>
              <a:t>   Raphael </a:t>
            </a:r>
            <a:r>
              <a:rPr lang="en-US" sz="3200" dirty="0" err="1"/>
              <a:t>Lataster</a:t>
            </a:r>
            <a:r>
              <a:rPr lang="en-US" sz="3200" dirty="0"/>
              <a:t>- University of Sydney</a:t>
            </a:r>
          </a:p>
        </p:txBody>
      </p:sp>
      <p:sp>
        <p:nvSpPr>
          <p:cNvPr id="4" name="Slide Number Placeholder 3">
            <a:extLst>
              <a:ext uri="{FF2B5EF4-FFF2-40B4-BE49-F238E27FC236}">
                <a16:creationId xmlns:a16="http://schemas.microsoft.com/office/drawing/2014/main" id="{50100D19-BAB0-4BDD-9B46-63DDCFEF47FD}"/>
              </a:ext>
            </a:extLst>
          </p:cNvPr>
          <p:cNvSpPr>
            <a:spLocks noGrp="1"/>
          </p:cNvSpPr>
          <p:nvPr>
            <p:ph type="sldNum" sz="quarter" idx="12"/>
          </p:nvPr>
        </p:nvSpPr>
        <p:spPr/>
        <p:txBody>
          <a:bodyPr/>
          <a:lstStyle/>
          <a:p>
            <a:fld id="{A8335838-FD26-4F15-B5AD-69091462CAC1}" type="slidenum">
              <a:rPr lang="en-US" smtClean="0"/>
              <a:pPr/>
              <a:t>6</a:t>
            </a:fld>
            <a:endParaRPr lang="en-US"/>
          </a:p>
        </p:txBody>
      </p:sp>
    </p:spTree>
    <p:extLst>
      <p:ext uri="{BB962C8B-B14F-4D97-AF65-F5344CB8AC3E}">
        <p14:creationId xmlns:p14="http://schemas.microsoft.com/office/powerpoint/2010/main" val="383436752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4FD0-E8C1-4BE0-97CE-A22C782A6D1B}"/>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83F39925-F4E6-4055-AD83-2F4D3EAC069D}"/>
              </a:ext>
            </a:extLst>
          </p:cNvPr>
          <p:cNvSpPr>
            <a:spLocks noGrp="1"/>
          </p:cNvSpPr>
          <p:nvPr>
            <p:ph idx="1"/>
          </p:nvPr>
        </p:nvSpPr>
        <p:spPr/>
        <p:txBody>
          <a:bodyPr/>
          <a:lstStyle/>
          <a:p>
            <a:pPr>
              <a:buFontTx/>
              <a:buChar char="-"/>
            </a:pPr>
            <a:r>
              <a:rPr lang="en-US" sz="4000" dirty="0"/>
              <a:t>Pretty big book</a:t>
            </a:r>
          </a:p>
          <a:p>
            <a:pPr>
              <a:buFontTx/>
              <a:buChar char="-"/>
            </a:pPr>
            <a:r>
              <a:rPr lang="en-US" sz="4000" dirty="0"/>
              <a:t>It is 66 books</a:t>
            </a:r>
          </a:p>
          <a:p>
            <a:pPr>
              <a:buFontTx/>
              <a:buChar char="-"/>
            </a:pPr>
            <a:r>
              <a:rPr lang="en-US" sz="4000" dirty="0"/>
              <a:t>This is where we find deep spiritual stories and important characters. </a:t>
            </a:r>
          </a:p>
          <a:p>
            <a:endParaRPr lang="en-US" dirty="0"/>
          </a:p>
        </p:txBody>
      </p:sp>
      <p:sp>
        <p:nvSpPr>
          <p:cNvPr id="4" name="Slide Number Placeholder 3">
            <a:extLst>
              <a:ext uri="{FF2B5EF4-FFF2-40B4-BE49-F238E27FC236}">
                <a16:creationId xmlns:a16="http://schemas.microsoft.com/office/drawing/2014/main" id="{663C396F-D889-495C-9F65-7ADD649EF92A}"/>
              </a:ext>
            </a:extLst>
          </p:cNvPr>
          <p:cNvSpPr>
            <a:spLocks noGrp="1"/>
          </p:cNvSpPr>
          <p:nvPr>
            <p:ph type="sldNum" sz="quarter" idx="12"/>
          </p:nvPr>
        </p:nvSpPr>
        <p:spPr/>
        <p:txBody>
          <a:bodyPr/>
          <a:lstStyle/>
          <a:p>
            <a:fld id="{A8335838-FD26-4F15-B5AD-69091462CAC1}" type="slidenum">
              <a:rPr lang="en-US" smtClean="0"/>
              <a:pPr/>
              <a:t>7</a:t>
            </a:fld>
            <a:endParaRPr lang="en-US"/>
          </a:p>
        </p:txBody>
      </p:sp>
    </p:spTree>
    <p:extLst>
      <p:ext uri="{BB962C8B-B14F-4D97-AF65-F5344CB8AC3E}">
        <p14:creationId xmlns:p14="http://schemas.microsoft.com/office/powerpoint/2010/main" val="250325495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C7889-A967-469A-9E07-1DDE777F7E13}"/>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2EB19F77-9ADA-48EA-849E-23D875D48577}"/>
              </a:ext>
            </a:extLst>
          </p:cNvPr>
          <p:cNvSpPr>
            <a:spLocks noGrp="1"/>
          </p:cNvSpPr>
          <p:nvPr>
            <p:ph idx="1"/>
          </p:nvPr>
        </p:nvSpPr>
        <p:spPr/>
        <p:txBody>
          <a:bodyPr/>
          <a:lstStyle/>
          <a:p>
            <a:pPr>
              <a:buFontTx/>
              <a:buChar char="-"/>
            </a:pPr>
            <a:r>
              <a:rPr lang="en-US" sz="4000" dirty="0"/>
              <a:t>3 ways historians test ancient documents.</a:t>
            </a:r>
          </a:p>
          <a:p>
            <a:pPr marL="811530" indent="-742950">
              <a:buAutoNum type="arabicPeriod"/>
            </a:pPr>
            <a:r>
              <a:rPr lang="en-US" sz="4000" dirty="0"/>
              <a:t>Internal evidence </a:t>
            </a:r>
          </a:p>
          <a:p>
            <a:pPr marL="811530" indent="-742950">
              <a:buAutoNum type="arabicPeriod"/>
            </a:pPr>
            <a:r>
              <a:rPr lang="en-US" sz="4000" dirty="0"/>
              <a:t>Bibliographical </a:t>
            </a:r>
          </a:p>
          <a:p>
            <a:pPr marL="811530" indent="-742950">
              <a:buAutoNum type="arabicPeriod"/>
            </a:pPr>
            <a:r>
              <a:rPr lang="en-US" sz="4000" dirty="0"/>
              <a:t>External</a:t>
            </a:r>
          </a:p>
          <a:p>
            <a:endParaRPr lang="en-US" dirty="0"/>
          </a:p>
        </p:txBody>
      </p:sp>
      <p:sp>
        <p:nvSpPr>
          <p:cNvPr id="4" name="Slide Number Placeholder 3">
            <a:extLst>
              <a:ext uri="{FF2B5EF4-FFF2-40B4-BE49-F238E27FC236}">
                <a16:creationId xmlns:a16="http://schemas.microsoft.com/office/drawing/2014/main" id="{91BCD988-883B-4870-B93E-A92AACEC5321}"/>
              </a:ext>
            </a:extLst>
          </p:cNvPr>
          <p:cNvSpPr>
            <a:spLocks noGrp="1"/>
          </p:cNvSpPr>
          <p:nvPr>
            <p:ph type="sldNum" sz="quarter" idx="12"/>
          </p:nvPr>
        </p:nvSpPr>
        <p:spPr/>
        <p:txBody>
          <a:bodyPr/>
          <a:lstStyle/>
          <a:p>
            <a:fld id="{A8335838-FD26-4F15-B5AD-69091462CAC1}" type="slidenum">
              <a:rPr lang="en-US" smtClean="0"/>
              <a:pPr/>
              <a:t>8</a:t>
            </a:fld>
            <a:endParaRPr lang="en-US"/>
          </a:p>
        </p:txBody>
      </p:sp>
    </p:spTree>
    <p:extLst>
      <p:ext uri="{BB962C8B-B14F-4D97-AF65-F5344CB8AC3E}">
        <p14:creationId xmlns:p14="http://schemas.microsoft.com/office/powerpoint/2010/main" val="387812458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94BF8-7081-474D-956A-1B455D9CFF6F}"/>
              </a:ext>
            </a:extLst>
          </p:cNvPr>
          <p:cNvSpPr>
            <a:spLocks noGrp="1"/>
          </p:cNvSpPr>
          <p:nvPr>
            <p:ph type="title"/>
          </p:nvPr>
        </p:nvSpPr>
        <p:spPr/>
        <p:txBody>
          <a:bodyPr/>
          <a:lstStyle/>
          <a:p>
            <a:r>
              <a:rPr lang="en-US" dirty="0"/>
              <a:t>Reliability of the Bible</a:t>
            </a:r>
          </a:p>
        </p:txBody>
      </p:sp>
      <p:sp>
        <p:nvSpPr>
          <p:cNvPr id="3" name="Content Placeholder 2">
            <a:extLst>
              <a:ext uri="{FF2B5EF4-FFF2-40B4-BE49-F238E27FC236}">
                <a16:creationId xmlns:a16="http://schemas.microsoft.com/office/drawing/2014/main" id="{E8F7C199-5F7B-4BA4-8EB7-F747E63CD535}"/>
              </a:ext>
            </a:extLst>
          </p:cNvPr>
          <p:cNvSpPr>
            <a:spLocks noGrp="1"/>
          </p:cNvSpPr>
          <p:nvPr>
            <p:ph idx="1"/>
          </p:nvPr>
        </p:nvSpPr>
        <p:spPr/>
        <p:txBody>
          <a:bodyPr/>
          <a:lstStyle/>
          <a:p>
            <a:pPr marL="68580" indent="0">
              <a:buNone/>
            </a:pPr>
            <a:endParaRPr lang="en-US" dirty="0"/>
          </a:p>
          <a:p>
            <a:pPr marL="68580" indent="0">
              <a:buNone/>
            </a:pPr>
            <a:r>
              <a:rPr lang="en-US" dirty="0"/>
              <a:t>                  </a:t>
            </a:r>
            <a:r>
              <a:rPr lang="en-US" sz="4000" dirty="0"/>
              <a:t>The Old Testament</a:t>
            </a:r>
          </a:p>
          <a:p>
            <a:pPr marL="811530" indent="-742950">
              <a:buAutoNum type="arabicPeriod"/>
            </a:pPr>
            <a:r>
              <a:rPr lang="en-US" sz="4000" dirty="0"/>
              <a:t>Archeological findings</a:t>
            </a:r>
          </a:p>
          <a:p>
            <a:pPr marL="582930" indent="-514350">
              <a:buAutoNum type="arabicPeriod"/>
            </a:pPr>
            <a:r>
              <a:rPr lang="en-US" sz="4000" dirty="0"/>
              <a:t>  Precise detailed rewriting</a:t>
            </a:r>
          </a:p>
          <a:p>
            <a:pPr marL="582930" indent="-514350">
              <a:buAutoNum type="arabicPeriod"/>
            </a:pPr>
            <a:r>
              <a:rPr lang="en-US" sz="3600" dirty="0"/>
              <a:t> </a:t>
            </a:r>
            <a:r>
              <a:rPr lang="en-US" sz="4000" dirty="0"/>
              <a:t>Look at the teachings of Jesus</a:t>
            </a:r>
            <a:endParaRPr lang="en-US" sz="3600" dirty="0"/>
          </a:p>
        </p:txBody>
      </p:sp>
      <p:sp>
        <p:nvSpPr>
          <p:cNvPr id="4" name="Slide Number Placeholder 3">
            <a:extLst>
              <a:ext uri="{FF2B5EF4-FFF2-40B4-BE49-F238E27FC236}">
                <a16:creationId xmlns:a16="http://schemas.microsoft.com/office/drawing/2014/main" id="{5A9AF7A9-B089-4093-AD63-B2C672D40D3E}"/>
              </a:ext>
            </a:extLst>
          </p:cNvPr>
          <p:cNvSpPr>
            <a:spLocks noGrp="1"/>
          </p:cNvSpPr>
          <p:nvPr>
            <p:ph type="sldNum" sz="quarter" idx="12"/>
          </p:nvPr>
        </p:nvSpPr>
        <p:spPr/>
        <p:txBody>
          <a:bodyPr/>
          <a:lstStyle/>
          <a:p>
            <a:fld id="{A8335838-FD26-4F15-B5AD-69091462CAC1}" type="slidenum">
              <a:rPr lang="en-US" smtClean="0"/>
              <a:pPr/>
              <a:t>9</a:t>
            </a:fld>
            <a:endParaRPr lang="en-US"/>
          </a:p>
        </p:txBody>
      </p:sp>
    </p:spTree>
    <p:extLst>
      <p:ext uri="{BB962C8B-B14F-4D97-AF65-F5344CB8AC3E}">
        <p14:creationId xmlns:p14="http://schemas.microsoft.com/office/powerpoint/2010/main" val="3869149981"/>
      </p:ext>
    </p:extLst>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7128</TotalTime>
  <Words>2763</Words>
  <Application>Microsoft Office PowerPoint</Application>
  <PresentationFormat>On-screen Show (4:3)</PresentationFormat>
  <Paragraphs>289</Paragraphs>
  <Slides>56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56</vt:i4>
      </vt:variant>
    </vt:vector>
  </HeadingPairs>
  <TitlesOfParts>
    <vt:vector size="65" baseType="lpstr">
      <vt:lpstr>Arial</vt:lpstr>
      <vt:lpstr>Calibri</vt:lpstr>
      <vt:lpstr>Consolas</vt:lpstr>
      <vt:lpstr>Corbel</vt:lpstr>
      <vt:lpstr>system-ui</vt:lpstr>
      <vt:lpstr>Wingdings</vt:lpstr>
      <vt:lpstr>Wingdings 2</vt:lpstr>
      <vt:lpstr>Wingdings 3</vt:lpstr>
      <vt:lpstr>Metro</vt:lpstr>
      <vt:lpstr>  The reliability         of the        bible     Wednesday night bible class                   </vt:lpstr>
      <vt:lpstr>PowerPoint Presentation</vt:lpstr>
      <vt:lpstr>Reliability of the Bible</vt:lpstr>
      <vt:lpstr>Reliability of the Bible</vt:lpstr>
      <vt:lpstr>Reliability of the Bible</vt:lpstr>
      <vt:lpstr>Reliability of the Bible</vt:lpstr>
      <vt:lpstr>Reliability of the Bible</vt:lpstr>
      <vt:lpstr>Reliability of the Bible</vt:lpstr>
      <vt:lpstr>Reliability of the Bible</vt:lpstr>
      <vt:lpstr>Reliability of the Bible</vt:lpstr>
      <vt:lpstr>Reliability of the Bible</vt:lpstr>
      <vt:lpstr>  Can we trust the Old Testament</vt:lpstr>
      <vt:lpstr>  Can we trust the Old Testament</vt:lpstr>
      <vt:lpstr>  Can we trust the Old Testament</vt:lpstr>
      <vt:lpstr>What about the Old Testament</vt:lpstr>
      <vt:lpstr>What about the Old Testament</vt:lpstr>
      <vt:lpstr>PowerPoint Presentation</vt:lpstr>
      <vt:lpstr>What about the Old Testament</vt:lpstr>
      <vt:lpstr>What about the Old Testament</vt:lpstr>
      <vt:lpstr>What about the Old Testament</vt:lpstr>
      <vt:lpstr>Reliability of the Bible</vt:lpstr>
      <vt:lpstr>  Can we trust the New Testament?</vt:lpstr>
      <vt:lpstr>  Can we trust the New Testament?</vt:lpstr>
      <vt:lpstr>Can we trust the New Testament</vt:lpstr>
      <vt:lpstr>  Can we trust the New Testament?</vt:lpstr>
      <vt:lpstr>  Can we trust the New Testament?</vt:lpstr>
      <vt:lpstr>  Can we trust the New Testament?</vt:lpstr>
      <vt:lpstr>  Can we trust the New Testament?</vt:lpstr>
      <vt:lpstr>  Can we trust the New Testament?</vt:lpstr>
      <vt:lpstr>  Can we trust the New Testament?</vt:lpstr>
      <vt:lpstr>  Can we trust the New Testament?</vt:lpstr>
      <vt:lpstr>  Can we trust the New Testament?</vt:lpstr>
      <vt:lpstr>  Can we trust the New Testament?</vt:lpstr>
      <vt:lpstr>      Jesus- His Resurrection  -Jesus lays out everything in detail.  a. Calls Himself the messiah.   b. Gives signs, performs miracles.    c. Proclaims that His actions     fulfill the Old Testament     prophesies.                             </vt:lpstr>
      <vt:lpstr>     Jesus- His Resurrection   There are critics that do not   believe in the resurrection of Jesus.   They follow the thought of the   1st century Sadducees.                                  </vt:lpstr>
      <vt:lpstr>     Jesus- His Resurrection          The Swoon Theory  -Theory that suggests that Jesus did  not die, but some how passed (or swooned)  while He was on the cross and then found a   way to escape the tomb.          Debunking the Swoon Theory A.Jesus had six inch spikes driven into his hands   and feet. B.Blood and water came out when pierced. John 19:34 C.The Roman executioners thought he was dead and   did not break His legs. John 19:33</vt:lpstr>
      <vt:lpstr>     Jesus- His Resurrection      Debunking the Swoon Theory D. Pilate confirmed His death before burial.     He would not have allowed this error.     The stakes were high and public. Mark:15:44-45 E. Jesus was embalmed in about 75 pounds of spices    and wrapped in bandages.    John 19:39 F. Jesus was sealed in a tomb with a boulder that    likely weighed 2,000 pounds.                           compellingtruth.org</vt:lpstr>
      <vt:lpstr>     Jesus- His Resurrection  -The resurrection of Jesus Christ sets Christianity apart from any other religion.   - The resurrection gives us hope.  No other world religion can do so.                               </vt:lpstr>
      <vt:lpstr>     Jesus- His Resurrection            Acts 17:31   because He has appointed a day on    which He will judge the world in    righteousness by the Man He has    ordained. He has given assurance     of this to all by raising Him from    the dead.                 </vt:lpstr>
      <vt:lpstr>     Jesus- His Resurrection         Fundamental facts * Jesus was buried in a tomb owned by a   member of the Sanhedrin, Joseph of    Arimathea. Important because it means   the location of Jesus’ tomb was known    in Jerusalem.                            </vt:lpstr>
      <vt:lpstr>     Jesus- His Resurrection           Fundamental facts * As a member of the Jewish Sanhedrin,   Joseph is unlikely to be a Christian   invention. * No other burial story exists. All real   sources confirms that Jesus was buried in    tomb owned by Joseph of Arimathea.  * Jesus’ tomb was found empty by a group   of His women followers.                                        </vt:lpstr>
      <vt:lpstr>     Jesus- His Resurrection    * Mark’s account is very simple.    Contrast that to the apocryphal    book, The Gospel of Peter       Written in the second half of the   second century.                                  </vt:lpstr>
      <vt:lpstr>     Jesus- His Resurrection  * The fact that women's testimony  was less trustworthy in the   1st century society counts in favor of  the truthfulness that tomb was empty.     -Josephus wrote that a Jewish woman’s       testimony should not be admitted into a a Jewish court of Law.           </vt:lpstr>
      <vt:lpstr>     Jesus- His Resurrection  * The Jewish claim that the disciples  stole the body of Jesus shows that  the body was missing.   - The early admission that the tomb   was empty comes from opponents of    the Christian movement.                                         </vt:lpstr>
      <vt:lpstr>     Jesus- His Resurrection      Jesus appears to people Sunday morning   John 20:11-18 To the women     Matt. 28:9-10 To Peter         Luke 24:34, 1 Cor. 15:5 Road to Emmaus   Luke 24: 13-31 Disciples (minus Thomas)  Luke 24:36-39 One-week later   John 20:26-29 To the Disciples 3 weeks later John 21: 1-14</vt:lpstr>
      <vt:lpstr>     Jesus- His Resurrection      Jesus appears to people On a mountain in Galilee  Matt. 28:16-20 More than 500 in Galilee    1 Cor. 15:6 James and all the apostles  1 Cor. 15:7 His ascension   Luke 24:50-51 Paul    Acts 9:3-6</vt:lpstr>
      <vt:lpstr>     Jesus- His Resurrection             Take- a ways * Many more than 500 people saw Jesus    after His resurrection.  * See eleven or twelve times    in about 40 days. * He could speak audibly, He could eat,   appear as flesh and bone, and reason and   instruct with intelligence. </vt:lpstr>
      <vt:lpstr>Lesson 9 Jesus- His Resurrection         Jesus Christ Lived A. The fact that Jesus Christ lived is     practically universally accepted.  B. A host of hostiles witnesses testify to    His life. C. The New Testament documents intrinsically      detail His life. D. The honest historian is forced to admit the    documentation of His existence.            Kyle Butt, Apologetics Press      </vt:lpstr>
      <vt:lpstr>Lesson 9 Jesus- His Resurrection           Jesus Christ Died A. Tacticus , the ancient Roman historian,    documents the execution of Jesus.    “In the reign of Tiberius, by the    governor of Judea, Pontius Pilot”.  B. Early Rabbis wrote that Jesus was put to    death on Passover Eve.   C. Josephus wrote that Pilot condemned     Jesus Christ to the cross.              Kyle Butt, Apologetics Press                                </vt:lpstr>
      <vt:lpstr>     Jesus- His Resurrection        The Tomb Was Empty  A.In 165 AD Justin Martyr recorded a Jewish   letter that was circulated, that the    disciples of Jesus stole the body from the   tomb. B.All parties, friendly and hostile agree      that the tomb was empty.           Kyle Butt, Apologetics Press                            </vt:lpstr>
      <vt:lpstr>     Jesus- His Resurrection         The Tomb Was Empty C.When Peter stood up on the day of    Pentecost and preached, the Jewish leaders   only had to produce the body of Jesus.  D.The Apostles knew the truth and boldly   preached it in the city of Jerusalem. E.Thousands of inhabitants of Jerusalem   knew it and converted to Christianity.        Kyle Butt, Apologetics Press                                                   </vt:lpstr>
      <vt:lpstr>Lesson 9 Jesus- His Resurrection    John Warwick Montgomery wrote: It passes the bounds of credibility that the early Christians could have manufactured such a tale and preached it among those who might easily have refuted it simply by producing the body of Jesus.       Kyle Butt, Apologetics Press                                                     </vt:lpstr>
      <vt:lpstr>     Jesus- His Resurrection          The Tomb was Empty F.The Apostles preached that Jesus   physically rose from the dead.      * Acts 1:24   * Acts 2:24   * Acts 2:31   * 1 Cor. 15:3-4            Kyle Butt, Apologetics Press                                          </vt:lpstr>
      <vt:lpstr>     Jesus- His Resurrection          From Wayne Jackson  While men may die out of religious deceptions, they do not willingly go to their deaths knowing they are  perpetrating a hoax.                                         </vt:lpstr>
      <vt:lpstr>     Jesus- His Resurrection          People’s reaction  - Beginning of the church. Acts 2:30-38 - That day about 3,000 were baptized.  - The church grew. Acts 2:47. - The Apostle Paul. Acts 9.                                        </vt:lpstr>
      <vt:lpstr>     Jesus- His Resurrection   Paul’s conversion supports the claims  that the New Testament makes.  * He was beaten * He was stoned * He was shipwrecked 3 times * He became a missionary for Jesus * He wrote 13 of the 27 NT books. * He died because of his belief that    Jesus was the Messiah and was resurrected.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Tommy G. McClure</dc:creator>
  <cp:lastModifiedBy>Cindy Nelson</cp:lastModifiedBy>
  <cp:revision>628</cp:revision>
  <dcterms:created xsi:type="dcterms:W3CDTF">2015-03-21T15:13:25Z</dcterms:created>
  <dcterms:modified xsi:type="dcterms:W3CDTF">2022-02-08T20:35:07Z</dcterms:modified>
</cp:coreProperties>
</file>