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0" r:id="rId2"/>
    <p:sldId id="256" r:id="rId3"/>
    <p:sldId id="257" r:id="rId4"/>
    <p:sldId id="258" r:id="rId5"/>
    <p:sldId id="260" r:id="rId6"/>
    <p:sldId id="262" r:id="rId7"/>
    <p:sldId id="259" r:id="rId8"/>
    <p:sldId id="261" r:id="rId9"/>
    <p:sldId id="265" r:id="rId10"/>
    <p:sldId id="266" r:id="rId11"/>
    <p:sldId id="263" r:id="rId12"/>
    <p:sldId id="264" r:id="rId13"/>
    <p:sldId id="268" r:id="rId14"/>
    <p:sldId id="269" r:id="rId15"/>
    <p:sldId id="267"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Gotham" panose="02000504050000020004" pitchFamily="2" charset="0"/>
      <p:regular r:id="rId23"/>
      <p:bold r:id="rId24"/>
      <p:italic r:id="rId25"/>
      <p:boldItalic r:id="rId26"/>
    </p:embeddedFont>
    <p:embeddedFont>
      <p:font typeface="Gotham Black" pitchFamily="50"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85AF-8483-4057-9841-02E3C4BEB5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F4744-4AE1-4FF6-919E-C64493619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F59F63-4A57-43D6-A4C0-592E24863F14}"/>
              </a:ext>
            </a:extLst>
          </p:cNvPr>
          <p:cNvSpPr>
            <a:spLocks noGrp="1"/>
          </p:cNvSpPr>
          <p:nvPr>
            <p:ph type="dt" sz="half" idx="10"/>
          </p:nvPr>
        </p:nvSpPr>
        <p:spPr/>
        <p:txBody>
          <a:bodyPr/>
          <a:lstStyle/>
          <a:p>
            <a:fld id="{35F13ABA-F688-4E75-8896-47BE55225F63}" type="datetimeFigureOut">
              <a:rPr lang="en-US" smtClean="0"/>
              <a:t>2/6/2022</a:t>
            </a:fld>
            <a:endParaRPr lang="en-US"/>
          </a:p>
        </p:txBody>
      </p:sp>
      <p:sp>
        <p:nvSpPr>
          <p:cNvPr id="5" name="Footer Placeholder 4">
            <a:extLst>
              <a:ext uri="{FF2B5EF4-FFF2-40B4-BE49-F238E27FC236}">
                <a16:creationId xmlns:a16="http://schemas.microsoft.com/office/drawing/2014/main" id="{ADAE865F-31EC-4FA6-922A-FE6D4D3C6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CACEA-2437-4703-BA27-B75F0CCF0800}"/>
              </a:ext>
            </a:extLst>
          </p:cNvPr>
          <p:cNvSpPr>
            <a:spLocks noGrp="1"/>
          </p:cNvSpPr>
          <p:nvPr>
            <p:ph type="sldNum" sz="quarter" idx="12"/>
          </p:nvPr>
        </p:nvSpPr>
        <p:spPr/>
        <p:txBody>
          <a:bodyPr/>
          <a:lstStyle/>
          <a:p>
            <a:fld id="{6B6790F1-1BD8-42BF-8EDE-985DA3CE2B1D}" type="slidenum">
              <a:rPr lang="en-US" smtClean="0"/>
              <a:t>‹#›</a:t>
            </a:fld>
            <a:endParaRPr lang="en-US"/>
          </a:p>
        </p:txBody>
      </p:sp>
    </p:spTree>
    <p:extLst>
      <p:ext uri="{BB962C8B-B14F-4D97-AF65-F5344CB8AC3E}">
        <p14:creationId xmlns:p14="http://schemas.microsoft.com/office/powerpoint/2010/main" val="789425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C718-CAE5-487E-80E1-2625B558E2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1783A6-7C86-43D7-81CE-E11D5E1AA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30C69-E00F-4896-9F6C-347B755C146A}"/>
              </a:ext>
            </a:extLst>
          </p:cNvPr>
          <p:cNvSpPr>
            <a:spLocks noGrp="1"/>
          </p:cNvSpPr>
          <p:nvPr>
            <p:ph type="dt" sz="half" idx="10"/>
          </p:nvPr>
        </p:nvSpPr>
        <p:spPr/>
        <p:txBody>
          <a:bodyPr/>
          <a:lstStyle/>
          <a:p>
            <a:fld id="{35F13ABA-F688-4E75-8896-47BE55225F63}" type="datetimeFigureOut">
              <a:rPr lang="en-US" smtClean="0"/>
              <a:t>2/6/2022</a:t>
            </a:fld>
            <a:endParaRPr lang="en-US"/>
          </a:p>
        </p:txBody>
      </p:sp>
      <p:sp>
        <p:nvSpPr>
          <p:cNvPr id="5" name="Footer Placeholder 4">
            <a:extLst>
              <a:ext uri="{FF2B5EF4-FFF2-40B4-BE49-F238E27FC236}">
                <a16:creationId xmlns:a16="http://schemas.microsoft.com/office/drawing/2014/main" id="{D7FF7727-1021-4D48-AD55-03F8AD16C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30F39-AC48-485A-93F3-8822CBD7CAFD}"/>
              </a:ext>
            </a:extLst>
          </p:cNvPr>
          <p:cNvSpPr>
            <a:spLocks noGrp="1"/>
          </p:cNvSpPr>
          <p:nvPr>
            <p:ph type="sldNum" sz="quarter" idx="12"/>
          </p:nvPr>
        </p:nvSpPr>
        <p:spPr/>
        <p:txBody>
          <a:bodyPr/>
          <a:lstStyle/>
          <a:p>
            <a:fld id="{6B6790F1-1BD8-42BF-8EDE-985DA3CE2B1D}" type="slidenum">
              <a:rPr lang="en-US" smtClean="0"/>
              <a:t>‹#›</a:t>
            </a:fld>
            <a:endParaRPr lang="en-US"/>
          </a:p>
        </p:txBody>
      </p:sp>
    </p:spTree>
    <p:extLst>
      <p:ext uri="{BB962C8B-B14F-4D97-AF65-F5344CB8AC3E}">
        <p14:creationId xmlns:p14="http://schemas.microsoft.com/office/powerpoint/2010/main" val="168414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248DB-59B8-41D7-915D-B6CC28F97C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7C521C-11CD-429F-9EDD-06362813EC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887EF-6E8C-4900-976F-4D97860F1D62}"/>
              </a:ext>
            </a:extLst>
          </p:cNvPr>
          <p:cNvSpPr>
            <a:spLocks noGrp="1"/>
          </p:cNvSpPr>
          <p:nvPr>
            <p:ph type="dt" sz="half" idx="10"/>
          </p:nvPr>
        </p:nvSpPr>
        <p:spPr/>
        <p:txBody>
          <a:bodyPr/>
          <a:lstStyle/>
          <a:p>
            <a:fld id="{35F13ABA-F688-4E75-8896-47BE55225F63}" type="datetimeFigureOut">
              <a:rPr lang="en-US" smtClean="0"/>
              <a:t>2/6/2022</a:t>
            </a:fld>
            <a:endParaRPr lang="en-US"/>
          </a:p>
        </p:txBody>
      </p:sp>
      <p:sp>
        <p:nvSpPr>
          <p:cNvPr id="5" name="Footer Placeholder 4">
            <a:extLst>
              <a:ext uri="{FF2B5EF4-FFF2-40B4-BE49-F238E27FC236}">
                <a16:creationId xmlns:a16="http://schemas.microsoft.com/office/drawing/2014/main" id="{B489A647-3F63-4D91-A559-58D577B90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853C1-5EA7-4F1D-AA48-A57BE509EAEA}"/>
              </a:ext>
            </a:extLst>
          </p:cNvPr>
          <p:cNvSpPr>
            <a:spLocks noGrp="1"/>
          </p:cNvSpPr>
          <p:nvPr>
            <p:ph type="sldNum" sz="quarter" idx="12"/>
          </p:nvPr>
        </p:nvSpPr>
        <p:spPr/>
        <p:txBody>
          <a:bodyPr/>
          <a:lstStyle/>
          <a:p>
            <a:fld id="{6B6790F1-1BD8-42BF-8EDE-985DA3CE2B1D}" type="slidenum">
              <a:rPr lang="en-US" smtClean="0"/>
              <a:t>‹#›</a:t>
            </a:fld>
            <a:endParaRPr lang="en-US"/>
          </a:p>
        </p:txBody>
      </p:sp>
    </p:spTree>
    <p:extLst>
      <p:ext uri="{BB962C8B-B14F-4D97-AF65-F5344CB8AC3E}">
        <p14:creationId xmlns:p14="http://schemas.microsoft.com/office/powerpoint/2010/main" val="137609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7D6E-B484-4D8B-B31F-FD4C8B202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3D81F-62E5-419B-9554-61DFD24DB4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12519-4AF8-40BC-A6D2-5ADA68381C66}"/>
              </a:ext>
            </a:extLst>
          </p:cNvPr>
          <p:cNvSpPr>
            <a:spLocks noGrp="1"/>
          </p:cNvSpPr>
          <p:nvPr>
            <p:ph type="dt" sz="half" idx="10"/>
          </p:nvPr>
        </p:nvSpPr>
        <p:spPr/>
        <p:txBody>
          <a:bodyPr/>
          <a:lstStyle/>
          <a:p>
            <a:fld id="{35F13ABA-F688-4E75-8896-47BE55225F63}" type="datetimeFigureOut">
              <a:rPr lang="en-US" smtClean="0"/>
              <a:t>2/6/2022</a:t>
            </a:fld>
            <a:endParaRPr lang="en-US"/>
          </a:p>
        </p:txBody>
      </p:sp>
      <p:sp>
        <p:nvSpPr>
          <p:cNvPr id="5" name="Footer Placeholder 4">
            <a:extLst>
              <a:ext uri="{FF2B5EF4-FFF2-40B4-BE49-F238E27FC236}">
                <a16:creationId xmlns:a16="http://schemas.microsoft.com/office/drawing/2014/main" id="{E7AC762B-102E-4E36-81A3-B6A4920D4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9B8B3-2FE5-49C6-B645-E6E6ABA0F305}"/>
              </a:ext>
            </a:extLst>
          </p:cNvPr>
          <p:cNvSpPr>
            <a:spLocks noGrp="1"/>
          </p:cNvSpPr>
          <p:nvPr>
            <p:ph type="sldNum" sz="quarter" idx="12"/>
          </p:nvPr>
        </p:nvSpPr>
        <p:spPr/>
        <p:txBody>
          <a:bodyPr/>
          <a:lstStyle/>
          <a:p>
            <a:fld id="{6B6790F1-1BD8-42BF-8EDE-985DA3CE2B1D}" type="slidenum">
              <a:rPr lang="en-US" smtClean="0"/>
              <a:t>‹#›</a:t>
            </a:fld>
            <a:endParaRPr lang="en-US"/>
          </a:p>
        </p:txBody>
      </p:sp>
    </p:spTree>
    <p:extLst>
      <p:ext uri="{BB962C8B-B14F-4D97-AF65-F5344CB8AC3E}">
        <p14:creationId xmlns:p14="http://schemas.microsoft.com/office/powerpoint/2010/main" val="45191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DFDF-1E8D-4531-B3A9-8F81D16A60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A7CD65-A1C5-44B4-A787-11B60EDA44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82D991-90F1-4BA3-BE44-6E7AA411FDE6}"/>
              </a:ext>
            </a:extLst>
          </p:cNvPr>
          <p:cNvSpPr>
            <a:spLocks noGrp="1"/>
          </p:cNvSpPr>
          <p:nvPr>
            <p:ph type="dt" sz="half" idx="10"/>
          </p:nvPr>
        </p:nvSpPr>
        <p:spPr/>
        <p:txBody>
          <a:bodyPr/>
          <a:lstStyle/>
          <a:p>
            <a:fld id="{35F13ABA-F688-4E75-8896-47BE55225F63}" type="datetimeFigureOut">
              <a:rPr lang="en-US" smtClean="0"/>
              <a:t>2/6/2022</a:t>
            </a:fld>
            <a:endParaRPr lang="en-US"/>
          </a:p>
        </p:txBody>
      </p:sp>
      <p:sp>
        <p:nvSpPr>
          <p:cNvPr id="5" name="Footer Placeholder 4">
            <a:extLst>
              <a:ext uri="{FF2B5EF4-FFF2-40B4-BE49-F238E27FC236}">
                <a16:creationId xmlns:a16="http://schemas.microsoft.com/office/drawing/2014/main" id="{6D73825A-20AE-4DB4-93F8-C59C7D07C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8D30F-A303-4CED-AFDF-1F3BC66C8B87}"/>
              </a:ext>
            </a:extLst>
          </p:cNvPr>
          <p:cNvSpPr>
            <a:spLocks noGrp="1"/>
          </p:cNvSpPr>
          <p:nvPr>
            <p:ph type="sldNum" sz="quarter" idx="12"/>
          </p:nvPr>
        </p:nvSpPr>
        <p:spPr/>
        <p:txBody>
          <a:bodyPr/>
          <a:lstStyle/>
          <a:p>
            <a:fld id="{6B6790F1-1BD8-42BF-8EDE-985DA3CE2B1D}" type="slidenum">
              <a:rPr lang="en-US" smtClean="0"/>
              <a:t>‹#›</a:t>
            </a:fld>
            <a:endParaRPr lang="en-US"/>
          </a:p>
        </p:txBody>
      </p:sp>
    </p:spTree>
    <p:extLst>
      <p:ext uri="{BB962C8B-B14F-4D97-AF65-F5344CB8AC3E}">
        <p14:creationId xmlns:p14="http://schemas.microsoft.com/office/powerpoint/2010/main" val="130427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757E-4001-4A24-95B6-7899708B4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157E40-C1C4-487A-9518-55E83DCA8E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4AB809-37E7-4485-9FEA-D96A4CA1F8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919A02-E6AA-4EEE-A4E3-D908CAE2BBD2}"/>
              </a:ext>
            </a:extLst>
          </p:cNvPr>
          <p:cNvSpPr>
            <a:spLocks noGrp="1"/>
          </p:cNvSpPr>
          <p:nvPr>
            <p:ph type="dt" sz="half" idx="10"/>
          </p:nvPr>
        </p:nvSpPr>
        <p:spPr/>
        <p:txBody>
          <a:bodyPr/>
          <a:lstStyle/>
          <a:p>
            <a:fld id="{35F13ABA-F688-4E75-8896-47BE55225F63}" type="datetimeFigureOut">
              <a:rPr lang="en-US" smtClean="0"/>
              <a:t>2/6/2022</a:t>
            </a:fld>
            <a:endParaRPr lang="en-US"/>
          </a:p>
        </p:txBody>
      </p:sp>
      <p:sp>
        <p:nvSpPr>
          <p:cNvPr id="6" name="Footer Placeholder 5">
            <a:extLst>
              <a:ext uri="{FF2B5EF4-FFF2-40B4-BE49-F238E27FC236}">
                <a16:creationId xmlns:a16="http://schemas.microsoft.com/office/drawing/2014/main" id="{1D0240E0-931C-4339-823E-5AB795647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BB54BB-2DEA-4828-B299-F71406106FB6}"/>
              </a:ext>
            </a:extLst>
          </p:cNvPr>
          <p:cNvSpPr>
            <a:spLocks noGrp="1"/>
          </p:cNvSpPr>
          <p:nvPr>
            <p:ph type="sldNum" sz="quarter" idx="12"/>
          </p:nvPr>
        </p:nvSpPr>
        <p:spPr/>
        <p:txBody>
          <a:bodyPr/>
          <a:lstStyle/>
          <a:p>
            <a:fld id="{6B6790F1-1BD8-42BF-8EDE-985DA3CE2B1D}" type="slidenum">
              <a:rPr lang="en-US" smtClean="0"/>
              <a:t>‹#›</a:t>
            </a:fld>
            <a:endParaRPr lang="en-US"/>
          </a:p>
        </p:txBody>
      </p:sp>
    </p:spTree>
    <p:extLst>
      <p:ext uri="{BB962C8B-B14F-4D97-AF65-F5344CB8AC3E}">
        <p14:creationId xmlns:p14="http://schemas.microsoft.com/office/powerpoint/2010/main" val="956661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E107-A15E-4CFE-BFA8-6D97370F68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88AA52-D613-47E3-8101-5C9FFD28FA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31B527-529C-4BCD-9318-A7C92D7D2A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CAEDFD-D1BA-4420-BADF-5716672D71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CC8907-63A1-487D-9AD1-9C3B2BC32A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221198-EEBD-46B8-8964-483F2183CB4F}"/>
              </a:ext>
            </a:extLst>
          </p:cNvPr>
          <p:cNvSpPr>
            <a:spLocks noGrp="1"/>
          </p:cNvSpPr>
          <p:nvPr>
            <p:ph type="dt" sz="half" idx="10"/>
          </p:nvPr>
        </p:nvSpPr>
        <p:spPr/>
        <p:txBody>
          <a:bodyPr/>
          <a:lstStyle/>
          <a:p>
            <a:fld id="{35F13ABA-F688-4E75-8896-47BE55225F63}" type="datetimeFigureOut">
              <a:rPr lang="en-US" smtClean="0"/>
              <a:t>2/6/2022</a:t>
            </a:fld>
            <a:endParaRPr lang="en-US"/>
          </a:p>
        </p:txBody>
      </p:sp>
      <p:sp>
        <p:nvSpPr>
          <p:cNvPr id="8" name="Footer Placeholder 7">
            <a:extLst>
              <a:ext uri="{FF2B5EF4-FFF2-40B4-BE49-F238E27FC236}">
                <a16:creationId xmlns:a16="http://schemas.microsoft.com/office/drawing/2014/main" id="{6D99EF20-C8E3-4231-ABC0-4860664972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96097A-50A8-4258-98B5-627207D96300}"/>
              </a:ext>
            </a:extLst>
          </p:cNvPr>
          <p:cNvSpPr>
            <a:spLocks noGrp="1"/>
          </p:cNvSpPr>
          <p:nvPr>
            <p:ph type="sldNum" sz="quarter" idx="12"/>
          </p:nvPr>
        </p:nvSpPr>
        <p:spPr/>
        <p:txBody>
          <a:bodyPr/>
          <a:lstStyle/>
          <a:p>
            <a:fld id="{6B6790F1-1BD8-42BF-8EDE-985DA3CE2B1D}" type="slidenum">
              <a:rPr lang="en-US" smtClean="0"/>
              <a:t>‹#›</a:t>
            </a:fld>
            <a:endParaRPr lang="en-US"/>
          </a:p>
        </p:txBody>
      </p:sp>
    </p:spTree>
    <p:extLst>
      <p:ext uri="{BB962C8B-B14F-4D97-AF65-F5344CB8AC3E}">
        <p14:creationId xmlns:p14="http://schemas.microsoft.com/office/powerpoint/2010/main" val="140706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FE43-9974-46AE-B1E8-AC02A5FADD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6D865D-ED85-4FBB-96F6-548CDC281BD6}"/>
              </a:ext>
            </a:extLst>
          </p:cNvPr>
          <p:cNvSpPr>
            <a:spLocks noGrp="1"/>
          </p:cNvSpPr>
          <p:nvPr>
            <p:ph type="dt" sz="half" idx="10"/>
          </p:nvPr>
        </p:nvSpPr>
        <p:spPr/>
        <p:txBody>
          <a:bodyPr/>
          <a:lstStyle/>
          <a:p>
            <a:fld id="{35F13ABA-F688-4E75-8896-47BE55225F63}" type="datetimeFigureOut">
              <a:rPr lang="en-US" smtClean="0"/>
              <a:t>2/6/2022</a:t>
            </a:fld>
            <a:endParaRPr lang="en-US"/>
          </a:p>
        </p:txBody>
      </p:sp>
      <p:sp>
        <p:nvSpPr>
          <p:cNvPr id="4" name="Footer Placeholder 3">
            <a:extLst>
              <a:ext uri="{FF2B5EF4-FFF2-40B4-BE49-F238E27FC236}">
                <a16:creationId xmlns:a16="http://schemas.microsoft.com/office/drawing/2014/main" id="{8F3EAA87-F3BA-4251-9B0E-A6CC4DD1A1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326097-7998-437C-A503-2C619EDF09F3}"/>
              </a:ext>
            </a:extLst>
          </p:cNvPr>
          <p:cNvSpPr>
            <a:spLocks noGrp="1"/>
          </p:cNvSpPr>
          <p:nvPr>
            <p:ph type="sldNum" sz="quarter" idx="12"/>
          </p:nvPr>
        </p:nvSpPr>
        <p:spPr/>
        <p:txBody>
          <a:bodyPr/>
          <a:lstStyle/>
          <a:p>
            <a:fld id="{6B6790F1-1BD8-42BF-8EDE-985DA3CE2B1D}" type="slidenum">
              <a:rPr lang="en-US" smtClean="0"/>
              <a:t>‹#›</a:t>
            </a:fld>
            <a:endParaRPr lang="en-US"/>
          </a:p>
        </p:txBody>
      </p:sp>
    </p:spTree>
    <p:extLst>
      <p:ext uri="{BB962C8B-B14F-4D97-AF65-F5344CB8AC3E}">
        <p14:creationId xmlns:p14="http://schemas.microsoft.com/office/powerpoint/2010/main" val="181753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BCC52-FF49-4F0D-8F4E-F94C2F7179C2}"/>
              </a:ext>
            </a:extLst>
          </p:cNvPr>
          <p:cNvSpPr>
            <a:spLocks noGrp="1"/>
          </p:cNvSpPr>
          <p:nvPr>
            <p:ph type="dt" sz="half" idx="10"/>
          </p:nvPr>
        </p:nvSpPr>
        <p:spPr/>
        <p:txBody>
          <a:bodyPr/>
          <a:lstStyle/>
          <a:p>
            <a:fld id="{35F13ABA-F688-4E75-8896-47BE55225F63}" type="datetimeFigureOut">
              <a:rPr lang="en-US" smtClean="0"/>
              <a:t>2/6/2022</a:t>
            </a:fld>
            <a:endParaRPr lang="en-US"/>
          </a:p>
        </p:txBody>
      </p:sp>
      <p:sp>
        <p:nvSpPr>
          <p:cNvPr id="3" name="Footer Placeholder 2">
            <a:extLst>
              <a:ext uri="{FF2B5EF4-FFF2-40B4-BE49-F238E27FC236}">
                <a16:creationId xmlns:a16="http://schemas.microsoft.com/office/drawing/2014/main" id="{6750954F-31D8-47E7-9EF4-7E9E814482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1D0054-2F86-4825-BE6D-7385F8621C6A}"/>
              </a:ext>
            </a:extLst>
          </p:cNvPr>
          <p:cNvSpPr>
            <a:spLocks noGrp="1"/>
          </p:cNvSpPr>
          <p:nvPr>
            <p:ph type="sldNum" sz="quarter" idx="12"/>
          </p:nvPr>
        </p:nvSpPr>
        <p:spPr/>
        <p:txBody>
          <a:bodyPr/>
          <a:lstStyle/>
          <a:p>
            <a:fld id="{6B6790F1-1BD8-42BF-8EDE-985DA3CE2B1D}" type="slidenum">
              <a:rPr lang="en-US" smtClean="0"/>
              <a:t>‹#›</a:t>
            </a:fld>
            <a:endParaRPr lang="en-US"/>
          </a:p>
        </p:txBody>
      </p:sp>
    </p:spTree>
    <p:extLst>
      <p:ext uri="{BB962C8B-B14F-4D97-AF65-F5344CB8AC3E}">
        <p14:creationId xmlns:p14="http://schemas.microsoft.com/office/powerpoint/2010/main" val="109702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CFB9-5914-4943-8BE3-F4EDCA8F08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AB791D-E9CE-4F8B-B5F9-E31DFFD92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5A0231-CAE4-4A89-9169-6DCC9B9E7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2C1B06-9261-46B4-B61C-5444F482A7D6}"/>
              </a:ext>
            </a:extLst>
          </p:cNvPr>
          <p:cNvSpPr>
            <a:spLocks noGrp="1"/>
          </p:cNvSpPr>
          <p:nvPr>
            <p:ph type="dt" sz="half" idx="10"/>
          </p:nvPr>
        </p:nvSpPr>
        <p:spPr/>
        <p:txBody>
          <a:bodyPr/>
          <a:lstStyle/>
          <a:p>
            <a:fld id="{35F13ABA-F688-4E75-8896-47BE55225F63}" type="datetimeFigureOut">
              <a:rPr lang="en-US" smtClean="0"/>
              <a:t>2/6/2022</a:t>
            </a:fld>
            <a:endParaRPr lang="en-US"/>
          </a:p>
        </p:txBody>
      </p:sp>
      <p:sp>
        <p:nvSpPr>
          <p:cNvPr id="6" name="Footer Placeholder 5">
            <a:extLst>
              <a:ext uri="{FF2B5EF4-FFF2-40B4-BE49-F238E27FC236}">
                <a16:creationId xmlns:a16="http://schemas.microsoft.com/office/drawing/2014/main" id="{AE56930D-C531-411C-AB9C-C19AECECE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4B202-D92F-4341-ABA6-037E2FDDB872}"/>
              </a:ext>
            </a:extLst>
          </p:cNvPr>
          <p:cNvSpPr>
            <a:spLocks noGrp="1"/>
          </p:cNvSpPr>
          <p:nvPr>
            <p:ph type="sldNum" sz="quarter" idx="12"/>
          </p:nvPr>
        </p:nvSpPr>
        <p:spPr/>
        <p:txBody>
          <a:bodyPr/>
          <a:lstStyle/>
          <a:p>
            <a:fld id="{6B6790F1-1BD8-42BF-8EDE-985DA3CE2B1D}" type="slidenum">
              <a:rPr lang="en-US" smtClean="0"/>
              <a:t>‹#›</a:t>
            </a:fld>
            <a:endParaRPr lang="en-US"/>
          </a:p>
        </p:txBody>
      </p:sp>
    </p:spTree>
    <p:extLst>
      <p:ext uri="{BB962C8B-B14F-4D97-AF65-F5344CB8AC3E}">
        <p14:creationId xmlns:p14="http://schemas.microsoft.com/office/powerpoint/2010/main" val="85294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94C0-612F-488D-850F-334CBD78F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E8C92D-AA82-4B6D-9186-9DD429A1A7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0C63B5-A89C-4A88-83D4-FDB6B4EA2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BCD0F0-A236-486F-99EF-6B193698733D}"/>
              </a:ext>
            </a:extLst>
          </p:cNvPr>
          <p:cNvSpPr>
            <a:spLocks noGrp="1"/>
          </p:cNvSpPr>
          <p:nvPr>
            <p:ph type="dt" sz="half" idx="10"/>
          </p:nvPr>
        </p:nvSpPr>
        <p:spPr/>
        <p:txBody>
          <a:bodyPr/>
          <a:lstStyle/>
          <a:p>
            <a:fld id="{35F13ABA-F688-4E75-8896-47BE55225F63}" type="datetimeFigureOut">
              <a:rPr lang="en-US" smtClean="0"/>
              <a:t>2/6/2022</a:t>
            </a:fld>
            <a:endParaRPr lang="en-US"/>
          </a:p>
        </p:txBody>
      </p:sp>
      <p:sp>
        <p:nvSpPr>
          <p:cNvPr id="6" name="Footer Placeholder 5">
            <a:extLst>
              <a:ext uri="{FF2B5EF4-FFF2-40B4-BE49-F238E27FC236}">
                <a16:creationId xmlns:a16="http://schemas.microsoft.com/office/drawing/2014/main" id="{89140D26-27C5-403D-8E71-4D30A7B78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84B683-7CB2-4A31-BD5E-43F9169951E1}"/>
              </a:ext>
            </a:extLst>
          </p:cNvPr>
          <p:cNvSpPr>
            <a:spLocks noGrp="1"/>
          </p:cNvSpPr>
          <p:nvPr>
            <p:ph type="sldNum" sz="quarter" idx="12"/>
          </p:nvPr>
        </p:nvSpPr>
        <p:spPr/>
        <p:txBody>
          <a:bodyPr/>
          <a:lstStyle/>
          <a:p>
            <a:fld id="{6B6790F1-1BD8-42BF-8EDE-985DA3CE2B1D}" type="slidenum">
              <a:rPr lang="en-US" smtClean="0"/>
              <a:t>‹#›</a:t>
            </a:fld>
            <a:endParaRPr lang="en-US"/>
          </a:p>
        </p:txBody>
      </p:sp>
    </p:spTree>
    <p:extLst>
      <p:ext uri="{BB962C8B-B14F-4D97-AF65-F5344CB8AC3E}">
        <p14:creationId xmlns:p14="http://schemas.microsoft.com/office/powerpoint/2010/main" val="297491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F21567-316B-432E-B419-8F227B3B7A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C02C7B-5927-4BBD-B17B-A29C647921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4CC46-F250-40D0-B872-2020089FD3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13ABA-F688-4E75-8896-47BE55225F63}" type="datetimeFigureOut">
              <a:rPr lang="en-US" smtClean="0"/>
              <a:t>2/6/2022</a:t>
            </a:fld>
            <a:endParaRPr lang="en-US"/>
          </a:p>
        </p:txBody>
      </p:sp>
      <p:sp>
        <p:nvSpPr>
          <p:cNvPr id="5" name="Footer Placeholder 4">
            <a:extLst>
              <a:ext uri="{FF2B5EF4-FFF2-40B4-BE49-F238E27FC236}">
                <a16:creationId xmlns:a16="http://schemas.microsoft.com/office/drawing/2014/main" id="{5CFA8F56-A56D-42CD-9DDA-08D5054B6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0E2323-4F96-4ED7-BAAF-A84C7438D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790F1-1BD8-42BF-8EDE-985DA3CE2B1D}" type="slidenum">
              <a:rPr lang="en-US" smtClean="0"/>
              <a:t>‹#›</a:t>
            </a:fld>
            <a:endParaRPr lang="en-US"/>
          </a:p>
        </p:txBody>
      </p:sp>
    </p:spTree>
    <p:extLst>
      <p:ext uri="{BB962C8B-B14F-4D97-AF65-F5344CB8AC3E}">
        <p14:creationId xmlns:p14="http://schemas.microsoft.com/office/powerpoint/2010/main" val="3561311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18B7-F0EC-4E89-9135-72C6774655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75AB9D-2FC1-4F65-819D-2558813E99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3058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C784-9712-4CFD-9F67-6A1F8209B5BD}"/>
              </a:ext>
            </a:extLst>
          </p:cNvPr>
          <p:cNvSpPr>
            <a:spLocks noGrp="1"/>
          </p:cNvSpPr>
          <p:nvPr>
            <p:ph type="title"/>
          </p:nvPr>
        </p:nvSpPr>
        <p:spPr>
          <a:xfrm>
            <a:off x="132029" y="111628"/>
            <a:ext cx="11900026" cy="1325563"/>
          </a:xfrm>
        </p:spPr>
        <p:txBody>
          <a:bodyPr/>
          <a:lstStyle/>
          <a:p>
            <a:r>
              <a:rPr lang="en-US" dirty="0">
                <a:latin typeface="Gotham Black" pitchFamily="50" charset="0"/>
              </a:rPr>
              <a:t>OT Concept of the Stanger/Alien</a:t>
            </a:r>
          </a:p>
        </p:txBody>
      </p:sp>
      <p:sp>
        <p:nvSpPr>
          <p:cNvPr id="3" name="Content Placeholder 2">
            <a:extLst>
              <a:ext uri="{FF2B5EF4-FFF2-40B4-BE49-F238E27FC236}">
                <a16:creationId xmlns:a16="http://schemas.microsoft.com/office/drawing/2014/main" id="{8B1C5B82-29E7-42E6-A7CB-52EEDF096B40}"/>
              </a:ext>
            </a:extLst>
          </p:cNvPr>
          <p:cNvSpPr>
            <a:spLocks noGrp="1"/>
          </p:cNvSpPr>
          <p:nvPr>
            <p:ph idx="1"/>
          </p:nvPr>
        </p:nvSpPr>
        <p:spPr>
          <a:xfrm>
            <a:off x="132028" y="1437190"/>
            <a:ext cx="11900025" cy="5309181"/>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Gotham" panose="02000504050000020004" pitchFamily="2" charset="0"/>
                <a:ea typeface="+mn-ea"/>
                <a:cs typeface="+mn-cs"/>
              </a:rPr>
              <a:t>Cursed is he who distorts the justice due an alien, orphan, and widow. And all the people shall say, 'Amen.’</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Gotham" panose="02000504050000020004" pitchFamily="2" charset="0"/>
                <a:ea typeface="+mn-ea"/>
                <a:cs typeface="+mn-cs"/>
              </a:rPr>
              <a:t>Deuteronomy 27:19</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Gotham" panose="02000504050000020004"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u="none" strike="noStrike" baseline="0" dirty="0">
                <a:latin typeface="Gotham" panose="02000504050000020004" pitchFamily="2" charset="0"/>
              </a:rPr>
              <a:t>I was eyes to the blind and feet to the lame. I was a father to the needy, and I investigated the case which I did not know. I broke the jaws of the wicked and snatched the prey from his teeth.</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u="none" strike="noStrike" baseline="0" dirty="0">
                <a:latin typeface="Gotham" panose="02000504050000020004" pitchFamily="2" charset="0"/>
              </a:rPr>
              <a:t>Job 29:15-17</a:t>
            </a:r>
            <a:endParaRPr lang="en-US" dirty="0"/>
          </a:p>
          <a:p>
            <a:pPr marL="0" indent="0">
              <a:buNone/>
            </a:pPr>
            <a:endParaRPr lang="en-US" dirty="0"/>
          </a:p>
          <a:p>
            <a:endParaRPr lang="en-US" dirty="0"/>
          </a:p>
        </p:txBody>
      </p:sp>
    </p:spTree>
    <p:extLst>
      <p:ext uri="{BB962C8B-B14F-4D97-AF65-F5344CB8AC3E}">
        <p14:creationId xmlns:p14="http://schemas.microsoft.com/office/powerpoint/2010/main" val="6179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C784-9712-4CFD-9F67-6A1F8209B5BD}"/>
              </a:ext>
            </a:extLst>
          </p:cNvPr>
          <p:cNvSpPr>
            <a:spLocks noGrp="1"/>
          </p:cNvSpPr>
          <p:nvPr>
            <p:ph type="title"/>
          </p:nvPr>
        </p:nvSpPr>
        <p:spPr>
          <a:xfrm>
            <a:off x="132029" y="111628"/>
            <a:ext cx="11900026" cy="1325563"/>
          </a:xfrm>
        </p:spPr>
        <p:txBody>
          <a:bodyPr/>
          <a:lstStyle/>
          <a:p>
            <a:r>
              <a:rPr lang="en-US" dirty="0">
                <a:latin typeface="Gotham Black" pitchFamily="50" charset="0"/>
              </a:rPr>
              <a:t>Biblical Examples of Hospitality</a:t>
            </a:r>
          </a:p>
        </p:txBody>
      </p:sp>
      <p:sp>
        <p:nvSpPr>
          <p:cNvPr id="3" name="Content Placeholder 2">
            <a:extLst>
              <a:ext uri="{FF2B5EF4-FFF2-40B4-BE49-F238E27FC236}">
                <a16:creationId xmlns:a16="http://schemas.microsoft.com/office/drawing/2014/main" id="{8B1C5B82-29E7-42E6-A7CB-52EEDF096B40}"/>
              </a:ext>
            </a:extLst>
          </p:cNvPr>
          <p:cNvSpPr>
            <a:spLocks noGrp="1"/>
          </p:cNvSpPr>
          <p:nvPr>
            <p:ph idx="1"/>
          </p:nvPr>
        </p:nvSpPr>
        <p:spPr>
          <a:xfrm>
            <a:off x="132028" y="1437190"/>
            <a:ext cx="11900025" cy="5309181"/>
          </a:xfrm>
        </p:spPr>
        <p:txBody>
          <a:bodyPr>
            <a:normAutofit/>
          </a:bodyPr>
          <a:lstStyle/>
          <a:p>
            <a:r>
              <a:rPr lang="en-US" dirty="0"/>
              <a:t>Lydia offered Paul her home after her conversion (Acts 16:15)</a:t>
            </a:r>
          </a:p>
          <a:p>
            <a:r>
              <a:rPr lang="en-US" dirty="0"/>
              <a:t>The Philippian jailer fed them (Acts 16:34)</a:t>
            </a:r>
          </a:p>
          <a:p>
            <a:r>
              <a:rPr lang="en-US" dirty="0"/>
              <a:t>Paul stayed with Aquila in Corinth (Acts 18:1-11)</a:t>
            </a:r>
          </a:p>
          <a:p>
            <a:r>
              <a:rPr lang="en-US" dirty="0"/>
              <a:t>Paul stayed at the home of Philip in Caesarea (Acts 21:8)</a:t>
            </a:r>
          </a:p>
          <a:p>
            <a:r>
              <a:rPr lang="en-US" dirty="0"/>
              <a:t>Paul stayed with </a:t>
            </a:r>
            <a:r>
              <a:rPr lang="en-US" dirty="0" err="1"/>
              <a:t>Mnason</a:t>
            </a:r>
            <a:r>
              <a:rPr lang="en-US" dirty="0"/>
              <a:t>, from Cyprus on his travels (Acts 21:16)</a:t>
            </a:r>
          </a:p>
          <a:p>
            <a:r>
              <a:rPr lang="en-US" dirty="0"/>
              <a:t>Paul stayed with Publius on the island of Malta (Acts 28:7)</a:t>
            </a:r>
          </a:p>
          <a:p>
            <a:r>
              <a:rPr lang="en-US" dirty="0"/>
              <a:t>Paul stayed with </a:t>
            </a:r>
            <a:r>
              <a:rPr lang="en-US" dirty="0" err="1"/>
              <a:t>Gauis</a:t>
            </a:r>
            <a:r>
              <a:rPr lang="en-US" dirty="0"/>
              <a:t> when he wrote Romans from Corinth at the end of his third missionary journey (Romans 16:23)</a:t>
            </a:r>
          </a:p>
          <a:p>
            <a:r>
              <a:rPr lang="en-US" dirty="0"/>
              <a:t>Peter stayed in the home of Simon the tanner (Acts 10:32)</a:t>
            </a:r>
          </a:p>
          <a:p>
            <a:r>
              <a:rPr lang="en-US" dirty="0"/>
              <a:t>The example of the early church (Acts 2:43-46)</a:t>
            </a:r>
          </a:p>
          <a:p>
            <a:endParaRPr lang="en-US" dirty="0"/>
          </a:p>
        </p:txBody>
      </p:sp>
    </p:spTree>
    <p:extLst>
      <p:ext uri="{BB962C8B-B14F-4D97-AF65-F5344CB8AC3E}">
        <p14:creationId xmlns:p14="http://schemas.microsoft.com/office/powerpoint/2010/main" val="303421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C784-9712-4CFD-9F67-6A1F8209B5BD}"/>
              </a:ext>
            </a:extLst>
          </p:cNvPr>
          <p:cNvSpPr>
            <a:spLocks noGrp="1"/>
          </p:cNvSpPr>
          <p:nvPr>
            <p:ph type="title"/>
          </p:nvPr>
        </p:nvSpPr>
        <p:spPr>
          <a:xfrm>
            <a:off x="132029" y="111628"/>
            <a:ext cx="11900026" cy="1325563"/>
          </a:xfrm>
        </p:spPr>
        <p:txBody>
          <a:bodyPr/>
          <a:lstStyle/>
          <a:p>
            <a:r>
              <a:rPr lang="en-US" dirty="0">
                <a:latin typeface="Gotham Black" pitchFamily="50" charset="0"/>
              </a:rPr>
              <a:t>Luke on Hospitality</a:t>
            </a:r>
          </a:p>
        </p:txBody>
      </p:sp>
      <p:sp>
        <p:nvSpPr>
          <p:cNvPr id="3" name="Content Placeholder 2">
            <a:extLst>
              <a:ext uri="{FF2B5EF4-FFF2-40B4-BE49-F238E27FC236}">
                <a16:creationId xmlns:a16="http://schemas.microsoft.com/office/drawing/2014/main" id="{8B1C5B82-29E7-42E6-A7CB-52EEDF096B40}"/>
              </a:ext>
            </a:extLst>
          </p:cNvPr>
          <p:cNvSpPr>
            <a:spLocks noGrp="1"/>
          </p:cNvSpPr>
          <p:nvPr>
            <p:ph idx="1"/>
          </p:nvPr>
        </p:nvSpPr>
        <p:spPr>
          <a:xfrm>
            <a:off x="132028" y="1437190"/>
            <a:ext cx="11900025" cy="5309181"/>
          </a:xfrm>
        </p:spPr>
        <p:txBody>
          <a:bodyPr>
            <a:normAutofit/>
          </a:bodyPr>
          <a:lstStyle/>
          <a:p>
            <a:pPr marL="742950" indent="-742950">
              <a:buFont typeface="+mj-lt"/>
              <a:buAutoNum type="arabicPeriod"/>
            </a:pPr>
            <a:r>
              <a:rPr lang="en-US" sz="3600" dirty="0">
                <a:latin typeface="Gotham" panose="02000504050000020004" pitchFamily="2" charset="0"/>
              </a:rPr>
              <a:t>Luke 10:1-16</a:t>
            </a:r>
          </a:p>
          <a:p>
            <a:pPr lvl="1"/>
            <a:r>
              <a:rPr lang="en-US" sz="3200" dirty="0">
                <a:latin typeface="Gotham" panose="02000504050000020004" pitchFamily="2" charset="0"/>
              </a:rPr>
              <a:t>4-6 They were not to carry provisions</a:t>
            </a:r>
          </a:p>
          <a:p>
            <a:pPr lvl="1"/>
            <a:r>
              <a:rPr lang="en-US" sz="3200" dirty="0">
                <a:latin typeface="Gotham" panose="02000504050000020004" pitchFamily="2" charset="0"/>
              </a:rPr>
              <a:t>7 Contentment with what they receive</a:t>
            </a:r>
          </a:p>
          <a:p>
            <a:pPr lvl="1"/>
            <a:r>
              <a:rPr lang="en-US" sz="3200" dirty="0">
                <a:latin typeface="Gotham" panose="02000504050000020004" pitchFamily="2" charset="0"/>
              </a:rPr>
              <a:t>16 The townspeople’s response to these strangers, Jesus’ disciples, will function as their response to Jesus himself.</a:t>
            </a:r>
          </a:p>
          <a:p>
            <a:pPr marL="0" lvl="1" indent="0">
              <a:buNone/>
            </a:pPr>
            <a:endParaRPr lang="en-US" sz="1600" dirty="0">
              <a:latin typeface="Gotham" panose="02000504050000020004" pitchFamily="2" charset="0"/>
            </a:endParaRPr>
          </a:p>
          <a:p>
            <a:pPr marL="0" lvl="1" indent="0">
              <a:buNone/>
            </a:pPr>
            <a:endParaRPr lang="en-US" sz="1600" dirty="0">
              <a:latin typeface="Gotham" panose="02000504050000020004" pitchFamily="2" charset="0"/>
            </a:endParaRPr>
          </a:p>
          <a:p>
            <a:pPr marL="0" lvl="1" indent="0">
              <a:buNone/>
            </a:pPr>
            <a:endParaRPr lang="en-US" sz="1600" dirty="0">
              <a:latin typeface="Gotham" panose="02000504050000020004" pitchFamily="2" charset="0"/>
            </a:endParaRPr>
          </a:p>
          <a:p>
            <a:pPr marL="0" lvl="1" indent="0">
              <a:buNone/>
            </a:pPr>
            <a:endParaRPr lang="en-US" sz="1600" dirty="0">
              <a:latin typeface="Gotham" panose="02000504050000020004" pitchFamily="2" charset="0"/>
            </a:endParaRPr>
          </a:p>
          <a:p>
            <a:pPr marL="0" lvl="1" indent="0">
              <a:buNone/>
            </a:pPr>
            <a:endParaRPr lang="en-US" sz="1600" dirty="0">
              <a:latin typeface="Gotham" panose="02000504050000020004" pitchFamily="2" charset="0"/>
            </a:endParaRPr>
          </a:p>
          <a:p>
            <a:pPr marL="0" lvl="1" indent="0">
              <a:buNone/>
            </a:pPr>
            <a:endParaRPr lang="en-US" sz="1600" dirty="0">
              <a:latin typeface="Gotham" panose="02000504050000020004" pitchFamily="2" charset="0"/>
            </a:endParaRPr>
          </a:p>
          <a:p>
            <a:pPr marL="0" lvl="1" indent="0">
              <a:buNone/>
            </a:pPr>
            <a:endParaRPr lang="en-US" sz="1600" dirty="0">
              <a:latin typeface="Gotham" panose="02000504050000020004" pitchFamily="2" charset="0"/>
            </a:endParaRPr>
          </a:p>
          <a:p>
            <a:pPr marL="0" lvl="1" indent="0">
              <a:buNone/>
            </a:pPr>
            <a:r>
              <a:rPr lang="en-US" sz="1600" dirty="0">
                <a:latin typeface="Gotham" panose="02000504050000020004" pitchFamily="2" charset="0"/>
              </a:rPr>
              <a:t>Entertaining Angels: Hospitality in Luke and Acts by Andrew </a:t>
            </a:r>
            <a:r>
              <a:rPr lang="en-US" sz="1600" dirty="0" err="1">
                <a:latin typeface="Gotham" panose="02000504050000020004" pitchFamily="2" charset="0"/>
              </a:rPr>
              <a:t>Arterbury</a:t>
            </a:r>
            <a:endParaRPr lang="en-US" sz="1050" spc="-100" dirty="0">
              <a:latin typeface="Gotham" panose="02000504050000020004" pitchFamily="2" charset="0"/>
            </a:endParaRPr>
          </a:p>
        </p:txBody>
      </p:sp>
    </p:spTree>
    <p:extLst>
      <p:ext uri="{BB962C8B-B14F-4D97-AF65-F5344CB8AC3E}">
        <p14:creationId xmlns:p14="http://schemas.microsoft.com/office/powerpoint/2010/main" val="16405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C784-9712-4CFD-9F67-6A1F8209B5BD}"/>
              </a:ext>
            </a:extLst>
          </p:cNvPr>
          <p:cNvSpPr>
            <a:spLocks noGrp="1"/>
          </p:cNvSpPr>
          <p:nvPr>
            <p:ph type="title"/>
          </p:nvPr>
        </p:nvSpPr>
        <p:spPr>
          <a:xfrm>
            <a:off x="132029" y="111628"/>
            <a:ext cx="11900026" cy="1325563"/>
          </a:xfrm>
        </p:spPr>
        <p:txBody>
          <a:bodyPr/>
          <a:lstStyle/>
          <a:p>
            <a:r>
              <a:rPr lang="en-US" dirty="0">
                <a:latin typeface="Gotham Black" pitchFamily="50" charset="0"/>
              </a:rPr>
              <a:t>Luke on Hospitality</a:t>
            </a:r>
          </a:p>
        </p:txBody>
      </p:sp>
      <p:sp>
        <p:nvSpPr>
          <p:cNvPr id="3" name="Content Placeholder 2">
            <a:extLst>
              <a:ext uri="{FF2B5EF4-FFF2-40B4-BE49-F238E27FC236}">
                <a16:creationId xmlns:a16="http://schemas.microsoft.com/office/drawing/2014/main" id="{8B1C5B82-29E7-42E6-A7CB-52EEDF096B40}"/>
              </a:ext>
            </a:extLst>
          </p:cNvPr>
          <p:cNvSpPr>
            <a:spLocks noGrp="1"/>
          </p:cNvSpPr>
          <p:nvPr>
            <p:ph idx="1"/>
          </p:nvPr>
        </p:nvSpPr>
        <p:spPr>
          <a:xfrm>
            <a:off x="132028" y="1437190"/>
            <a:ext cx="11900025" cy="5309181"/>
          </a:xfrm>
        </p:spPr>
        <p:txBody>
          <a:bodyPr>
            <a:normAutofit/>
          </a:bodyPr>
          <a:lstStyle/>
          <a:p>
            <a:pPr marL="742950" indent="-742950">
              <a:buFont typeface="+mj-lt"/>
              <a:buAutoNum type="arabicPeriod" startAt="2"/>
            </a:pPr>
            <a:r>
              <a:rPr lang="en-US" sz="3600" dirty="0">
                <a:latin typeface="Gotham" panose="02000504050000020004" pitchFamily="2" charset="0"/>
              </a:rPr>
              <a:t>Luke 24:13-35</a:t>
            </a:r>
          </a:p>
          <a:p>
            <a:pPr lvl="1"/>
            <a:r>
              <a:rPr lang="en-US" sz="3200" dirty="0">
                <a:latin typeface="Gotham" panose="02000504050000020004" pitchFamily="2" charset="0"/>
              </a:rPr>
              <a:t>18 A stranger joins them </a:t>
            </a:r>
          </a:p>
          <a:p>
            <a:pPr lvl="1"/>
            <a:r>
              <a:rPr lang="en-US" sz="3200" dirty="0">
                <a:latin typeface="Gotham" panose="02000504050000020004" pitchFamily="2" charset="0"/>
              </a:rPr>
              <a:t>18-25 Tells them that they are slow to believe</a:t>
            </a:r>
          </a:p>
          <a:p>
            <a:pPr lvl="1"/>
            <a:r>
              <a:rPr lang="en-US" sz="3200" dirty="0">
                <a:latin typeface="Gotham" panose="02000504050000020004" pitchFamily="2" charset="0"/>
              </a:rPr>
              <a:t>28-29 Disciples insist in sharing</a:t>
            </a:r>
          </a:p>
          <a:p>
            <a:pPr lvl="1"/>
            <a:r>
              <a:rPr lang="en-US" sz="3200" dirty="0">
                <a:latin typeface="Gotham" panose="02000504050000020004" pitchFamily="2" charset="0"/>
              </a:rPr>
              <a:t>31 At the meal their eyes are opened</a:t>
            </a:r>
          </a:p>
          <a:p>
            <a:pPr marL="0" lvl="1" indent="0">
              <a:buNone/>
            </a:pPr>
            <a:endParaRPr lang="en-US" sz="1800" dirty="0">
              <a:latin typeface="Gotham" panose="02000504050000020004" pitchFamily="2" charset="0"/>
            </a:endParaRPr>
          </a:p>
          <a:p>
            <a:pPr marL="0" lvl="1" indent="0">
              <a:buNone/>
            </a:pPr>
            <a:endParaRPr lang="en-US" sz="1800" dirty="0">
              <a:latin typeface="Gotham" panose="02000504050000020004" pitchFamily="2" charset="0"/>
            </a:endParaRPr>
          </a:p>
          <a:p>
            <a:pPr marL="0" lvl="1" indent="0">
              <a:buNone/>
            </a:pPr>
            <a:endParaRPr lang="en-US" sz="1800" dirty="0">
              <a:latin typeface="Gotham" panose="02000504050000020004" pitchFamily="2" charset="0"/>
            </a:endParaRPr>
          </a:p>
          <a:p>
            <a:pPr marL="0" lvl="1" indent="0">
              <a:buNone/>
            </a:pPr>
            <a:endParaRPr lang="en-US" sz="1800" dirty="0">
              <a:latin typeface="Gotham" panose="02000504050000020004" pitchFamily="2" charset="0"/>
            </a:endParaRPr>
          </a:p>
          <a:p>
            <a:pPr marL="0" lvl="1" indent="0">
              <a:buNone/>
            </a:pPr>
            <a:endParaRPr lang="en-US" sz="1800" dirty="0">
              <a:latin typeface="Gotham" panose="02000504050000020004" pitchFamily="2" charset="0"/>
            </a:endParaRPr>
          </a:p>
          <a:p>
            <a:pPr marL="0" lvl="1" indent="0">
              <a:buNone/>
            </a:pPr>
            <a:endParaRPr lang="en-US" sz="1800" dirty="0">
              <a:latin typeface="Gotham" panose="02000504050000020004" pitchFamily="2" charset="0"/>
            </a:endParaRPr>
          </a:p>
          <a:p>
            <a:pPr marL="0" lvl="1" indent="0">
              <a:buNone/>
            </a:pPr>
            <a:endParaRPr lang="en-US" sz="1800" dirty="0">
              <a:latin typeface="Gotham" panose="02000504050000020004" pitchFamily="2" charset="0"/>
            </a:endParaRPr>
          </a:p>
          <a:p>
            <a:pPr marL="0" lvl="1" indent="0">
              <a:buNone/>
            </a:pPr>
            <a:r>
              <a:rPr lang="en-US" sz="1800" dirty="0">
                <a:latin typeface="Gotham" panose="02000504050000020004" pitchFamily="2" charset="0"/>
              </a:rPr>
              <a:t>Entertaining Angels: Hospitality in Luke and Acts by Andrew </a:t>
            </a:r>
            <a:r>
              <a:rPr lang="en-US" sz="1800" dirty="0" err="1">
                <a:latin typeface="Gotham" panose="02000504050000020004" pitchFamily="2" charset="0"/>
              </a:rPr>
              <a:t>Arterbury</a:t>
            </a:r>
            <a:endParaRPr lang="en-US" sz="1800" dirty="0">
              <a:latin typeface="Gotham" panose="02000504050000020004" pitchFamily="2" charset="0"/>
            </a:endParaRPr>
          </a:p>
          <a:p>
            <a:pPr marL="457200" lvl="1" indent="0">
              <a:buNone/>
            </a:pPr>
            <a:endParaRPr lang="en-US" sz="3200" dirty="0">
              <a:latin typeface="Gotham" panose="02000504050000020004" pitchFamily="2" charset="0"/>
            </a:endParaRPr>
          </a:p>
        </p:txBody>
      </p:sp>
    </p:spTree>
    <p:extLst>
      <p:ext uri="{BB962C8B-B14F-4D97-AF65-F5344CB8AC3E}">
        <p14:creationId xmlns:p14="http://schemas.microsoft.com/office/powerpoint/2010/main" val="17047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C784-9712-4CFD-9F67-6A1F8209B5BD}"/>
              </a:ext>
            </a:extLst>
          </p:cNvPr>
          <p:cNvSpPr>
            <a:spLocks noGrp="1"/>
          </p:cNvSpPr>
          <p:nvPr>
            <p:ph type="title"/>
          </p:nvPr>
        </p:nvSpPr>
        <p:spPr>
          <a:xfrm>
            <a:off x="132029" y="111628"/>
            <a:ext cx="11900026" cy="1325563"/>
          </a:xfrm>
        </p:spPr>
        <p:txBody>
          <a:bodyPr/>
          <a:lstStyle/>
          <a:p>
            <a:r>
              <a:rPr lang="en-US" dirty="0">
                <a:latin typeface="Gotham Black" pitchFamily="50" charset="0"/>
              </a:rPr>
              <a:t>Luke on Hospitality</a:t>
            </a:r>
          </a:p>
        </p:txBody>
      </p:sp>
      <p:sp>
        <p:nvSpPr>
          <p:cNvPr id="3" name="Content Placeholder 2">
            <a:extLst>
              <a:ext uri="{FF2B5EF4-FFF2-40B4-BE49-F238E27FC236}">
                <a16:creationId xmlns:a16="http://schemas.microsoft.com/office/drawing/2014/main" id="{8B1C5B82-29E7-42E6-A7CB-52EEDF096B40}"/>
              </a:ext>
            </a:extLst>
          </p:cNvPr>
          <p:cNvSpPr>
            <a:spLocks noGrp="1"/>
          </p:cNvSpPr>
          <p:nvPr>
            <p:ph idx="1"/>
          </p:nvPr>
        </p:nvSpPr>
        <p:spPr>
          <a:xfrm>
            <a:off x="132028" y="1437190"/>
            <a:ext cx="11900025" cy="5309181"/>
          </a:xfrm>
        </p:spPr>
        <p:txBody>
          <a:bodyPr>
            <a:normAutofit lnSpcReduction="10000"/>
          </a:bodyPr>
          <a:lstStyle/>
          <a:p>
            <a:pPr marL="742950" indent="-742950">
              <a:buFont typeface="+mj-lt"/>
              <a:buAutoNum type="arabicPeriod" startAt="3"/>
            </a:pPr>
            <a:r>
              <a:rPr lang="en-US" sz="3600" dirty="0">
                <a:latin typeface="Gotham" panose="02000504050000020004" pitchFamily="2" charset="0"/>
              </a:rPr>
              <a:t>Acts 9:43-10:48</a:t>
            </a:r>
          </a:p>
          <a:p>
            <a:pPr lvl="1"/>
            <a:r>
              <a:rPr lang="en-US" sz="3200" dirty="0">
                <a:latin typeface="Gotham" panose="02000504050000020004" pitchFamily="2" charset="0"/>
              </a:rPr>
              <a:t>9:43-10:6 Hospitality of Simon the tanner</a:t>
            </a:r>
          </a:p>
          <a:p>
            <a:pPr lvl="1"/>
            <a:r>
              <a:rPr lang="en-US" sz="3200" dirty="0">
                <a:latin typeface="Gotham" panose="02000504050000020004" pitchFamily="2" charset="0"/>
              </a:rPr>
              <a:t>10:17-23 Peter the guest in Simon’s house</a:t>
            </a:r>
          </a:p>
          <a:p>
            <a:pPr lvl="1"/>
            <a:r>
              <a:rPr lang="en-US" sz="3200" dirty="0">
                <a:latin typeface="Gotham" panose="02000504050000020004" pitchFamily="2" charset="0"/>
              </a:rPr>
              <a:t>10:24-48 Peter the guest in Cornelius’ home</a:t>
            </a:r>
          </a:p>
          <a:p>
            <a:pPr lvl="2"/>
            <a:r>
              <a:rPr lang="en-US" sz="2800" dirty="0">
                <a:latin typeface="Gotham" panose="02000504050000020004" pitchFamily="2" charset="0"/>
              </a:rPr>
              <a:t>10:25 Peter accepts the hospitality</a:t>
            </a:r>
          </a:p>
          <a:p>
            <a:pPr lvl="2"/>
            <a:r>
              <a:rPr lang="en-US" sz="2800" dirty="0">
                <a:latin typeface="Gotham" panose="02000504050000020004" pitchFamily="2" charset="0"/>
              </a:rPr>
              <a:t>10:28 Realizes that what God has made is not unclean</a:t>
            </a:r>
          </a:p>
          <a:p>
            <a:pPr lvl="2"/>
            <a:r>
              <a:rPr lang="en-US" sz="2800" dirty="0">
                <a:latin typeface="Gotham" panose="02000504050000020004" pitchFamily="2" charset="0"/>
              </a:rPr>
              <a:t>10:33 The household is ready to hear</a:t>
            </a:r>
          </a:p>
          <a:p>
            <a:pPr lvl="2"/>
            <a:r>
              <a:rPr lang="en-US" sz="2800" dirty="0">
                <a:latin typeface="Gotham" panose="02000504050000020004" pitchFamily="2" charset="0"/>
              </a:rPr>
              <a:t>10:48 Hospitality became the vehicle for the gospel</a:t>
            </a:r>
          </a:p>
          <a:p>
            <a:pPr lvl="2"/>
            <a:endParaRPr lang="en-US" dirty="0">
              <a:latin typeface="Gotham" panose="02000504050000020004" pitchFamily="2"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Gotham" panose="02000504050000020004" pitchFamily="2" charset="0"/>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sz="1600" dirty="0">
              <a:solidFill>
                <a:prstClr val="black"/>
              </a:solidFill>
              <a:latin typeface="Gotham" panose="02000504050000020004" pitchFamily="2"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Gotham" panose="02000504050000020004" pitchFamily="2" charset="0"/>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Gotham" panose="02000504050000020004" pitchFamily="2" charset="0"/>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Gotham" panose="02000504050000020004" pitchFamily="2" charset="0"/>
                <a:ea typeface="+mn-ea"/>
                <a:cs typeface="+mn-cs"/>
              </a:rPr>
              <a:t>Entertaining Angels: Hospitality in Luke and Acts by Andrew </a:t>
            </a:r>
            <a:r>
              <a:rPr kumimoji="0" lang="en-US" sz="1600" b="0" i="0" u="none" strike="noStrike" kern="1200" cap="none" spc="0" normalizeH="0" baseline="0" noProof="0" dirty="0" err="1">
                <a:ln>
                  <a:noFill/>
                </a:ln>
                <a:solidFill>
                  <a:prstClr val="black"/>
                </a:solidFill>
                <a:effectLst/>
                <a:uLnTx/>
                <a:uFillTx/>
                <a:latin typeface="Gotham" panose="02000504050000020004" pitchFamily="2" charset="0"/>
                <a:ea typeface="+mn-ea"/>
                <a:cs typeface="+mn-cs"/>
              </a:rPr>
              <a:t>Arterbury</a:t>
            </a:r>
            <a:endParaRPr kumimoji="0" lang="en-US" sz="1050" b="0" i="0" u="none" strike="noStrike" kern="1200" cap="none" spc="-100" normalizeH="0" baseline="0" noProof="0" dirty="0">
              <a:ln>
                <a:noFill/>
              </a:ln>
              <a:solidFill>
                <a:prstClr val="black"/>
              </a:solidFill>
              <a:effectLst/>
              <a:uLnTx/>
              <a:uFillTx/>
              <a:latin typeface="Gotham" panose="02000504050000020004" pitchFamily="2" charset="0"/>
              <a:ea typeface="+mn-ea"/>
              <a:cs typeface="+mn-cs"/>
            </a:endParaRPr>
          </a:p>
          <a:p>
            <a:pPr marL="914400" lvl="2" indent="0">
              <a:buNone/>
            </a:pPr>
            <a:endParaRPr lang="en-US" dirty="0">
              <a:latin typeface="Gotham" panose="02000504050000020004" pitchFamily="2" charset="0"/>
            </a:endParaRPr>
          </a:p>
          <a:p>
            <a:pPr lvl="2"/>
            <a:endParaRPr lang="en-US" dirty="0"/>
          </a:p>
        </p:txBody>
      </p:sp>
    </p:spTree>
    <p:extLst>
      <p:ext uri="{BB962C8B-B14F-4D97-AF65-F5344CB8AC3E}">
        <p14:creationId xmlns:p14="http://schemas.microsoft.com/office/powerpoint/2010/main" val="428795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C784-9712-4CFD-9F67-6A1F8209B5BD}"/>
              </a:ext>
            </a:extLst>
          </p:cNvPr>
          <p:cNvSpPr>
            <a:spLocks noGrp="1"/>
          </p:cNvSpPr>
          <p:nvPr>
            <p:ph type="title"/>
          </p:nvPr>
        </p:nvSpPr>
        <p:spPr>
          <a:xfrm>
            <a:off x="132029" y="111628"/>
            <a:ext cx="11900026" cy="1325563"/>
          </a:xfrm>
        </p:spPr>
        <p:txBody>
          <a:bodyPr/>
          <a:lstStyle/>
          <a:p>
            <a:r>
              <a:rPr lang="en-US" dirty="0">
                <a:latin typeface="Gotham Black" pitchFamily="50" charset="0"/>
              </a:rPr>
              <a:t>Excuses of Hospitality</a:t>
            </a:r>
          </a:p>
        </p:txBody>
      </p:sp>
      <p:sp>
        <p:nvSpPr>
          <p:cNvPr id="3" name="Content Placeholder 2">
            <a:extLst>
              <a:ext uri="{FF2B5EF4-FFF2-40B4-BE49-F238E27FC236}">
                <a16:creationId xmlns:a16="http://schemas.microsoft.com/office/drawing/2014/main" id="{8B1C5B82-29E7-42E6-A7CB-52EEDF096B40}"/>
              </a:ext>
            </a:extLst>
          </p:cNvPr>
          <p:cNvSpPr>
            <a:spLocks noGrp="1"/>
          </p:cNvSpPr>
          <p:nvPr>
            <p:ph idx="1"/>
          </p:nvPr>
        </p:nvSpPr>
        <p:spPr>
          <a:xfrm>
            <a:off x="132028" y="1437190"/>
            <a:ext cx="11900025" cy="5309181"/>
          </a:xfrm>
        </p:spPr>
        <p:txBody>
          <a:bodyPr>
            <a:normAutofit fontScale="85000" lnSpcReduction="20000"/>
          </a:bodyPr>
          <a:lstStyle/>
          <a:p>
            <a:pPr marL="514350" indent="-514350">
              <a:lnSpc>
                <a:spcPct val="120000"/>
              </a:lnSpc>
              <a:buFont typeface="+mj-lt"/>
              <a:buAutoNum type="arabicPeriod"/>
            </a:pPr>
            <a:r>
              <a:rPr lang="en-US" dirty="0">
                <a:latin typeface="Gotham" panose="02000504050000020004" pitchFamily="2" charset="0"/>
              </a:rPr>
              <a:t>The </a:t>
            </a:r>
            <a:r>
              <a:rPr lang="en-US" u="sng" dirty="0">
                <a:latin typeface="Gotham" panose="02000504050000020004" pitchFamily="2" charset="0"/>
              </a:rPr>
              <a:t>social excuse</a:t>
            </a:r>
            <a:r>
              <a:rPr lang="en-US" dirty="0">
                <a:latin typeface="Gotham" panose="02000504050000020004" pitchFamily="2" charset="0"/>
              </a:rPr>
              <a:t>. </a:t>
            </a:r>
            <a:r>
              <a:rPr lang="en-US" i="1" dirty="0">
                <a:latin typeface="Gotham" panose="02000504050000020004" pitchFamily="2" charset="0"/>
              </a:rPr>
              <a:t>Hospitality is not for me, I am an introvert.</a:t>
            </a:r>
          </a:p>
          <a:p>
            <a:pPr marL="514350" indent="-514350">
              <a:lnSpc>
                <a:spcPct val="120000"/>
              </a:lnSpc>
              <a:buFont typeface="+mj-lt"/>
              <a:buAutoNum type="arabicPeriod"/>
            </a:pPr>
            <a:r>
              <a:rPr lang="en-US" dirty="0">
                <a:latin typeface="Gotham" panose="02000504050000020004" pitchFamily="2" charset="0"/>
              </a:rPr>
              <a:t>The </a:t>
            </a:r>
            <a:r>
              <a:rPr lang="en-US" u="sng" dirty="0">
                <a:latin typeface="Gotham" panose="02000504050000020004" pitchFamily="2" charset="0"/>
              </a:rPr>
              <a:t>communication</a:t>
            </a:r>
            <a:r>
              <a:rPr lang="en-US" dirty="0">
                <a:latin typeface="Gotham" panose="02000504050000020004" pitchFamily="2" charset="0"/>
              </a:rPr>
              <a:t> excuse. </a:t>
            </a:r>
            <a:r>
              <a:rPr lang="en-US" i="1" dirty="0">
                <a:latin typeface="Gotham" panose="02000504050000020004" pitchFamily="2" charset="0"/>
              </a:rPr>
              <a:t>Small talk is not for me, I struggle in conversation.</a:t>
            </a:r>
          </a:p>
          <a:p>
            <a:pPr marL="514350" indent="-514350">
              <a:lnSpc>
                <a:spcPct val="120000"/>
              </a:lnSpc>
              <a:buFont typeface="+mj-lt"/>
              <a:buAutoNum type="arabicPeriod"/>
            </a:pPr>
            <a:r>
              <a:rPr lang="en-US" dirty="0">
                <a:latin typeface="Gotham" panose="02000504050000020004" pitchFamily="2" charset="0"/>
              </a:rPr>
              <a:t>The </a:t>
            </a:r>
            <a:r>
              <a:rPr lang="en-US" u="sng" dirty="0">
                <a:latin typeface="Gotham" panose="02000504050000020004" pitchFamily="2" charset="0"/>
              </a:rPr>
              <a:t>time excuse</a:t>
            </a:r>
            <a:r>
              <a:rPr lang="en-US" dirty="0">
                <a:latin typeface="Gotham" panose="02000504050000020004" pitchFamily="2" charset="0"/>
              </a:rPr>
              <a:t>. I am too busy, I do not have enough time.</a:t>
            </a:r>
          </a:p>
          <a:p>
            <a:pPr marL="514350" indent="-514350">
              <a:lnSpc>
                <a:spcPct val="120000"/>
              </a:lnSpc>
              <a:buFont typeface="+mj-lt"/>
              <a:buAutoNum type="arabicPeriod"/>
            </a:pPr>
            <a:r>
              <a:rPr lang="en-US" dirty="0">
                <a:latin typeface="Gotham" panose="02000504050000020004" pitchFamily="2" charset="0"/>
              </a:rPr>
              <a:t>The </a:t>
            </a:r>
            <a:r>
              <a:rPr lang="en-US" u="sng" dirty="0">
                <a:latin typeface="Gotham" panose="02000504050000020004" pitchFamily="2" charset="0"/>
              </a:rPr>
              <a:t>money excuse</a:t>
            </a:r>
            <a:r>
              <a:rPr lang="en-US" dirty="0">
                <a:latin typeface="Gotham" panose="02000504050000020004" pitchFamily="2" charset="0"/>
              </a:rPr>
              <a:t>. </a:t>
            </a:r>
            <a:r>
              <a:rPr lang="en-US" i="1" dirty="0">
                <a:latin typeface="Gotham" panose="02000504050000020004" pitchFamily="2" charset="0"/>
              </a:rPr>
              <a:t>Hospitality cost money, I barely have enough for my family.</a:t>
            </a:r>
          </a:p>
          <a:p>
            <a:pPr marL="514350" indent="-514350">
              <a:lnSpc>
                <a:spcPct val="120000"/>
              </a:lnSpc>
              <a:buFont typeface="+mj-lt"/>
              <a:buAutoNum type="arabicPeriod"/>
            </a:pPr>
            <a:r>
              <a:rPr lang="en-US" dirty="0">
                <a:latin typeface="Gotham" panose="02000504050000020004" pitchFamily="2" charset="0"/>
              </a:rPr>
              <a:t>The </a:t>
            </a:r>
            <a:r>
              <a:rPr lang="en-US" u="sng" dirty="0">
                <a:latin typeface="Gotham" panose="02000504050000020004" pitchFamily="2" charset="0"/>
              </a:rPr>
              <a:t>space excuse</a:t>
            </a:r>
            <a:r>
              <a:rPr lang="en-US" dirty="0">
                <a:latin typeface="Gotham" panose="02000504050000020004" pitchFamily="2" charset="0"/>
              </a:rPr>
              <a:t>. </a:t>
            </a:r>
            <a:r>
              <a:rPr lang="en-US" i="1" dirty="0">
                <a:latin typeface="Gotham" panose="02000504050000020004" pitchFamily="2" charset="0"/>
              </a:rPr>
              <a:t>My house is too small, we do not have enough room.</a:t>
            </a:r>
          </a:p>
          <a:p>
            <a:pPr marL="514350" indent="-514350">
              <a:lnSpc>
                <a:spcPct val="120000"/>
              </a:lnSpc>
              <a:buFont typeface="+mj-lt"/>
              <a:buAutoNum type="arabicPeriod"/>
            </a:pPr>
            <a:r>
              <a:rPr lang="en-US" dirty="0">
                <a:latin typeface="Gotham" panose="02000504050000020004" pitchFamily="2" charset="0"/>
              </a:rPr>
              <a:t>The </a:t>
            </a:r>
            <a:r>
              <a:rPr lang="en-US" u="sng" dirty="0">
                <a:latin typeface="Gotham" panose="02000504050000020004" pitchFamily="2" charset="0"/>
              </a:rPr>
              <a:t>experience excuse</a:t>
            </a:r>
            <a:r>
              <a:rPr lang="en-US" dirty="0">
                <a:latin typeface="Gotham" panose="02000504050000020004" pitchFamily="2" charset="0"/>
              </a:rPr>
              <a:t>. </a:t>
            </a:r>
            <a:r>
              <a:rPr lang="en-US" i="1" dirty="0">
                <a:latin typeface="Gotham" panose="02000504050000020004" pitchFamily="2" charset="0"/>
              </a:rPr>
              <a:t>Hospitality is something my grandmother knew how to do.</a:t>
            </a:r>
          </a:p>
          <a:p>
            <a:pPr marL="514350" indent="-514350">
              <a:lnSpc>
                <a:spcPct val="120000"/>
              </a:lnSpc>
              <a:buFont typeface="+mj-lt"/>
              <a:buAutoNum type="arabicPeriod"/>
            </a:pPr>
            <a:r>
              <a:rPr lang="en-US" dirty="0">
                <a:latin typeface="Gotham" panose="02000504050000020004" pitchFamily="2" charset="0"/>
              </a:rPr>
              <a:t>The </a:t>
            </a:r>
            <a:r>
              <a:rPr lang="en-US" u="sng" dirty="0">
                <a:latin typeface="Gotham" panose="02000504050000020004" pitchFamily="2" charset="0"/>
              </a:rPr>
              <a:t>family excuse</a:t>
            </a:r>
            <a:r>
              <a:rPr lang="en-US" dirty="0">
                <a:latin typeface="Gotham" panose="02000504050000020004" pitchFamily="2" charset="0"/>
              </a:rPr>
              <a:t>. </a:t>
            </a:r>
            <a:r>
              <a:rPr lang="en-US" i="1" dirty="0">
                <a:latin typeface="Gotham" panose="02000504050000020004" pitchFamily="2" charset="0"/>
              </a:rPr>
              <a:t>My spouse is not supportive. Have you seen my family?</a:t>
            </a:r>
          </a:p>
          <a:p>
            <a:pPr marL="514350" indent="-514350">
              <a:lnSpc>
                <a:spcPct val="120000"/>
              </a:lnSpc>
              <a:buFont typeface="+mj-lt"/>
              <a:buAutoNum type="arabicPeriod"/>
            </a:pPr>
            <a:r>
              <a:rPr lang="en-US" dirty="0">
                <a:latin typeface="Gotham" panose="02000504050000020004" pitchFamily="2" charset="0"/>
              </a:rPr>
              <a:t>The </a:t>
            </a:r>
            <a:r>
              <a:rPr lang="en-US" u="sng" dirty="0">
                <a:latin typeface="Gotham" panose="02000504050000020004" pitchFamily="2" charset="0"/>
              </a:rPr>
              <a:t>fear excuse</a:t>
            </a:r>
            <a:r>
              <a:rPr lang="en-US" dirty="0">
                <a:latin typeface="Gotham" panose="02000504050000020004" pitchFamily="2" charset="0"/>
              </a:rPr>
              <a:t>. </a:t>
            </a:r>
            <a:r>
              <a:rPr lang="en-US" i="1" dirty="0">
                <a:latin typeface="Gotham" panose="02000504050000020004" pitchFamily="2" charset="0"/>
              </a:rPr>
              <a:t>I am afraid of to open up my life and my home to others.</a:t>
            </a:r>
          </a:p>
          <a:p>
            <a:endParaRPr lang="en-US" dirty="0"/>
          </a:p>
        </p:txBody>
      </p:sp>
    </p:spTree>
    <p:extLst>
      <p:ext uri="{BB962C8B-B14F-4D97-AF65-F5344CB8AC3E}">
        <p14:creationId xmlns:p14="http://schemas.microsoft.com/office/powerpoint/2010/main" val="412706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4B44-2577-404B-A566-420FCA5B1DF3}"/>
              </a:ext>
            </a:extLst>
          </p:cNvPr>
          <p:cNvSpPr>
            <a:spLocks noGrp="1"/>
          </p:cNvSpPr>
          <p:nvPr>
            <p:ph type="ctrTitle"/>
          </p:nvPr>
        </p:nvSpPr>
        <p:spPr>
          <a:xfrm>
            <a:off x="1607127" y="1026722"/>
            <a:ext cx="9144000" cy="1348654"/>
          </a:xfrm>
        </p:spPr>
        <p:txBody>
          <a:bodyPr/>
          <a:lstStyle/>
          <a:p>
            <a:r>
              <a:rPr lang="en-US" dirty="0">
                <a:latin typeface="Gotham Black" pitchFamily="50" charset="0"/>
              </a:rPr>
              <a:t>The Art of Hospitality </a:t>
            </a:r>
          </a:p>
        </p:txBody>
      </p:sp>
    </p:spTree>
    <p:extLst>
      <p:ext uri="{BB962C8B-B14F-4D97-AF65-F5344CB8AC3E}">
        <p14:creationId xmlns:p14="http://schemas.microsoft.com/office/powerpoint/2010/main" val="50582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C784-9712-4CFD-9F67-6A1F8209B5BD}"/>
              </a:ext>
            </a:extLst>
          </p:cNvPr>
          <p:cNvSpPr>
            <a:spLocks noGrp="1"/>
          </p:cNvSpPr>
          <p:nvPr>
            <p:ph type="title"/>
          </p:nvPr>
        </p:nvSpPr>
        <p:spPr>
          <a:xfrm>
            <a:off x="0" y="1620909"/>
            <a:ext cx="12192000" cy="1325563"/>
          </a:xfrm>
        </p:spPr>
        <p:txBody>
          <a:bodyPr>
            <a:normAutofit/>
          </a:bodyPr>
          <a:lstStyle/>
          <a:p>
            <a:pPr algn="ctr"/>
            <a:r>
              <a:rPr lang="en-US" sz="4000" dirty="0">
                <a:latin typeface="Gotham Black" pitchFamily="50" charset="0"/>
              </a:rPr>
              <a:t>What are common examples of hospitality?</a:t>
            </a:r>
          </a:p>
        </p:txBody>
      </p:sp>
    </p:spTree>
    <p:extLst>
      <p:ext uri="{BB962C8B-B14F-4D97-AF65-F5344CB8AC3E}">
        <p14:creationId xmlns:p14="http://schemas.microsoft.com/office/powerpoint/2010/main" val="244697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C784-9712-4CFD-9F67-6A1F8209B5BD}"/>
              </a:ext>
            </a:extLst>
          </p:cNvPr>
          <p:cNvSpPr>
            <a:spLocks noGrp="1"/>
          </p:cNvSpPr>
          <p:nvPr>
            <p:ph type="title"/>
          </p:nvPr>
        </p:nvSpPr>
        <p:spPr>
          <a:xfrm>
            <a:off x="132029" y="111628"/>
            <a:ext cx="11900026" cy="1325563"/>
          </a:xfrm>
        </p:spPr>
        <p:txBody>
          <a:bodyPr>
            <a:normAutofit/>
          </a:bodyPr>
          <a:lstStyle/>
          <a:p>
            <a:r>
              <a:rPr lang="en-US" sz="5400" dirty="0">
                <a:latin typeface="Gotham Black" pitchFamily="50" charset="0"/>
              </a:rPr>
              <a:t>The Bible Says</a:t>
            </a:r>
          </a:p>
        </p:txBody>
      </p:sp>
      <p:sp>
        <p:nvSpPr>
          <p:cNvPr id="3" name="Content Placeholder 2">
            <a:extLst>
              <a:ext uri="{FF2B5EF4-FFF2-40B4-BE49-F238E27FC236}">
                <a16:creationId xmlns:a16="http://schemas.microsoft.com/office/drawing/2014/main" id="{8B1C5B82-29E7-42E6-A7CB-52EEDF096B40}"/>
              </a:ext>
            </a:extLst>
          </p:cNvPr>
          <p:cNvSpPr>
            <a:spLocks noGrp="1"/>
          </p:cNvSpPr>
          <p:nvPr>
            <p:ph idx="1"/>
          </p:nvPr>
        </p:nvSpPr>
        <p:spPr>
          <a:xfrm>
            <a:off x="132028" y="1437190"/>
            <a:ext cx="11900025" cy="5309181"/>
          </a:xfrm>
        </p:spPr>
        <p:txBody>
          <a:bodyPr>
            <a:normAutofit/>
          </a:bodyPr>
          <a:lstStyle/>
          <a:p>
            <a:pPr marL="0" indent="0">
              <a:buNone/>
            </a:pPr>
            <a:r>
              <a:rPr lang="en-US" sz="4000" dirty="0">
                <a:latin typeface="Gotham" panose="02000504050000020004" pitchFamily="2" charset="0"/>
              </a:rPr>
              <a:t>Let love be without hypocrisy. Abhor what is evil; cling to what is good. Be devoted to one another in brotherly love; give preference to one another in honor; not lagging behind in diligence, fervent in spirit, serving the Lord; rejoicing in hope, persevering in tribulation, devoted to prayer, contributing to the needs of the saints, practicing hospitality.</a:t>
            </a:r>
          </a:p>
          <a:p>
            <a:pPr marL="0" indent="0" algn="r">
              <a:buNone/>
            </a:pPr>
            <a:r>
              <a:rPr lang="en-US" sz="4000" dirty="0">
                <a:latin typeface="Gotham" panose="02000504050000020004" pitchFamily="2" charset="0"/>
              </a:rPr>
              <a:t>Romans 12:9-13</a:t>
            </a:r>
          </a:p>
        </p:txBody>
      </p:sp>
    </p:spTree>
    <p:extLst>
      <p:ext uri="{BB962C8B-B14F-4D97-AF65-F5344CB8AC3E}">
        <p14:creationId xmlns:p14="http://schemas.microsoft.com/office/powerpoint/2010/main" val="42757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C784-9712-4CFD-9F67-6A1F8209B5BD}"/>
              </a:ext>
            </a:extLst>
          </p:cNvPr>
          <p:cNvSpPr>
            <a:spLocks noGrp="1"/>
          </p:cNvSpPr>
          <p:nvPr>
            <p:ph type="title"/>
          </p:nvPr>
        </p:nvSpPr>
        <p:spPr>
          <a:xfrm>
            <a:off x="132029" y="111628"/>
            <a:ext cx="11900026" cy="1325563"/>
          </a:xfrm>
        </p:spPr>
        <p:txBody>
          <a:bodyPr>
            <a:normAutofit/>
          </a:bodyPr>
          <a:lstStyle/>
          <a:p>
            <a:r>
              <a:rPr lang="en-US" sz="5400" dirty="0">
                <a:latin typeface="Gotham Black" pitchFamily="50" charset="0"/>
              </a:rPr>
              <a:t>The Bible Says</a:t>
            </a:r>
          </a:p>
        </p:txBody>
      </p:sp>
      <p:sp>
        <p:nvSpPr>
          <p:cNvPr id="3" name="Content Placeholder 2">
            <a:extLst>
              <a:ext uri="{FF2B5EF4-FFF2-40B4-BE49-F238E27FC236}">
                <a16:creationId xmlns:a16="http://schemas.microsoft.com/office/drawing/2014/main" id="{8B1C5B82-29E7-42E6-A7CB-52EEDF096B40}"/>
              </a:ext>
            </a:extLst>
          </p:cNvPr>
          <p:cNvSpPr>
            <a:spLocks noGrp="1"/>
          </p:cNvSpPr>
          <p:nvPr>
            <p:ph idx="1"/>
          </p:nvPr>
        </p:nvSpPr>
        <p:spPr>
          <a:xfrm>
            <a:off x="132028" y="1437190"/>
            <a:ext cx="11900025" cy="5309181"/>
          </a:xfrm>
        </p:spPr>
        <p:txBody>
          <a:bodyPr>
            <a:normAutofit/>
          </a:bodyPr>
          <a:lstStyle/>
          <a:p>
            <a:pPr marL="0" indent="0">
              <a:buNone/>
            </a:pPr>
            <a:r>
              <a:rPr lang="en-US" sz="4000" dirty="0">
                <a:latin typeface="Gotham" panose="02000504050000020004" pitchFamily="2" charset="0"/>
              </a:rPr>
              <a:t>Let love of the brethren continue. Do not neglect to show hospitality to strangers, for by this some have entertained angels without knowing it. Remember the prisoners, as though in prison with them, and those who are ill-treated, since you yourselves also are in the body.</a:t>
            </a:r>
          </a:p>
          <a:p>
            <a:pPr marL="0" indent="0" algn="r">
              <a:buNone/>
            </a:pPr>
            <a:r>
              <a:rPr lang="en-US" sz="4000" dirty="0">
                <a:latin typeface="Gotham" panose="02000504050000020004" pitchFamily="2" charset="0"/>
              </a:rPr>
              <a:t>Hebrews 13:1-3</a:t>
            </a:r>
          </a:p>
        </p:txBody>
      </p:sp>
    </p:spTree>
    <p:extLst>
      <p:ext uri="{BB962C8B-B14F-4D97-AF65-F5344CB8AC3E}">
        <p14:creationId xmlns:p14="http://schemas.microsoft.com/office/powerpoint/2010/main" val="255686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C784-9712-4CFD-9F67-6A1F8209B5BD}"/>
              </a:ext>
            </a:extLst>
          </p:cNvPr>
          <p:cNvSpPr>
            <a:spLocks noGrp="1"/>
          </p:cNvSpPr>
          <p:nvPr>
            <p:ph type="title"/>
          </p:nvPr>
        </p:nvSpPr>
        <p:spPr>
          <a:xfrm>
            <a:off x="132029" y="111628"/>
            <a:ext cx="11900026" cy="1325563"/>
          </a:xfrm>
        </p:spPr>
        <p:txBody>
          <a:bodyPr>
            <a:normAutofit/>
          </a:bodyPr>
          <a:lstStyle/>
          <a:p>
            <a:r>
              <a:rPr lang="en-US" sz="5400" dirty="0">
                <a:latin typeface="Gotham Black" pitchFamily="50" charset="0"/>
              </a:rPr>
              <a:t>The Bible Says</a:t>
            </a:r>
          </a:p>
        </p:txBody>
      </p:sp>
      <p:sp>
        <p:nvSpPr>
          <p:cNvPr id="3" name="Content Placeholder 2">
            <a:extLst>
              <a:ext uri="{FF2B5EF4-FFF2-40B4-BE49-F238E27FC236}">
                <a16:creationId xmlns:a16="http://schemas.microsoft.com/office/drawing/2014/main" id="{8B1C5B82-29E7-42E6-A7CB-52EEDF096B40}"/>
              </a:ext>
            </a:extLst>
          </p:cNvPr>
          <p:cNvSpPr>
            <a:spLocks noGrp="1"/>
          </p:cNvSpPr>
          <p:nvPr>
            <p:ph idx="1"/>
          </p:nvPr>
        </p:nvSpPr>
        <p:spPr>
          <a:xfrm>
            <a:off x="132028" y="1437190"/>
            <a:ext cx="11900025" cy="5309181"/>
          </a:xfrm>
        </p:spPr>
        <p:txBody>
          <a:bodyPr>
            <a:normAutofit/>
          </a:bodyPr>
          <a:lstStyle/>
          <a:p>
            <a:pPr marL="0" indent="0">
              <a:buNone/>
            </a:pPr>
            <a:r>
              <a:rPr lang="en-US" sz="4000" dirty="0">
                <a:latin typeface="Gotham" panose="02000504050000020004" pitchFamily="2" charset="0"/>
              </a:rPr>
              <a:t>Above all, keep fervent in your love for one another, because love covers a multitude of sins. Be hospitable to one another without complaint. As each one has received a special gift, employ it in serving one another as good stewards of the manifold grace of God.</a:t>
            </a:r>
          </a:p>
          <a:p>
            <a:pPr marL="0" indent="0" algn="r">
              <a:buNone/>
            </a:pPr>
            <a:r>
              <a:rPr lang="en-US" sz="4000" dirty="0">
                <a:latin typeface="Gotham" panose="02000504050000020004" pitchFamily="2" charset="0"/>
              </a:rPr>
              <a:t>1 Peter 4:8-10</a:t>
            </a:r>
          </a:p>
        </p:txBody>
      </p:sp>
    </p:spTree>
    <p:extLst>
      <p:ext uri="{BB962C8B-B14F-4D97-AF65-F5344CB8AC3E}">
        <p14:creationId xmlns:p14="http://schemas.microsoft.com/office/powerpoint/2010/main" val="229715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C784-9712-4CFD-9F67-6A1F8209B5BD}"/>
              </a:ext>
            </a:extLst>
          </p:cNvPr>
          <p:cNvSpPr>
            <a:spLocks noGrp="1"/>
          </p:cNvSpPr>
          <p:nvPr>
            <p:ph type="title"/>
          </p:nvPr>
        </p:nvSpPr>
        <p:spPr>
          <a:xfrm>
            <a:off x="132029" y="111628"/>
            <a:ext cx="11900026" cy="1325563"/>
          </a:xfrm>
        </p:spPr>
        <p:txBody>
          <a:bodyPr/>
          <a:lstStyle/>
          <a:p>
            <a:r>
              <a:rPr lang="en-US" dirty="0">
                <a:latin typeface="Gotham Black" pitchFamily="50" charset="0"/>
              </a:rPr>
              <a:t>Biblical Hospitality</a:t>
            </a:r>
          </a:p>
        </p:txBody>
      </p:sp>
      <p:sp>
        <p:nvSpPr>
          <p:cNvPr id="3" name="Content Placeholder 2">
            <a:extLst>
              <a:ext uri="{FF2B5EF4-FFF2-40B4-BE49-F238E27FC236}">
                <a16:creationId xmlns:a16="http://schemas.microsoft.com/office/drawing/2014/main" id="{8B1C5B82-29E7-42E6-A7CB-52EEDF096B40}"/>
              </a:ext>
            </a:extLst>
          </p:cNvPr>
          <p:cNvSpPr>
            <a:spLocks noGrp="1"/>
          </p:cNvSpPr>
          <p:nvPr>
            <p:ph idx="1"/>
          </p:nvPr>
        </p:nvSpPr>
        <p:spPr>
          <a:xfrm>
            <a:off x="132028" y="1437190"/>
            <a:ext cx="11900025" cy="5309181"/>
          </a:xfrm>
        </p:spPr>
        <p:txBody>
          <a:bodyPr/>
          <a:lstStyle/>
          <a:p>
            <a:r>
              <a:rPr lang="en-US" dirty="0" err="1">
                <a:latin typeface="Gotham" panose="02000504050000020004" pitchFamily="2" charset="0"/>
              </a:rPr>
              <a:t>Philonexia</a:t>
            </a:r>
            <a:r>
              <a:rPr lang="en-US" dirty="0">
                <a:latin typeface="Gotham" panose="02000504050000020004" pitchFamily="2" charset="0"/>
              </a:rPr>
              <a:t>: lover (</a:t>
            </a:r>
            <a:r>
              <a:rPr lang="en-US" dirty="0" err="1">
                <a:latin typeface="Gotham" panose="02000504050000020004" pitchFamily="2" charset="0"/>
              </a:rPr>
              <a:t>phileo</a:t>
            </a:r>
            <a:r>
              <a:rPr lang="en-US" dirty="0">
                <a:latin typeface="Gotham" panose="02000504050000020004" pitchFamily="2" charset="0"/>
              </a:rPr>
              <a:t>) of strangers (</a:t>
            </a:r>
            <a:r>
              <a:rPr lang="en-US" dirty="0" err="1">
                <a:latin typeface="Gotham" panose="02000504050000020004" pitchFamily="2" charset="0"/>
              </a:rPr>
              <a:t>xenos</a:t>
            </a:r>
            <a:r>
              <a:rPr lang="en-US" dirty="0">
                <a:latin typeface="Gotham" panose="02000504050000020004" pitchFamily="2" charset="0"/>
              </a:rPr>
              <a:t>).</a:t>
            </a:r>
          </a:p>
          <a:p>
            <a:r>
              <a:rPr lang="en-US" dirty="0">
                <a:latin typeface="Gotham" panose="02000504050000020004" pitchFamily="2" charset="0"/>
              </a:rPr>
              <a:t>Opposite of hospitality is xenophobia</a:t>
            </a:r>
          </a:p>
          <a:p>
            <a:pPr lvl="1"/>
            <a:r>
              <a:rPr lang="en-US" dirty="0">
                <a:latin typeface="Gotham" panose="02000504050000020004" pitchFamily="2" charset="0"/>
              </a:rPr>
              <a:t>Awkwardness</a:t>
            </a:r>
          </a:p>
          <a:p>
            <a:pPr lvl="1"/>
            <a:r>
              <a:rPr lang="en-US" dirty="0">
                <a:latin typeface="Gotham" panose="02000504050000020004" pitchFamily="2" charset="0"/>
              </a:rPr>
              <a:t>Fear/Anxieties</a:t>
            </a:r>
          </a:p>
          <a:p>
            <a:pPr lvl="1"/>
            <a:r>
              <a:rPr lang="en-US" dirty="0">
                <a:latin typeface="Gotham" panose="02000504050000020004" pitchFamily="2" charset="0"/>
              </a:rPr>
              <a:t>Fear for safety</a:t>
            </a:r>
          </a:p>
          <a:p>
            <a:pPr lvl="1"/>
            <a:r>
              <a:rPr lang="en-US" dirty="0">
                <a:latin typeface="Gotham" panose="02000504050000020004" pitchFamily="2" charset="0"/>
              </a:rPr>
              <a:t>Biases </a:t>
            </a:r>
          </a:p>
          <a:p>
            <a:pPr lvl="1"/>
            <a:r>
              <a:rPr lang="en-US" dirty="0">
                <a:latin typeface="Gotham" panose="02000504050000020004" pitchFamily="2" charset="0"/>
              </a:rPr>
              <a:t>Learned behavior (stranger danger)</a:t>
            </a:r>
          </a:p>
          <a:p>
            <a:pPr lvl="1"/>
            <a:r>
              <a:rPr lang="en-US" dirty="0">
                <a:latin typeface="Gotham" panose="02000504050000020004" pitchFamily="2" charset="0"/>
              </a:rPr>
              <a:t>Lack of empathy or compassion </a:t>
            </a:r>
          </a:p>
          <a:p>
            <a:pPr lvl="1"/>
            <a:r>
              <a:rPr lang="en-US" dirty="0">
                <a:latin typeface="Gotham" panose="02000504050000020004" pitchFamily="2" charset="0"/>
              </a:rPr>
              <a:t>Fallen out of cultural norm</a:t>
            </a:r>
          </a:p>
          <a:p>
            <a:r>
              <a:rPr lang="en-US" dirty="0">
                <a:latin typeface="Gotham" panose="02000504050000020004" pitchFamily="2" charset="0"/>
              </a:rPr>
              <a:t>Hospitality gets channeled through entities or non-government organizations</a:t>
            </a:r>
          </a:p>
        </p:txBody>
      </p:sp>
    </p:spTree>
    <p:extLst>
      <p:ext uri="{BB962C8B-B14F-4D97-AF65-F5344CB8AC3E}">
        <p14:creationId xmlns:p14="http://schemas.microsoft.com/office/powerpoint/2010/main" val="427246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C784-9712-4CFD-9F67-6A1F8209B5BD}"/>
              </a:ext>
            </a:extLst>
          </p:cNvPr>
          <p:cNvSpPr>
            <a:spLocks noGrp="1"/>
          </p:cNvSpPr>
          <p:nvPr>
            <p:ph type="title"/>
          </p:nvPr>
        </p:nvSpPr>
        <p:spPr>
          <a:xfrm>
            <a:off x="132029" y="111628"/>
            <a:ext cx="11900026" cy="1325563"/>
          </a:xfrm>
        </p:spPr>
        <p:txBody>
          <a:bodyPr/>
          <a:lstStyle/>
          <a:p>
            <a:r>
              <a:rPr lang="en-US" dirty="0">
                <a:latin typeface="Gotham Black" pitchFamily="50" charset="0"/>
              </a:rPr>
              <a:t>OT Concept of the Stanger/Alien</a:t>
            </a:r>
          </a:p>
        </p:txBody>
      </p:sp>
      <p:sp>
        <p:nvSpPr>
          <p:cNvPr id="3" name="Content Placeholder 2">
            <a:extLst>
              <a:ext uri="{FF2B5EF4-FFF2-40B4-BE49-F238E27FC236}">
                <a16:creationId xmlns:a16="http://schemas.microsoft.com/office/drawing/2014/main" id="{8B1C5B82-29E7-42E6-A7CB-52EEDF096B40}"/>
              </a:ext>
            </a:extLst>
          </p:cNvPr>
          <p:cNvSpPr>
            <a:spLocks noGrp="1"/>
          </p:cNvSpPr>
          <p:nvPr>
            <p:ph idx="1"/>
          </p:nvPr>
        </p:nvSpPr>
        <p:spPr>
          <a:xfrm>
            <a:off x="132028" y="1437190"/>
            <a:ext cx="11900025" cy="5309181"/>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Gotham" panose="02000504050000020004" pitchFamily="2" charset="0"/>
                <a:ea typeface="+mn-ea"/>
                <a:cs typeface="+mn-cs"/>
              </a:rPr>
              <a:t>You shall not oppress a stranger, since you yourselves know the feelings of a stranger, for you also were strangers in the land of Egypt.</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Gotham" panose="02000504050000020004" pitchFamily="2" charset="0"/>
                <a:ea typeface="+mn-ea"/>
                <a:cs typeface="+mn-cs"/>
              </a:rPr>
              <a:t>Exodus 23:9</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Gotham" panose="02000504050000020004" pitchFamily="2" charset="0"/>
              <a:ea typeface="+mn-ea"/>
              <a:cs typeface="+mn-cs"/>
            </a:endParaRPr>
          </a:p>
          <a:p>
            <a:pPr marL="0" marR="0" indent="0" algn="l" rtl="0">
              <a:buNone/>
            </a:pPr>
            <a:r>
              <a:rPr lang="en-US" b="0" i="0" u="none" strike="noStrike" baseline="0" dirty="0">
                <a:latin typeface="Gotham" panose="02000504050000020004" pitchFamily="2" charset="0"/>
              </a:rPr>
              <a:t>Now when you reap the harvest of your land, you shall not reap to the very corners of your field, nor shall you gather the gleanings of your harvest. Nor shall you glean your vineyard, nor shall you gather the fallen fruit of your vineyard; you shall leave them for the needy and for the stranger. I am the LORD your God.</a:t>
            </a:r>
          </a:p>
          <a:p>
            <a:pPr marL="0" marR="0" indent="0" algn="r" rtl="0">
              <a:buNone/>
            </a:pPr>
            <a:r>
              <a:rPr lang="en-US" b="0" i="0" u="none" strike="noStrike" baseline="0" dirty="0">
                <a:latin typeface="Gotham" panose="02000504050000020004" pitchFamily="2" charset="0"/>
              </a:rPr>
              <a:t>Leviticus 19:9-10</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Gotham" panose="02000504050000020004" pitchFamily="2" charset="0"/>
              <a:ea typeface="+mn-ea"/>
              <a:cs typeface="+mn-cs"/>
            </a:endParaRP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63344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C784-9712-4CFD-9F67-6A1F8209B5BD}"/>
              </a:ext>
            </a:extLst>
          </p:cNvPr>
          <p:cNvSpPr>
            <a:spLocks noGrp="1"/>
          </p:cNvSpPr>
          <p:nvPr>
            <p:ph type="title"/>
          </p:nvPr>
        </p:nvSpPr>
        <p:spPr>
          <a:xfrm>
            <a:off x="132029" y="111628"/>
            <a:ext cx="11900026" cy="1325563"/>
          </a:xfrm>
        </p:spPr>
        <p:txBody>
          <a:bodyPr/>
          <a:lstStyle/>
          <a:p>
            <a:r>
              <a:rPr lang="en-US" dirty="0">
                <a:latin typeface="Gotham Black" pitchFamily="50" charset="0"/>
              </a:rPr>
              <a:t>OT Concept of the Stanger/Alien</a:t>
            </a:r>
          </a:p>
        </p:txBody>
      </p:sp>
      <p:sp>
        <p:nvSpPr>
          <p:cNvPr id="3" name="Content Placeholder 2">
            <a:extLst>
              <a:ext uri="{FF2B5EF4-FFF2-40B4-BE49-F238E27FC236}">
                <a16:creationId xmlns:a16="http://schemas.microsoft.com/office/drawing/2014/main" id="{8B1C5B82-29E7-42E6-A7CB-52EEDF096B40}"/>
              </a:ext>
            </a:extLst>
          </p:cNvPr>
          <p:cNvSpPr>
            <a:spLocks noGrp="1"/>
          </p:cNvSpPr>
          <p:nvPr>
            <p:ph idx="1"/>
          </p:nvPr>
        </p:nvSpPr>
        <p:spPr>
          <a:xfrm>
            <a:off x="132028" y="1437190"/>
            <a:ext cx="11900025" cy="5309181"/>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Gotham" panose="02000504050000020004" pitchFamily="2" charset="0"/>
                <a:ea typeface="+mn-ea"/>
                <a:cs typeface="+mn-cs"/>
              </a:rPr>
              <a:t>At the end of every third year you shall bring out all the tithe of your produce in that year, and shall deposit it in your town. The Levite, because he has no portion or inheritance among you, and the alien, the orphan and the widow who are in your town, shall come and eat and be satisfied, in order that the LORD your God may bless you in all the work of your hand which you do.</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Gotham" panose="02000504050000020004" pitchFamily="2" charset="0"/>
                <a:ea typeface="+mn-ea"/>
                <a:cs typeface="+mn-cs"/>
              </a:rPr>
              <a:t>Deuteronomy 14:28-29</a:t>
            </a:r>
          </a:p>
          <a:p>
            <a:pPr marL="0" marR="0" indent="0" algn="l" rtl="0">
              <a:buNone/>
            </a:pPr>
            <a:r>
              <a:rPr lang="en-US" b="0" i="0" u="none" strike="noStrike" baseline="0" dirty="0">
                <a:latin typeface="Gotham" panose="02000504050000020004" pitchFamily="2" charset="0"/>
              </a:rPr>
              <a:t>The stranger who resides with you shall be to you as the native among you, and you shall love him as yourself, for you were aliens in the land of Egypt; I am the LORD your God.</a:t>
            </a:r>
          </a:p>
          <a:p>
            <a:pPr marL="0" marR="0" indent="0" algn="r" rtl="0">
              <a:buNone/>
            </a:pPr>
            <a:r>
              <a:rPr lang="en-US" b="0" i="0" u="none" strike="noStrike" baseline="0" dirty="0">
                <a:latin typeface="Gotham" panose="02000504050000020004" pitchFamily="2" charset="0"/>
              </a:rPr>
              <a:t>Leviticus 19:34</a:t>
            </a:r>
            <a:endParaRPr kumimoji="0" lang="en-US" sz="2800" b="0" i="0" u="none" strike="noStrike" kern="1200" cap="none" spc="0" normalizeH="0" baseline="0" noProof="0" dirty="0">
              <a:ln>
                <a:noFill/>
              </a:ln>
              <a:solidFill>
                <a:prstClr val="black"/>
              </a:solidFill>
              <a:effectLst/>
              <a:uLnTx/>
              <a:uFillTx/>
              <a:latin typeface="Gotham" panose="02000504050000020004" pitchFamily="2" charset="0"/>
              <a:ea typeface="+mn-ea"/>
              <a:cs typeface="+mn-cs"/>
            </a:endParaRP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4099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994</Words>
  <Application>Microsoft Office PowerPoint</Application>
  <PresentationFormat>Widescreen</PresentationFormat>
  <Paragraphs>103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Gotham Black</vt:lpstr>
      <vt:lpstr>Calibri Light</vt:lpstr>
      <vt:lpstr>Arial</vt:lpstr>
      <vt:lpstr>Calibri</vt:lpstr>
      <vt:lpstr>Gotham</vt:lpstr>
      <vt:lpstr>Office Theme</vt:lpstr>
      <vt:lpstr>PowerPoint Presentation</vt:lpstr>
      <vt:lpstr>The Art of Hospitality </vt:lpstr>
      <vt:lpstr>What are common examples of hospitality?</vt:lpstr>
      <vt:lpstr>The Bible Says</vt:lpstr>
      <vt:lpstr>The Bible Says</vt:lpstr>
      <vt:lpstr>The Bible Says</vt:lpstr>
      <vt:lpstr>Biblical Hospitality</vt:lpstr>
      <vt:lpstr>OT Concept of the Stanger/Alien</vt:lpstr>
      <vt:lpstr>OT Concept of the Stanger/Alien</vt:lpstr>
      <vt:lpstr>OT Concept of the Stanger/Alien</vt:lpstr>
      <vt:lpstr>Biblical Examples of Hospitality</vt:lpstr>
      <vt:lpstr>Luke on Hospitality</vt:lpstr>
      <vt:lpstr>Luke on Hospitality</vt:lpstr>
      <vt:lpstr>Luke on Hospitality</vt:lpstr>
      <vt:lpstr>Excuses of Hospitality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Hospitality</dc:title>
  <dc:creator>Josh Blackmer</dc:creator>
  <cp:lastModifiedBy>Josh Blackmer</cp:lastModifiedBy>
  <cp:revision>8</cp:revision>
  <cp:lastPrinted>2022-02-06T12:44:18Z</cp:lastPrinted>
  <dcterms:created xsi:type="dcterms:W3CDTF">2022-02-03T15:58:50Z</dcterms:created>
  <dcterms:modified xsi:type="dcterms:W3CDTF">2022-02-06T13:00:20Z</dcterms:modified>
</cp:coreProperties>
</file>