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6071"/>
    <a:srgbClr val="117E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AFA662A-4849-4A61-8B7B-473DD621A8E1}"/>
              </a:ext>
            </a:extLst>
          </p:cNvPr>
          <p:cNvSpPr/>
          <p:nvPr userDrawn="1"/>
        </p:nvSpPr>
        <p:spPr>
          <a:xfrm>
            <a:off x="8246533" y="524927"/>
            <a:ext cx="3776134" cy="2531533"/>
          </a:xfrm>
          <a:prstGeom prst="round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EF0AD4-9357-4263-9583-39D4845FB01E}"/>
              </a:ext>
            </a:extLst>
          </p:cNvPr>
          <p:cNvSpPr/>
          <p:nvPr userDrawn="1"/>
        </p:nvSpPr>
        <p:spPr>
          <a:xfrm>
            <a:off x="169333" y="3589863"/>
            <a:ext cx="3776134" cy="2531533"/>
          </a:xfrm>
          <a:prstGeom prst="round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2A12470-7351-4226-BBD4-EBB258D0F1D2}"/>
              </a:ext>
            </a:extLst>
          </p:cNvPr>
          <p:cNvSpPr/>
          <p:nvPr userDrawn="1"/>
        </p:nvSpPr>
        <p:spPr>
          <a:xfrm>
            <a:off x="169333" y="524929"/>
            <a:ext cx="3776134" cy="2531533"/>
          </a:xfrm>
          <a:prstGeom prst="round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BFF4F29-6444-4443-989E-7D705F4A4056}"/>
              </a:ext>
            </a:extLst>
          </p:cNvPr>
          <p:cNvSpPr/>
          <p:nvPr userDrawn="1"/>
        </p:nvSpPr>
        <p:spPr>
          <a:xfrm>
            <a:off x="4207933" y="524926"/>
            <a:ext cx="3776134" cy="2531533"/>
          </a:xfrm>
          <a:prstGeom prst="round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1A5BBDA-966C-4551-986A-76FA1E4612FC}"/>
              </a:ext>
            </a:extLst>
          </p:cNvPr>
          <p:cNvSpPr/>
          <p:nvPr userDrawn="1"/>
        </p:nvSpPr>
        <p:spPr>
          <a:xfrm>
            <a:off x="4207933" y="3589860"/>
            <a:ext cx="3776134" cy="2531533"/>
          </a:xfrm>
          <a:prstGeom prst="round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3515258-42BF-4E59-80E7-C99904C206BF}"/>
              </a:ext>
            </a:extLst>
          </p:cNvPr>
          <p:cNvSpPr/>
          <p:nvPr userDrawn="1"/>
        </p:nvSpPr>
        <p:spPr>
          <a:xfrm>
            <a:off x="8246533" y="3589861"/>
            <a:ext cx="3776134" cy="2531533"/>
          </a:xfrm>
          <a:prstGeom prst="round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E3E0807-6581-453E-AA1F-DB89BFBA9B77}"/>
              </a:ext>
            </a:extLst>
          </p:cNvPr>
          <p:cNvSpPr/>
          <p:nvPr userDrawn="1"/>
        </p:nvSpPr>
        <p:spPr>
          <a:xfrm>
            <a:off x="3750733" y="1506487"/>
            <a:ext cx="677334" cy="584775"/>
          </a:xfrm>
          <a:prstGeom prst="rightArrow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00C8F5C-B516-43DA-8E45-CCF519232C1A}"/>
              </a:ext>
            </a:extLst>
          </p:cNvPr>
          <p:cNvSpPr/>
          <p:nvPr userDrawn="1"/>
        </p:nvSpPr>
        <p:spPr>
          <a:xfrm>
            <a:off x="7776633" y="1506487"/>
            <a:ext cx="677334" cy="584775"/>
          </a:xfrm>
          <a:prstGeom prst="rightArrow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7CCA374-5FA2-4116-B110-1EA1159B8C83}"/>
              </a:ext>
            </a:extLst>
          </p:cNvPr>
          <p:cNvSpPr/>
          <p:nvPr userDrawn="1"/>
        </p:nvSpPr>
        <p:spPr>
          <a:xfrm>
            <a:off x="3750733" y="4664554"/>
            <a:ext cx="677334" cy="584775"/>
          </a:xfrm>
          <a:prstGeom prst="rightArrow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0B3B32C-5E82-443A-B586-0376CFC66AF0}"/>
              </a:ext>
            </a:extLst>
          </p:cNvPr>
          <p:cNvSpPr/>
          <p:nvPr userDrawn="1"/>
        </p:nvSpPr>
        <p:spPr>
          <a:xfrm>
            <a:off x="7776633" y="4664554"/>
            <a:ext cx="677334" cy="584775"/>
          </a:xfrm>
          <a:prstGeom prst="rightArrow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AD0C99B-9472-4746-8A89-49B8482A8FDB}"/>
              </a:ext>
            </a:extLst>
          </p:cNvPr>
          <p:cNvSpPr/>
          <p:nvPr userDrawn="1"/>
        </p:nvSpPr>
        <p:spPr>
          <a:xfrm>
            <a:off x="3149973" y="2744244"/>
            <a:ext cx="5576368" cy="1100666"/>
          </a:xfrm>
          <a:custGeom>
            <a:avLst/>
            <a:gdLst>
              <a:gd name="connsiteX0" fmla="*/ 5571067 w 5576368"/>
              <a:gd name="connsiteY0" fmla="*/ 0 h 1100666"/>
              <a:gd name="connsiteX1" fmla="*/ 4842934 w 5576368"/>
              <a:gd name="connsiteY1" fmla="*/ 567266 h 1100666"/>
              <a:gd name="connsiteX2" fmla="*/ 990600 w 5576368"/>
              <a:gd name="connsiteY2" fmla="*/ 626533 h 1100666"/>
              <a:gd name="connsiteX3" fmla="*/ 0 w 5576368"/>
              <a:gd name="connsiteY3" fmla="*/ 1100666 h 1100666"/>
              <a:gd name="connsiteX4" fmla="*/ 0 w 5576368"/>
              <a:gd name="connsiteY4" fmla="*/ 1100666 h 110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6368" h="1100666">
                <a:moveTo>
                  <a:pt x="5571067" y="0"/>
                </a:moveTo>
                <a:cubicBezTo>
                  <a:pt x="5588706" y="231422"/>
                  <a:pt x="5606345" y="462844"/>
                  <a:pt x="4842934" y="567266"/>
                </a:cubicBezTo>
                <a:cubicBezTo>
                  <a:pt x="4079523" y="671688"/>
                  <a:pt x="1797756" y="537633"/>
                  <a:pt x="990600" y="626533"/>
                </a:cubicBezTo>
                <a:cubicBezTo>
                  <a:pt x="183444" y="715433"/>
                  <a:pt x="0" y="1100666"/>
                  <a:pt x="0" y="1100666"/>
                </a:cubicBezTo>
                <a:lnTo>
                  <a:pt x="0" y="1100666"/>
                </a:lnTo>
              </a:path>
            </a:pathLst>
          </a:custGeom>
          <a:noFill/>
          <a:ln w="215900" cap="flat">
            <a:solidFill>
              <a:srgbClr val="FFFFCC"/>
            </a:solidFill>
            <a:round/>
            <a:tailEnd type="triangle" w="med" len="sm"/>
          </a:ln>
          <a:effectLst>
            <a:glow rad="25400">
              <a:schemeClr val="tx1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EC434A9B-A680-4419-BBD7-5F7442C1BB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73"/>
          <a:stretch/>
        </p:blipFill>
        <p:spPr>
          <a:xfrm>
            <a:off x="0" y="6235124"/>
            <a:ext cx="12192000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83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F3E4-1133-4BBE-868D-FB01A4D2D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A69AD-0C0A-469C-AD2E-BEBCDFD38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93996D-29BD-4698-B297-D2894F7C5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8807E8-15D8-4868-AAA4-441E9133C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379A-2424-4182-80FD-7BF3F7272E7F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B3821-BABC-4FBC-AA4D-0608C265C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29FE2-6DBD-48E4-A019-E7EB752CF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C108-180E-44CB-BA09-3DFBE078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86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40ED2-5246-4258-A58B-099D5DDB4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3735D6-B383-43CE-BFB2-30E5839EB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0C3A8B-B499-41A9-B3F6-49D014AF8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7661D-C56B-4653-A1BB-00A6D5A83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379A-2424-4182-80FD-7BF3F7272E7F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2C217-4BB3-4C48-A388-AEBAE4899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CED415-1538-451A-B41E-44306C4B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C108-180E-44CB-BA09-3DFBE078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53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62CE6-7102-41C4-8AEF-192F5EDB6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0219FA-8875-4989-9BE5-F6ACE5EE2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02A3C-9A73-45AA-B2D2-B048D54BE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379A-2424-4182-80FD-7BF3F7272E7F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BD7EE-4259-484B-824A-850FD41C5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08B53-E734-43BC-A144-BE8634478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C108-180E-44CB-BA09-3DFBE078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30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C31D82-B3FF-4576-A586-499BE7794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AE5B5C-9280-4FB5-B926-1CBF57E62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F59A0-616D-4886-B6A0-5C461845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379A-2424-4182-80FD-7BF3F7272E7F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58F77-5A25-400C-9713-62552C11D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D5DDD-2CDF-40C8-A0F5-D62FCA931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C108-180E-44CB-BA09-3DFBE078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4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742A0-DA24-4559-B02B-C45F86385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478" y="2404202"/>
            <a:ext cx="11781183" cy="445379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430766F-5D34-4781-B183-68C1546D48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77"/>
          <a:stretch/>
        </p:blipFill>
        <p:spPr>
          <a:xfrm>
            <a:off x="0" y="0"/>
            <a:ext cx="12192000" cy="70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742A0-DA24-4559-B02B-C45F86385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478" y="2404202"/>
            <a:ext cx="11781183" cy="445379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960BF9E3-8E9A-4AFB-A81B-EAD34F9CFC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17"/>
          <a:stretch/>
        </p:blipFill>
        <p:spPr>
          <a:xfrm>
            <a:off x="0" y="0"/>
            <a:ext cx="1219200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93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F01D7669-11BB-4FCD-9ECE-19C5B05B0C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89"/>
          <a:stretch/>
        </p:blipFill>
        <p:spPr>
          <a:xfrm>
            <a:off x="0" y="0"/>
            <a:ext cx="121920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58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E83A7-FDCA-46C2-9726-6C03FB410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5B72DD-6DAB-4E61-9357-A4A63FB20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3C7C4-CBCC-44C0-8802-8817F2B84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379A-2424-4182-80FD-7BF3F7272E7F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DE460-F3BF-45DF-9F33-316D7910E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E25FF-D65D-42C4-BF39-FD334ECC3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C108-180E-44CB-BA09-3DFBE078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86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8EBAF-99A4-45E1-AD0C-71DEEA1C2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8C732-E1EE-495B-8AD2-9E5D4812C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2CB131-2C3D-4136-A788-411860037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7BE91-58D8-461A-B874-886A76235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379A-2424-4182-80FD-7BF3F7272E7F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01C4EA-B626-4A6E-B518-1F64186D7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5364B-E06F-45B2-96C3-81EB0B7BD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C108-180E-44CB-BA09-3DFBE078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74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5A7DC-B437-4E28-894E-0DC3A330D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DD608-A5A7-4032-A3FA-C7D00C417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47F917-E883-4FC4-AA2D-06E58C31C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27A454-226C-4B3E-90F4-CCFBFFE7FC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03001F-56C2-4AF7-B5DF-959D9E62F2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367841-DE1C-4369-8CB6-4840955F1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379A-2424-4182-80FD-7BF3F7272E7F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8029CA-2C1C-4EA9-A78A-5E7217A4F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845E33-5D36-46B0-9E20-813FC87D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C108-180E-44CB-BA09-3DFBE078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8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9A905-C4CC-4DE8-9C73-06B4EBE88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D7CA44-0F45-4524-8F46-9AD324C00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379A-2424-4182-80FD-7BF3F7272E7F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5C06FC-F2D4-4F40-A969-E56F0B167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6CD76F-9D42-47AB-9E2C-FC1A0C347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C108-180E-44CB-BA09-3DFBE078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83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6D688A-C1CC-4C6A-878B-A1ADF7F0A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379A-2424-4182-80FD-7BF3F7272E7F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35F29B-FF97-4442-B44F-1AFBD25DF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252DC-0512-4553-A0DF-7DB9861EB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C108-180E-44CB-BA09-3DFBE078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20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7E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834F0E-449D-4934-9272-5625767D3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A31A3-605C-4E14-BD70-29E9582DD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11F90-CE0E-4D2A-88B9-020F4E93BC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D379A-2424-4182-80FD-7BF3F7272E7F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AE091-ECD2-483C-BCE8-52C0DE44E8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87A28-2D18-4B85-B83B-A8DBBA34D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8C108-180E-44CB-BA09-3DFBE078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60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5A3E975-432A-4EC6-A2F3-8107463833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" t="15942" r="70734" b="66377"/>
          <a:stretch/>
        </p:blipFill>
        <p:spPr>
          <a:xfrm>
            <a:off x="655982" y="1093304"/>
            <a:ext cx="2912165" cy="1212574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FCC68B7-F946-4908-B365-2B46BDAC63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4" t="18840" r="36740" b="66377"/>
          <a:stretch/>
        </p:blipFill>
        <p:spPr>
          <a:xfrm>
            <a:off x="4472609" y="1292087"/>
            <a:ext cx="3240156" cy="1013792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4CA69C63-2DD6-4B73-A88D-BF4424214B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24" t="18840" r="7228" b="66377"/>
          <a:stretch/>
        </p:blipFill>
        <p:spPr>
          <a:xfrm>
            <a:off x="8951844" y="1292086"/>
            <a:ext cx="2358886" cy="1013792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F245F310-3D42-47D8-99BE-7AF82F054B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9" t="62174" r="76929" b="22029"/>
          <a:stretch/>
        </p:blipFill>
        <p:spPr>
          <a:xfrm>
            <a:off x="1361660" y="4263887"/>
            <a:ext cx="1451113" cy="1083366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C0276CEE-A4F2-4705-AA02-E03322497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7" t="63623" r="40163" b="23478"/>
          <a:stretch/>
        </p:blipFill>
        <p:spPr>
          <a:xfrm>
            <a:off x="4880112" y="4363278"/>
            <a:ext cx="2415209" cy="884583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41E37A79-DF96-4802-AA8C-0B1CD8641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8" t="63623" r="4376" b="23478"/>
          <a:stretch/>
        </p:blipFill>
        <p:spPr>
          <a:xfrm>
            <a:off x="8676860" y="4363278"/>
            <a:ext cx="2981739" cy="8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5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00F668-00D8-48CB-B545-115B4D136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PURPOSE: To get people in the door to experience the New Testament church, New Testament worship and Christian love in action</a:t>
            </a:r>
          </a:p>
          <a:p>
            <a:r>
              <a:rPr lang="en-US" dirty="0"/>
              <a:t>Jesus taught and showed us to say: “Come and see” (John 1:39, 46; 4:29)</a:t>
            </a:r>
          </a:p>
          <a:p>
            <a:r>
              <a:rPr lang="en-US" dirty="0"/>
              <a:t>Invite people to worship and every church-related event you can</a:t>
            </a:r>
          </a:p>
          <a:p>
            <a:r>
              <a:rPr lang="en-US" dirty="0"/>
              <a:t>Spread the seed to everyone every day </a:t>
            </a:r>
          </a:p>
          <a:p>
            <a:r>
              <a:rPr lang="en-US" dirty="0"/>
              <a:t>In addition, look for special windows of opportunity into people’s lives</a:t>
            </a:r>
          </a:p>
          <a:p>
            <a:r>
              <a:rPr lang="en-US" dirty="0"/>
              <a:t>Whether they come or not, you get an A+ every time you invite</a:t>
            </a:r>
          </a:p>
          <a:p>
            <a:pPr lvl="1"/>
            <a:r>
              <a:rPr lang="en-US" dirty="0"/>
              <a:t>They may not come that time, but PBL church now has a place in their brain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4547E94-8B14-44EE-AFAB-706F3DDC33F9}"/>
              </a:ext>
            </a:extLst>
          </p:cNvPr>
          <p:cNvSpPr/>
          <p:nvPr/>
        </p:nvSpPr>
        <p:spPr>
          <a:xfrm>
            <a:off x="8547652" y="1030733"/>
            <a:ext cx="3644347" cy="1116119"/>
          </a:xfrm>
          <a:prstGeom prst="rightArrow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2BEA4B-3AE6-4EA4-97D3-8236B9EF4C5A}"/>
              </a:ext>
            </a:extLst>
          </p:cNvPr>
          <p:cNvSpPr/>
          <p:nvPr/>
        </p:nvSpPr>
        <p:spPr>
          <a:xfrm>
            <a:off x="0" y="826477"/>
            <a:ext cx="8726557" cy="1508331"/>
          </a:xfrm>
          <a:prstGeom prst="round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47E16075-3CFB-436D-9749-BC15FC001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5" t="12052" r="36290" b="65955"/>
          <a:stretch/>
        </p:blipFill>
        <p:spPr>
          <a:xfrm>
            <a:off x="993058" y="826476"/>
            <a:ext cx="6774426" cy="15083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D498AD4-7E42-4EAD-A3B2-52B2E969676F}"/>
              </a:ext>
            </a:extLst>
          </p:cNvPr>
          <p:cNvSpPr/>
          <p:nvPr/>
        </p:nvSpPr>
        <p:spPr>
          <a:xfrm>
            <a:off x="12029661" y="6734175"/>
            <a:ext cx="162338" cy="123825"/>
          </a:xfrm>
          <a:prstGeom prst="rect">
            <a:avLst/>
          </a:prstGeom>
          <a:solidFill>
            <a:srgbClr val="0D6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99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00F668-00D8-48CB-B545-115B4D136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PURPOSE: To make a good first impression upon our guests</a:t>
            </a:r>
          </a:p>
          <a:p>
            <a:r>
              <a:rPr lang="en-US" dirty="0"/>
              <a:t>Jesus taught us to lift up our eyes and look, anticipating opportunities (John 4:35; Luke 15:20)</a:t>
            </a:r>
          </a:p>
          <a:p>
            <a:r>
              <a:rPr lang="en-US" dirty="0"/>
              <a:t>You only have one opportunity to make a good first impression</a:t>
            </a:r>
          </a:p>
          <a:p>
            <a:r>
              <a:rPr lang="en-US" dirty="0"/>
              <a:t>This starts in the parking lot</a:t>
            </a:r>
          </a:p>
          <a:p>
            <a:r>
              <a:rPr lang="en-US" dirty="0"/>
              <a:t>Do you know how hard it is for guests to come that first time?</a:t>
            </a:r>
          </a:p>
          <a:p>
            <a:r>
              <a:rPr lang="en-US" dirty="0"/>
              <a:t>Engage right off with them in a positive way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4547E94-8B14-44EE-AFAB-706F3DDC33F9}"/>
              </a:ext>
            </a:extLst>
          </p:cNvPr>
          <p:cNvSpPr/>
          <p:nvPr/>
        </p:nvSpPr>
        <p:spPr>
          <a:xfrm>
            <a:off x="8547652" y="1030733"/>
            <a:ext cx="3644347" cy="1116119"/>
          </a:xfrm>
          <a:prstGeom prst="rightArrow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2BEA4B-3AE6-4EA4-97D3-8236B9EF4C5A}"/>
              </a:ext>
            </a:extLst>
          </p:cNvPr>
          <p:cNvSpPr/>
          <p:nvPr/>
        </p:nvSpPr>
        <p:spPr>
          <a:xfrm>
            <a:off x="0" y="826477"/>
            <a:ext cx="8726557" cy="1508331"/>
          </a:xfrm>
          <a:prstGeom prst="round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B25A295-921A-4670-B3EC-AE75882197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0" t="13056" r="41015" b="65955"/>
          <a:stretch/>
        </p:blipFill>
        <p:spPr>
          <a:xfrm>
            <a:off x="1628775" y="895350"/>
            <a:ext cx="5562600" cy="14394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47E67A7-D113-470B-8C22-1920E43D4133}"/>
              </a:ext>
            </a:extLst>
          </p:cNvPr>
          <p:cNvSpPr/>
          <p:nvPr/>
        </p:nvSpPr>
        <p:spPr>
          <a:xfrm>
            <a:off x="12029661" y="6734175"/>
            <a:ext cx="162338" cy="123825"/>
          </a:xfrm>
          <a:prstGeom prst="rect">
            <a:avLst/>
          </a:prstGeom>
          <a:solidFill>
            <a:srgbClr val="0D6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00F668-00D8-48CB-B545-115B4D136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PURPOSE: Make them feel at home and at ease at PBL</a:t>
            </a:r>
          </a:p>
          <a:p>
            <a:r>
              <a:rPr lang="en-US" dirty="0"/>
              <a:t>Warmly greet every guest you see (Jas. 2:1-9) </a:t>
            </a:r>
          </a:p>
          <a:p>
            <a:r>
              <a:rPr lang="en-US" dirty="0"/>
              <a:t>Invite them to sit with you in class and worship</a:t>
            </a:r>
          </a:p>
          <a:p>
            <a:r>
              <a:rPr lang="en-US" dirty="0"/>
              <a:t>Escort them to children’s classrooms, then adult classes (cf. Luke 22:7-13)</a:t>
            </a:r>
          </a:p>
          <a:p>
            <a:r>
              <a:rPr lang="en-US" dirty="0"/>
              <a:t>If they come in late, ushers need to seat them</a:t>
            </a:r>
          </a:p>
          <a:p>
            <a:pPr lvl="1"/>
            <a:r>
              <a:rPr lang="en-US" dirty="0"/>
              <a:t>Ushers: Get members to move to the middle of the pew</a:t>
            </a:r>
          </a:p>
          <a:p>
            <a:pPr lvl="1"/>
            <a:r>
              <a:rPr lang="en-US" dirty="0"/>
              <a:t>Members: Move and make room for guests coming in</a:t>
            </a:r>
          </a:p>
          <a:p>
            <a:pPr lvl="1"/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4547E94-8B14-44EE-AFAB-706F3DDC33F9}"/>
              </a:ext>
            </a:extLst>
          </p:cNvPr>
          <p:cNvSpPr/>
          <p:nvPr/>
        </p:nvSpPr>
        <p:spPr>
          <a:xfrm>
            <a:off x="8547652" y="1030733"/>
            <a:ext cx="3644347" cy="1116119"/>
          </a:xfrm>
          <a:prstGeom prst="rightArrow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2BEA4B-3AE6-4EA4-97D3-8236B9EF4C5A}"/>
              </a:ext>
            </a:extLst>
          </p:cNvPr>
          <p:cNvSpPr/>
          <p:nvPr/>
        </p:nvSpPr>
        <p:spPr>
          <a:xfrm>
            <a:off x="0" y="826477"/>
            <a:ext cx="8726557" cy="1508331"/>
          </a:xfrm>
          <a:prstGeom prst="round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57FB0B1E-EF5F-463D-90E2-6D399ECF76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" t="12051" r="32578" b="67362"/>
          <a:stretch/>
        </p:blipFill>
        <p:spPr>
          <a:xfrm>
            <a:off x="581025" y="826476"/>
            <a:ext cx="7639050" cy="14118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2F11E52-6780-4B2D-AED3-4D4624155B90}"/>
              </a:ext>
            </a:extLst>
          </p:cNvPr>
          <p:cNvSpPr/>
          <p:nvPr/>
        </p:nvSpPr>
        <p:spPr>
          <a:xfrm>
            <a:off x="12029661" y="6734175"/>
            <a:ext cx="162338" cy="123825"/>
          </a:xfrm>
          <a:prstGeom prst="rect">
            <a:avLst/>
          </a:prstGeom>
          <a:solidFill>
            <a:srgbClr val="0D6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1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00F668-00D8-48CB-B545-115B4D136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PURPOSE: To make them feel they are truly wanted (love will bring them back)</a:t>
            </a:r>
          </a:p>
          <a:p>
            <a:r>
              <a:rPr lang="en-US" dirty="0"/>
              <a:t>Jesus showed how to show love to a guest (Luke 7:36-50)</a:t>
            </a:r>
          </a:p>
          <a:p>
            <a:r>
              <a:rPr lang="en-US" dirty="0"/>
              <a:t>Put yourself in their place (Matt. 22:39 + Luke 6:31)</a:t>
            </a:r>
          </a:p>
          <a:p>
            <a:r>
              <a:rPr lang="en-US" dirty="0"/>
              <a:t>Practice the 10-foot rule</a:t>
            </a:r>
          </a:p>
          <a:p>
            <a:r>
              <a:rPr lang="en-US" dirty="0"/>
              <a:t>Don’t just be friendly to each other – show genuine interest in our guests </a:t>
            </a:r>
          </a:p>
          <a:p>
            <a:r>
              <a:rPr lang="en-US" dirty="0"/>
              <a:t>Introduce them to other members, especially those with a common connection</a:t>
            </a:r>
          </a:p>
          <a:p>
            <a:r>
              <a:rPr lang="en-US" dirty="0"/>
              <a:t>Be hospitable: invite to lunch with you </a:t>
            </a:r>
          </a:p>
          <a:p>
            <a:r>
              <a:rPr lang="en-US" dirty="0"/>
              <a:t>Seek to build a positive relationship with them</a:t>
            </a:r>
          </a:p>
          <a:p>
            <a:r>
              <a:rPr lang="en-US" dirty="0"/>
              <a:t>The way we treat our guests is critical (Jas. 2:1-9)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4547E94-8B14-44EE-AFAB-706F3DDC33F9}"/>
              </a:ext>
            </a:extLst>
          </p:cNvPr>
          <p:cNvSpPr/>
          <p:nvPr/>
        </p:nvSpPr>
        <p:spPr>
          <a:xfrm>
            <a:off x="8547652" y="1030733"/>
            <a:ext cx="3644347" cy="1116119"/>
          </a:xfrm>
          <a:prstGeom prst="rightArrow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2BEA4B-3AE6-4EA4-97D3-8236B9EF4C5A}"/>
              </a:ext>
            </a:extLst>
          </p:cNvPr>
          <p:cNvSpPr/>
          <p:nvPr/>
        </p:nvSpPr>
        <p:spPr>
          <a:xfrm>
            <a:off x="0" y="826477"/>
            <a:ext cx="8726557" cy="1508331"/>
          </a:xfrm>
          <a:prstGeom prst="round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F8BE3B1-7A06-43A6-9A32-01F39BBD4F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4" t="12051" r="38672" b="66945"/>
          <a:stretch/>
        </p:blipFill>
        <p:spPr>
          <a:xfrm>
            <a:off x="1352550" y="826477"/>
            <a:ext cx="6124575" cy="14404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CAEDDE0-7C06-408E-8EF6-4EEDFEB0C471}"/>
              </a:ext>
            </a:extLst>
          </p:cNvPr>
          <p:cNvSpPr/>
          <p:nvPr/>
        </p:nvSpPr>
        <p:spPr>
          <a:xfrm>
            <a:off x="12029661" y="6734175"/>
            <a:ext cx="162338" cy="123825"/>
          </a:xfrm>
          <a:prstGeom prst="rect">
            <a:avLst/>
          </a:prstGeom>
          <a:solidFill>
            <a:srgbClr val="0D6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6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00F668-00D8-48CB-B545-115B4D136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478" y="2404202"/>
            <a:ext cx="11943521" cy="4453798"/>
          </a:xfrm>
        </p:spPr>
        <p:txBody>
          <a:bodyPr>
            <a:normAutofit/>
          </a:bodyPr>
          <a:lstStyle/>
          <a:p>
            <a:r>
              <a:rPr lang="en-US" dirty="0"/>
              <a:t>PURPOSE: To continue to build a relationship with the hope of their return</a:t>
            </a:r>
          </a:p>
          <a:p>
            <a:r>
              <a:rPr lang="en-US" dirty="0"/>
              <a:t>Scripture not only teaches us to plant a seed but to water it (1 Cor. 3:6-9)</a:t>
            </a:r>
          </a:p>
          <a:p>
            <a:r>
              <a:rPr lang="en-US" dirty="0"/>
              <a:t>We must continue to let the light of Christ shine through us (Matt. 5:14-16)</a:t>
            </a:r>
          </a:p>
          <a:p>
            <a:r>
              <a:rPr lang="en-US" dirty="0"/>
              <a:t>Write a card or email with a simple message of thanks and invitation to return</a:t>
            </a:r>
          </a:p>
          <a:p>
            <a:r>
              <a:rPr lang="en-US" dirty="0"/>
              <a:t>Please wait to fill out Attendance Cards until asked in each service</a:t>
            </a:r>
          </a:p>
          <a:p>
            <a:r>
              <a:rPr lang="en-US" dirty="0"/>
              <a:t>As you get to know them, invite to dinner or to your home for games/dinner</a:t>
            </a:r>
          </a:p>
          <a:p>
            <a:r>
              <a:rPr lang="en-US" dirty="0"/>
              <a:t>Encourage to get involved in a personal Bible study</a:t>
            </a:r>
          </a:p>
          <a:p>
            <a:r>
              <a:rPr lang="en-US" dirty="0"/>
              <a:t>Pray for them (1 Tim. 2:1)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4547E94-8B14-44EE-AFAB-706F3DDC33F9}"/>
              </a:ext>
            </a:extLst>
          </p:cNvPr>
          <p:cNvSpPr/>
          <p:nvPr/>
        </p:nvSpPr>
        <p:spPr>
          <a:xfrm>
            <a:off x="8547652" y="1030733"/>
            <a:ext cx="3644347" cy="1116119"/>
          </a:xfrm>
          <a:prstGeom prst="rightArrow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2BEA4B-3AE6-4EA4-97D3-8236B9EF4C5A}"/>
              </a:ext>
            </a:extLst>
          </p:cNvPr>
          <p:cNvSpPr/>
          <p:nvPr/>
        </p:nvSpPr>
        <p:spPr>
          <a:xfrm>
            <a:off x="0" y="826477"/>
            <a:ext cx="8726557" cy="1508331"/>
          </a:xfrm>
          <a:prstGeom prst="round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663B9B8-9BF4-45CF-BB3B-3E450CBAC3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9" t="12051" r="37188" b="65955"/>
          <a:stretch/>
        </p:blipFill>
        <p:spPr>
          <a:xfrm>
            <a:off x="1171574" y="826477"/>
            <a:ext cx="6486525" cy="15083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4B1BCBE-97DE-4A77-B995-7681425F9225}"/>
              </a:ext>
            </a:extLst>
          </p:cNvPr>
          <p:cNvSpPr/>
          <p:nvPr/>
        </p:nvSpPr>
        <p:spPr>
          <a:xfrm>
            <a:off x="12029661" y="6734175"/>
            <a:ext cx="162338" cy="123825"/>
          </a:xfrm>
          <a:prstGeom prst="rect">
            <a:avLst/>
          </a:prstGeom>
          <a:solidFill>
            <a:srgbClr val="0D6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3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00F668-00D8-48CB-B545-115B4D136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PURPOSE: To make feel a genuine part of the church family and to help them to grow into an active member in the body of Christ</a:t>
            </a:r>
          </a:p>
          <a:p>
            <a:r>
              <a:rPr lang="en-US" dirty="0"/>
              <a:t>Baptism is not the end of </a:t>
            </a:r>
            <a:r>
              <a:rPr lang="en-US"/>
              <a:t>an effort </a:t>
            </a:r>
            <a:r>
              <a:rPr lang="en-US">
                <a:sym typeface="Wingdings" panose="05000000000000000000" pitchFamily="2" charset="2"/>
              </a:rPr>
              <a:t> </a:t>
            </a:r>
            <a:r>
              <a:rPr lang="en-US"/>
              <a:t>Baptism </a:t>
            </a:r>
            <a:r>
              <a:rPr lang="en-US" dirty="0"/>
              <a:t>is the beginning of a new life</a:t>
            </a:r>
          </a:p>
          <a:p>
            <a:r>
              <a:rPr lang="en-US" dirty="0"/>
              <a:t>New converts need to grow in their faith (Matt. 28:20; 1 Pet. 2:2)</a:t>
            </a:r>
          </a:p>
          <a:p>
            <a:r>
              <a:rPr lang="en-US" dirty="0"/>
              <a:t>New converts need to grow in fellowship (Acts 1:14; 2:42; 1 John 1:7)</a:t>
            </a:r>
          </a:p>
          <a:p>
            <a:r>
              <a:rPr lang="en-US" dirty="0"/>
              <a:t>New converts need to grow in service (1 Cor. 15:58; Acts 14:22)</a:t>
            </a:r>
          </a:p>
          <a:p>
            <a:r>
              <a:rPr lang="en-US" dirty="0"/>
              <a:t>Service leads to involvement that leads to growth that leads to faithful Christian service that leads to heaven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4547E94-8B14-44EE-AFAB-706F3DDC33F9}"/>
              </a:ext>
            </a:extLst>
          </p:cNvPr>
          <p:cNvSpPr/>
          <p:nvPr/>
        </p:nvSpPr>
        <p:spPr>
          <a:xfrm>
            <a:off x="8547652" y="1030733"/>
            <a:ext cx="3644347" cy="1116119"/>
          </a:xfrm>
          <a:prstGeom prst="rightArrow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2BEA4B-3AE6-4EA4-97D3-8236B9EF4C5A}"/>
              </a:ext>
            </a:extLst>
          </p:cNvPr>
          <p:cNvSpPr/>
          <p:nvPr/>
        </p:nvSpPr>
        <p:spPr>
          <a:xfrm>
            <a:off x="0" y="826477"/>
            <a:ext cx="8726557" cy="1508331"/>
          </a:xfrm>
          <a:prstGeom prst="round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A9978F8-D01F-4788-A54C-19A3386554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" t="12051" r="29297" b="65955"/>
          <a:stretch/>
        </p:blipFill>
        <p:spPr>
          <a:xfrm>
            <a:off x="180975" y="826477"/>
            <a:ext cx="8439150" cy="15083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9720D2-7D66-48F5-B912-51C08AE98FF5}"/>
              </a:ext>
            </a:extLst>
          </p:cNvPr>
          <p:cNvSpPr/>
          <p:nvPr/>
        </p:nvSpPr>
        <p:spPr>
          <a:xfrm>
            <a:off x="12029661" y="6734175"/>
            <a:ext cx="162338" cy="123825"/>
          </a:xfrm>
          <a:prstGeom prst="rect">
            <a:avLst/>
          </a:prstGeom>
          <a:solidFill>
            <a:srgbClr val="0D6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5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D8EFC2E4-5FFC-42B4-B0DF-52C0B7EA1DB1}"/>
              </a:ext>
            </a:extLst>
          </p:cNvPr>
          <p:cNvGrpSpPr/>
          <p:nvPr/>
        </p:nvGrpSpPr>
        <p:grpSpPr>
          <a:xfrm>
            <a:off x="169333" y="1066800"/>
            <a:ext cx="3776134" cy="2531533"/>
            <a:chOff x="169333" y="1066800"/>
            <a:chExt cx="3776134" cy="253153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B54E7E3-CA91-48F0-B537-7B17B64FF403}"/>
                </a:ext>
              </a:extLst>
            </p:cNvPr>
            <p:cNvSpPr/>
            <p:nvPr/>
          </p:nvSpPr>
          <p:spPr>
            <a:xfrm>
              <a:off x="169333" y="1066800"/>
              <a:ext cx="3776134" cy="2531533"/>
            </a:xfrm>
            <a:prstGeom prst="round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6EA845FB-A688-40C9-976E-2D7A81BF6D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8" t="16944" r="69237" b="49028"/>
            <a:stretch/>
          </p:blipFill>
          <p:spPr>
            <a:xfrm>
              <a:off x="361950" y="1162050"/>
              <a:ext cx="3388783" cy="2333625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F04AF0A-29A0-4485-934C-06F939D1C5B4}"/>
              </a:ext>
            </a:extLst>
          </p:cNvPr>
          <p:cNvGrpSpPr/>
          <p:nvPr/>
        </p:nvGrpSpPr>
        <p:grpSpPr>
          <a:xfrm>
            <a:off x="4207933" y="1066797"/>
            <a:ext cx="3776134" cy="2531533"/>
            <a:chOff x="4207933" y="1066797"/>
            <a:chExt cx="3776134" cy="253153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B6FF73C-1DDD-4D0F-8B5A-D115BE7AF853}"/>
                </a:ext>
              </a:extLst>
            </p:cNvPr>
            <p:cNvSpPr/>
            <p:nvPr/>
          </p:nvSpPr>
          <p:spPr>
            <a:xfrm>
              <a:off x="4207933" y="1066797"/>
              <a:ext cx="3776134" cy="2531533"/>
            </a:xfrm>
            <a:prstGeom prst="round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7" name="Picture 16" descr="Text&#10;&#10;Description automatically generated">
              <a:extLst>
                <a:ext uri="{FF2B5EF4-FFF2-40B4-BE49-F238E27FC236}">
                  <a16:creationId xmlns:a16="http://schemas.microsoft.com/office/drawing/2014/main" id="{90D67D40-E18F-4BBF-B3F1-5D15331CA8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22" t="16945" r="38368" b="50000"/>
            <a:stretch/>
          </p:blipFill>
          <p:spPr>
            <a:xfrm>
              <a:off x="4562475" y="1162050"/>
              <a:ext cx="2951692" cy="226695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9647C4C-5367-48C2-B202-91D1500E4503}"/>
              </a:ext>
            </a:extLst>
          </p:cNvPr>
          <p:cNvGrpSpPr/>
          <p:nvPr/>
        </p:nvGrpSpPr>
        <p:grpSpPr>
          <a:xfrm>
            <a:off x="8246533" y="1066798"/>
            <a:ext cx="3776134" cy="2531533"/>
            <a:chOff x="8246533" y="1066798"/>
            <a:chExt cx="3776134" cy="253153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9333382-126B-46E3-A4E3-40883439BAD9}"/>
                </a:ext>
              </a:extLst>
            </p:cNvPr>
            <p:cNvSpPr/>
            <p:nvPr/>
          </p:nvSpPr>
          <p:spPr>
            <a:xfrm>
              <a:off x="8246533" y="1066798"/>
              <a:ext cx="3776134" cy="2531533"/>
            </a:xfrm>
            <a:prstGeom prst="round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9" name="Picture 18" descr="Text&#10;&#10;Description automatically generated">
              <a:extLst>
                <a:ext uri="{FF2B5EF4-FFF2-40B4-BE49-F238E27FC236}">
                  <a16:creationId xmlns:a16="http://schemas.microsoft.com/office/drawing/2014/main" id="{92C94FA9-0133-4C05-966D-FE185986B8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40" t="17917" r="2969" b="50000"/>
            <a:stretch/>
          </p:blipFill>
          <p:spPr>
            <a:xfrm>
              <a:off x="8453966" y="1228725"/>
              <a:ext cx="3376083" cy="2200276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B5B13D2-FAA3-49FF-A6E9-93FAE4FB6E60}"/>
              </a:ext>
            </a:extLst>
          </p:cNvPr>
          <p:cNvGrpSpPr/>
          <p:nvPr/>
        </p:nvGrpSpPr>
        <p:grpSpPr>
          <a:xfrm>
            <a:off x="169333" y="4131734"/>
            <a:ext cx="3776134" cy="2531533"/>
            <a:chOff x="169333" y="4131734"/>
            <a:chExt cx="3776134" cy="2531533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BD909C6-CF62-42F0-92AB-3B1661AF9234}"/>
                </a:ext>
              </a:extLst>
            </p:cNvPr>
            <p:cNvSpPr/>
            <p:nvPr/>
          </p:nvSpPr>
          <p:spPr>
            <a:xfrm>
              <a:off x="169333" y="4131734"/>
              <a:ext cx="3776134" cy="2531533"/>
            </a:xfrm>
            <a:prstGeom prst="round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1" name="Picture 20" descr="Text&#10;&#10;Description automatically generated">
              <a:extLst>
                <a:ext uri="{FF2B5EF4-FFF2-40B4-BE49-F238E27FC236}">
                  <a16:creationId xmlns:a16="http://schemas.microsoft.com/office/drawing/2014/main" id="{58104DCF-B68E-4A13-80B6-BB3A301522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9" t="63086" r="71389" b="6035"/>
            <a:stretch/>
          </p:blipFill>
          <p:spPr>
            <a:xfrm>
              <a:off x="561975" y="4326466"/>
              <a:ext cx="2926292" cy="2117705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30378C2-C583-49B3-A401-AA3FBA4A21F4}"/>
              </a:ext>
            </a:extLst>
          </p:cNvPr>
          <p:cNvGrpSpPr/>
          <p:nvPr/>
        </p:nvGrpSpPr>
        <p:grpSpPr>
          <a:xfrm>
            <a:off x="4207933" y="4131731"/>
            <a:ext cx="3776134" cy="2531533"/>
            <a:chOff x="4207933" y="4131731"/>
            <a:chExt cx="3776134" cy="253153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83E0A5B-BD3F-49A5-B962-DB0B8A0C08DC}"/>
                </a:ext>
              </a:extLst>
            </p:cNvPr>
            <p:cNvSpPr/>
            <p:nvPr/>
          </p:nvSpPr>
          <p:spPr>
            <a:xfrm>
              <a:off x="4207933" y="4131731"/>
              <a:ext cx="3776134" cy="2531533"/>
            </a:xfrm>
            <a:prstGeom prst="round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3" name="Picture 22" descr="Text&#10;&#10;Description automatically generated">
              <a:extLst>
                <a:ext uri="{FF2B5EF4-FFF2-40B4-BE49-F238E27FC236}">
                  <a16:creationId xmlns:a16="http://schemas.microsoft.com/office/drawing/2014/main" id="{BF8719B4-8215-4ED1-AF8B-6E3EFFE9F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48" t="61990" r="37422" b="5062"/>
            <a:stretch/>
          </p:blipFill>
          <p:spPr>
            <a:xfrm>
              <a:off x="4480307" y="4251312"/>
              <a:ext cx="3149218" cy="2259534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0BE68FF-F537-4FE5-A6C4-8648E6DD2A3F}"/>
              </a:ext>
            </a:extLst>
          </p:cNvPr>
          <p:cNvGrpSpPr/>
          <p:nvPr/>
        </p:nvGrpSpPr>
        <p:grpSpPr>
          <a:xfrm>
            <a:off x="8246533" y="4131732"/>
            <a:ext cx="3776134" cy="2531533"/>
            <a:chOff x="8246533" y="4131732"/>
            <a:chExt cx="3776134" cy="253153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EA88F48-C74C-4FD1-86A1-D8E802B7BD63}"/>
                </a:ext>
              </a:extLst>
            </p:cNvPr>
            <p:cNvSpPr/>
            <p:nvPr/>
          </p:nvSpPr>
          <p:spPr>
            <a:xfrm>
              <a:off x="8246533" y="4131732"/>
              <a:ext cx="3776134" cy="2531533"/>
            </a:xfrm>
            <a:prstGeom prst="round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5" name="Picture 24" descr="Text&#10;&#10;Description automatically generated">
              <a:extLst>
                <a:ext uri="{FF2B5EF4-FFF2-40B4-BE49-F238E27FC236}">
                  <a16:creationId xmlns:a16="http://schemas.microsoft.com/office/drawing/2014/main" id="{1654928D-6486-460F-8E60-F1CF148A46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59" t="61951" r="1953" b="5062"/>
            <a:stretch/>
          </p:blipFill>
          <p:spPr>
            <a:xfrm>
              <a:off x="8334375" y="4248633"/>
              <a:ext cx="3619500" cy="2262214"/>
            </a:xfrm>
            <a:prstGeom prst="rect">
              <a:avLst/>
            </a:prstGeom>
          </p:spPr>
        </p:pic>
      </p:grpSp>
      <p:sp>
        <p:nvSpPr>
          <p:cNvPr id="9" name="Arrow: Right 8">
            <a:extLst>
              <a:ext uri="{FF2B5EF4-FFF2-40B4-BE49-F238E27FC236}">
                <a16:creationId xmlns:a16="http://schemas.microsoft.com/office/drawing/2014/main" id="{86437EC3-0797-4C23-98CA-896015947E82}"/>
              </a:ext>
            </a:extLst>
          </p:cNvPr>
          <p:cNvSpPr/>
          <p:nvPr/>
        </p:nvSpPr>
        <p:spPr>
          <a:xfrm>
            <a:off x="3750733" y="2048358"/>
            <a:ext cx="677334" cy="584775"/>
          </a:xfrm>
          <a:prstGeom prst="rightArrow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0AC81C7-8FFC-4DC1-BCD7-3E4F27028445}"/>
              </a:ext>
            </a:extLst>
          </p:cNvPr>
          <p:cNvSpPr/>
          <p:nvPr/>
        </p:nvSpPr>
        <p:spPr>
          <a:xfrm>
            <a:off x="7776633" y="2048358"/>
            <a:ext cx="677334" cy="584775"/>
          </a:xfrm>
          <a:prstGeom prst="rightArrow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BB36546-08AE-43F2-B35F-2515A1E178D5}"/>
              </a:ext>
            </a:extLst>
          </p:cNvPr>
          <p:cNvSpPr/>
          <p:nvPr/>
        </p:nvSpPr>
        <p:spPr>
          <a:xfrm>
            <a:off x="3750733" y="5206425"/>
            <a:ext cx="677334" cy="584775"/>
          </a:xfrm>
          <a:prstGeom prst="rightArrow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8E44D88-CB12-47BC-8812-1BB124043CF6}"/>
              </a:ext>
            </a:extLst>
          </p:cNvPr>
          <p:cNvSpPr/>
          <p:nvPr/>
        </p:nvSpPr>
        <p:spPr>
          <a:xfrm>
            <a:off x="7776633" y="5206425"/>
            <a:ext cx="677334" cy="584775"/>
          </a:xfrm>
          <a:prstGeom prst="rightArrow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82DACA5-CB98-4EB1-B234-7AA9B2E2EED6}"/>
              </a:ext>
            </a:extLst>
          </p:cNvPr>
          <p:cNvSpPr/>
          <p:nvPr/>
        </p:nvSpPr>
        <p:spPr>
          <a:xfrm>
            <a:off x="3149973" y="3286115"/>
            <a:ext cx="5576368" cy="1100666"/>
          </a:xfrm>
          <a:custGeom>
            <a:avLst/>
            <a:gdLst>
              <a:gd name="connsiteX0" fmla="*/ 5571067 w 5576368"/>
              <a:gd name="connsiteY0" fmla="*/ 0 h 1100666"/>
              <a:gd name="connsiteX1" fmla="*/ 4842934 w 5576368"/>
              <a:gd name="connsiteY1" fmla="*/ 567266 h 1100666"/>
              <a:gd name="connsiteX2" fmla="*/ 990600 w 5576368"/>
              <a:gd name="connsiteY2" fmla="*/ 626533 h 1100666"/>
              <a:gd name="connsiteX3" fmla="*/ 0 w 5576368"/>
              <a:gd name="connsiteY3" fmla="*/ 1100666 h 1100666"/>
              <a:gd name="connsiteX4" fmla="*/ 0 w 5576368"/>
              <a:gd name="connsiteY4" fmla="*/ 1100666 h 110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6368" h="1100666">
                <a:moveTo>
                  <a:pt x="5571067" y="0"/>
                </a:moveTo>
                <a:cubicBezTo>
                  <a:pt x="5588706" y="231422"/>
                  <a:pt x="5606345" y="462844"/>
                  <a:pt x="4842934" y="567266"/>
                </a:cubicBezTo>
                <a:cubicBezTo>
                  <a:pt x="4079523" y="671688"/>
                  <a:pt x="1797756" y="537633"/>
                  <a:pt x="990600" y="626533"/>
                </a:cubicBezTo>
                <a:cubicBezTo>
                  <a:pt x="183444" y="715433"/>
                  <a:pt x="0" y="1100666"/>
                  <a:pt x="0" y="1100666"/>
                </a:cubicBezTo>
                <a:lnTo>
                  <a:pt x="0" y="1100666"/>
                </a:lnTo>
              </a:path>
            </a:pathLst>
          </a:custGeom>
          <a:noFill/>
          <a:ln w="215900" cap="flat">
            <a:solidFill>
              <a:srgbClr val="FFFFCC"/>
            </a:solidFill>
            <a:round/>
            <a:tailEnd type="triangle" w="med" len="sm"/>
          </a:ln>
          <a:effectLst>
            <a:glow rad="25400">
              <a:schemeClr val="tx1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4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52EB6D-7956-4829-B038-96B871ABC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478" y="2543174"/>
            <a:ext cx="11781183" cy="4314825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3200" dirty="0"/>
              <a:t>Believe Jesus is God’s Son – John 1:12</a:t>
            </a:r>
          </a:p>
          <a:p>
            <a:pPr marL="342900" indent="-342900"/>
            <a:r>
              <a:rPr lang="en-US" sz="3200" dirty="0"/>
              <a:t>Repent of your sins and turn to God – Luke 13:3</a:t>
            </a:r>
          </a:p>
          <a:p>
            <a:pPr marL="342900" indent="-342900"/>
            <a:r>
              <a:rPr lang="en-US" sz="3200" dirty="0"/>
              <a:t>Confess your faith in Jesus Christ – Matthew 10:32</a:t>
            </a:r>
          </a:p>
          <a:p>
            <a:pPr marL="342900" indent="-342900"/>
            <a:r>
              <a:rPr lang="en-US" sz="3200" dirty="0"/>
              <a:t>Be immersed into Christ – Romans 6:3</a:t>
            </a:r>
          </a:p>
          <a:p>
            <a:pPr marL="800100" lvl="1" indent="-342900"/>
            <a:r>
              <a:rPr lang="en-US" sz="2800" dirty="0"/>
              <a:t>Then, God will forgive all of your sins – Acts 2:38</a:t>
            </a:r>
          </a:p>
          <a:p>
            <a:pPr marL="800100" lvl="1" indent="-342900"/>
            <a:r>
              <a:rPr lang="en-US" sz="2800" dirty="0"/>
              <a:t>Then, God will add you to His church – Acts 2:47</a:t>
            </a:r>
          </a:p>
          <a:p>
            <a:pPr marL="800100" lvl="1" indent="-342900"/>
            <a:r>
              <a:rPr lang="en-US" sz="2800" dirty="0"/>
              <a:t>Then, God will register you in heaven – Hebrews 12:23</a:t>
            </a:r>
          </a:p>
          <a:p>
            <a:pPr marL="342900" indent="-342900"/>
            <a:r>
              <a:rPr lang="en-US" sz="3200" dirty="0"/>
              <a:t>Walk faithfully with Him – 1 John 1:7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AE066379-B776-4131-B82F-C8AD31058877}"/>
              </a:ext>
            </a:extLst>
          </p:cNvPr>
          <p:cNvSpPr/>
          <p:nvPr/>
        </p:nvSpPr>
        <p:spPr>
          <a:xfrm>
            <a:off x="8547652" y="1125983"/>
            <a:ext cx="3644347" cy="1116119"/>
          </a:xfrm>
          <a:prstGeom prst="rightArrow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6E7974E-2E08-4D8A-8B84-39BBAE5DA73E}"/>
              </a:ext>
            </a:extLst>
          </p:cNvPr>
          <p:cNvSpPr/>
          <p:nvPr/>
        </p:nvSpPr>
        <p:spPr>
          <a:xfrm>
            <a:off x="0" y="921727"/>
            <a:ext cx="8726557" cy="1508331"/>
          </a:xfrm>
          <a:prstGeom prst="round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676659AB-0846-46B8-847F-5FB5D0C50B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6" t="12083" r="38125" b="65923"/>
          <a:stretch/>
        </p:blipFill>
        <p:spPr>
          <a:xfrm>
            <a:off x="1190624" y="942975"/>
            <a:ext cx="6353175" cy="150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290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664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5</cp:revision>
  <dcterms:created xsi:type="dcterms:W3CDTF">2022-02-25T13:07:41Z</dcterms:created>
  <dcterms:modified xsi:type="dcterms:W3CDTF">2022-02-27T13:39:45Z</dcterms:modified>
</cp:coreProperties>
</file>