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234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9F9463-616B-4D14-9302-FC4C1017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7CE9B15-B4CD-4BE0-926C-9C69FF7D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2FCD48A-074B-4013-9B6B-9E30DD2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6338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580D159-4A81-4B89-A2AE-206B9814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139621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0F3E16D-FD30-437A-AE69-E04B7B24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24610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335D936-5922-4D49-B492-2D6CA4E3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DF37893-4C20-4FB1-B2AD-F57F0102C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E936A34-137F-4C37-93BD-AE22CF27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774496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F9B1503-FBF6-4D31-91F3-8987AB4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772908"/>
            <a:ext cx="2560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Theme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3F20941-EDA0-429E-8F8B-F9AF9D7D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772908"/>
            <a:ext cx="1631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D07A989C-04C0-4397-92C5-3564044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49146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9D82055F-2965-4110-A617-07195BDD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45971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689F8B3-3B20-4B0F-B1C8-FBBF994C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1145971"/>
            <a:ext cx="25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0F39BBF8-0C0D-4CC7-B41E-5591AFD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145971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Sentence Summary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471C5D3-E9FD-4AD1-BF29-8719E8F5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145971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is 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0FE9E7D-533E-413D-8FEE-D78D465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1145971"/>
            <a:ext cx="24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91FFA1F-D675-4419-A87A-B7F15C4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14271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9560A545-C0B7-4E8F-906A-6381EFBE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514271"/>
            <a:ext cx="1006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81507CCB-F894-4C38-BD11-96764CA9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1514271"/>
            <a:ext cx="242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2BD0D53-B92D-4AD0-B0F7-925C3D9D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877808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E975F2E1-C93E-4D64-9A4B-3CADECC1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877808"/>
            <a:ext cx="2182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coming again.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Line 5">
            <a:extLst>
              <a:ext uri="{FF2B5EF4-FFF2-40B4-BE49-F238E27FC236}">
                <a16:creationId xmlns:a16="http://schemas.microsoft.com/office/drawing/2014/main" id="{5661D96E-57A2-444E-90C3-DABB67D32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6">
            <a:extLst>
              <a:ext uri="{FF2B5EF4-FFF2-40B4-BE49-F238E27FC236}">
                <a16:creationId xmlns:a16="http://schemas.microsoft.com/office/drawing/2014/main" id="{70341345-531D-4ABB-B7FF-D9968D34A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5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">
            <a:extLst>
              <a:ext uri="{FF2B5EF4-FFF2-40B4-BE49-F238E27FC236}">
                <a16:creationId xmlns:a16="http://schemas.microsoft.com/office/drawing/2014/main" id="{BDAFC76A-3BCE-496B-8EE0-C3DDBAC5A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80744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8">
            <a:extLst>
              <a:ext uri="{FF2B5EF4-FFF2-40B4-BE49-F238E27FC236}">
                <a16:creationId xmlns:a16="http://schemas.microsoft.com/office/drawing/2014/main" id="{9761CA05-BFFF-4371-9653-346DFF1A4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18368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9">
            <a:extLst>
              <a:ext uri="{FF2B5EF4-FFF2-40B4-BE49-F238E27FC236}">
                <a16:creationId xmlns:a16="http://schemas.microsoft.com/office/drawing/2014/main" id="{5899982C-FF4D-404F-8CD1-4A765FF6E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0">
            <a:extLst>
              <a:ext uri="{FF2B5EF4-FFF2-40B4-BE49-F238E27FC236}">
                <a16:creationId xmlns:a16="http://schemas.microsoft.com/office/drawing/2014/main" id="{916F4B5F-3E18-44C1-AD1B-BE9421A17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1">
            <a:extLst>
              <a:ext uri="{FF2B5EF4-FFF2-40B4-BE49-F238E27FC236}">
                <a16:creationId xmlns:a16="http://schemas.microsoft.com/office/drawing/2014/main" id="{9DAEB463-00F7-4DFE-A80D-0EC5BCFF1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43279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2">
            <a:extLst>
              <a:ext uri="{FF2B5EF4-FFF2-40B4-BE49-F238E27FC236}">
                <a16:creationId xmlns:a16="http://schemas.microsoft.com/office/drawing/2014/main" id="{3C8F85FB-4E4F-4FBC-9907-5EBF5C4FE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55833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3">
            <a:extLst>
              <a:ext uri="{FF2B5EF4-FFF2-40B4-BE49-F238E27FC236}">
                <a16:creationId xmlns:a16="http://schemas.microsoft.com/office/drawing/2014/main" id="{D3D21981-D19A-4CF4-A287-8C4D0D28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4423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00B1D068-20EC-477A-B4A7-4EE7FC71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442320"/>
            <a:ext cx="5037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Name the Four Accounts of the Gospel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1BE77BB1-4DBE-4069-BBFF-36E29F92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442320"/>
            <a:ext cx="3635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Matthew, Mark, Luke, John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42F2BF51-2FFC-453F-910A-EA2889DC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818557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17">
            <a:extLst>
              <a:ext uri="{FF2B5EF4-FFF2-40B4-BE49-F238E27FC236}">
                <a16:creationId xmlns:a16="http://schemas.microsoft.com/office/drawing/2014/main" id="{4654D5BA-93A5-4E7E-9376-E6B0E3F5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815382"/>
            <a:ext cx="2227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"Gospel"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18">
            <a:extLst>
              <a:ext uri="{FF2B5EF4-FFF2-40B4-BE49-F238E27FC236}">
                <a16:creationId xmlns:a16="http://schemas.microsoft.com/office/drawing/2014/main" id="{10B75CBD-0B80-4C05-967B-263B0120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815382"/>
            <a:ext cx="161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Good News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9">
            <a:extLst>
              <a:ext uri="{FF2B5EF4-FFF2-40B4-BE49-F238E27FC236}">
                <a16:creationId xmlns:a16="http://schemas.microsoft.com/office/drawing/2014/main" id="{889D5B6D-0C7D-45BC-8C81-298B59A6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1916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16E64F18-0DAD-4F20-B6E9-6E9E32E9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93207"/>
            <a:ext cx="4329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Four Accounts of the Gospel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F33BC418-BAD6-45AA-A075-DD849BFC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4193207"/>
            <a:ext cx="617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2">
            <a:extLst>
              <a:ext uri="{FF2B5EF4-FFF2-40B4-BE49-F238E27FC236}">
                <a16:creationId xmlns:a16="http://schemas.microsoft.com/office/drawing/2014/main" id="{A2F945CB-75A9-450B-A555-57953D5F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4193207"/>
            <a:ext cx="942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3">
            <a:extLst>
              <a:ext uri="{FF2B5EF4-FFF2-40B4-BE49-F238E27FC236}">
                <a16:creationId xmlns:a16="http://schemas.microsoft.com/office/drawing/2014/main" id="{FCB24862-3F92-42BD-AA4E-01184E8D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4193207"/>
            <a:ext cx="3019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Life of 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D6C93C-06BA-4FAE-8873-B332254A11C9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5320CC-35FF-4F8F-B910-E405A55B2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834119"/>
              </p:ext>
            </p:extLst>
          </p:nvPr>
        </p:nvGraphicFramePr>
        <p:xfrm>
          <a:off x="378823" y="702133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In the beginning </a:t>
                      </a:r>
                      <a:r>
                        <a:rPr lang="en-US" sz="2800" u="sng" dirty="0">
                          <a:solidFill>
                            <a:srgbClr val="C00000"/>
                          </a:solidFill>
                        </a:rPr>
                        <a:t>was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</a:rPr>
                        <a:t>the Word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, and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</a:rPr>
                        <a:t>the Word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C00000"/>
                          </a:solidFill>
                        </a:rPr>
                        <a:t>was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with God, and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</a:rPr>
                        <a:t>the Word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C00000"/>
                          </a:solidFill>
                        </a:rPr>
                        <a:t>was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God.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D0E9295-33AD-4ACB-A5C8-E295739EFE5C}"/>
              </a:ext>
            </a:extLst>
          </p:cNvPr>
          <p:cNvSpPr txBox="1">
            <a:spLocks/>
          </p:cNvSpPr>
          <p:nvPr/>
        </p:nvSpPr>
        <p:spPr>
          <a:xfrm>
            <a:off x="167080" y="2145208"/>
            <a:ext cx="11887899" cy="199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031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Identify “the Word” (see verse 14) =</a:t>
            </a:r>
          </a:p>
          <a:p>
            <a:r>
              <a:rPr lang="en-US" sz="2800" dirty="0"/>
              <a:t>Define “the Word” =</a:t>
            </a:r>
          </a:p>
          <a:p>
            <a:pPr lvl="1"/>
            <a:r>
              <a:rPr lang="en-US" sz="2400" dirty="0"/>
              <a:t>Jesus was the revelation of deity and His will to the world (Col. 2:9; Heb. 1:1-3)</a:t>
            </a:r>
          </a:p>
          <a:p>
            <a:r>
              <a:rPr lang="en-US" sz="2800" dirty="0"/>
              <a:t>Identify “the beginning” (see Gen. 1:1) =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5320D32-14BF-4649-8AEB-C13138132D14}"/>
              </a:ext>
            </a:extLst>
          </p:cNvPr>
          <p:cNvSpPr txBox="1">
            <a:spLocks/>
          </p:cNvSpPr>
          <p:nvPr/>
        </p:nvSpPr>
        <p:spPr>
          <a:xfrm>
            <a:off x="133563" y="5344653"/>
            <a:ext cx="12058437" cy="199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031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Define “was” = imperfect tense: always was (8:58) – eternally, before creation </a:t>
            </a:r>
          </a:p>
          <a:p>
            <a:r>
              <a:rPr lang="en-US" sz="2800" dirty="0"/>
              <a:t>Define “with God” = full equality with God (John 17:5; Phil. 2:6)</a:t>
            </a:r>
          </a:p>
          <a:p>
            <a:r>
              <a:rPr lang="en-US" sz="2800" dirty="0"/>
              <a:t>Define “was God” = always possessed essence/nature of deity (5:18; 10:30, 33)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E1442E4B-6955-4C2C-9D02-F8103B0CDF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2463" y="4024313"/>
            <a:ext cx="1091247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6E1E9764-3989-4E4A-AE5F-6014631FE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1663" y="4102100"/>
            <a:ext cx="0" cy="1139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20511A76-0B35-46AE-906F-2BF6A4CBB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9063" y="4102100"/>
            <a:ext cx="0" cy="1139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554E4705-6D1D-4CCF-A8AE-5028ADE88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1" y="4484688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69798C5-A6BC-4A4A-B92F-986B8EC85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1" y="4859338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4BFBBC78-445B-4B73-A74E-502494A5B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4102100"/>
            <a:ext cx="0" cy="1139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4216D3A9-DCE9-4B57-B2C0-A606C6D01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2238" y="4102100"/>
            <a:ext cx="0" cy="1139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4C7F0C0D-E5D6-42EF-A075-1AB9E707E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1" y="4108450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EB38E732-45D2-4CFF-98D2-DE2197C1F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1" y="523557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9B1CDD17-D49F-4398-B4C7-842F15FA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4114800"/>
            <a:ext cx="10572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4545CEFF-4526-46A4-A258-43AE32A0C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1" y="4117975"/>
            <a:ext cx="40878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Is Eternal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BD30109-756A-4BBD-82DF-52F6340B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88" y="4117975"/>
            <a:ext cx="1216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E66C5EAA-DE2F-4724-A599-C5C560A38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4491038"/>
            <a:ext cx="10572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B032C527-BDC4-4746-9B01-3E6F209F9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1" y="4495800"/>
            <a:ext cx="2844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CHAPTER: John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EF91B1EA-C094-477C-B01D-6F2A3D0A5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88" y="4495800"/>
            <a:ext cx="361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Eternal Nature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7D5B27AB-54F1-4A93-B7D2-EFFEC5933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4868863"/>
            <a:ext cx="10572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FA2BE2C0-D6C9-4649-9AAE-A70B8781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1" y="4868863"/>
            <a:ext cx="37973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 the Beginning, Jesus Was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33D21FC9-2737-4A05-B8E8-464F05B83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88" y="4868863"/>
            <a:ext cx="32527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With God and Was God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4B47A1-A578-42AD-8EB1-01B68F3CD2BF}"/>
              </a:ext>
            </a:extLst>
          </p:cNvPr>
          <p:cNvSpPr txBox="1"/>
          <p:nvPr/>
        </p:nvSpPr>
        <p:spPr>
          <a:xfrm>
            <a:off x="5778501" y="2112331"/>
            <a:ext cx="1025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58875C-798D-48F3-8E08-E444142E1A43}"/>
              </a:ext>
            </a:extLst>
          </p:cNvPr>
          <p:cNvSpPr txBox="1"/>
          <p:nvPr/>
        </p:nvSpPr>
        <p:spPr>
          <a:xfrm>
            <a:off x="3482974" y="2621151"/>
            <a:ext cx="6945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“He declared, made known the Father” (1:18)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3BF151-F9C4-414C-B7A3-2F7D82ECB476}"/>
              </a:ext>
            </a:extLst>
          </p:cNvPr>
          <p:cNvSpPr txBox="1"/>
          <p:nvPr/>
        </p:nvSpPr>
        <p:spPr>
          <a:xfrm>
            <a:off x="6432513" y="3522850"/>
            <a:ext cx="4352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 (when time began)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9" grpId="0"/>
      <p:bldP spid="41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D0E9295-33AD-4ACB-A5C8-E295739EFE5C}"/>
              </a:ext>
            </a:extLst>
          </p:cNvPr>
          <p:cNvSpPr txBox="1">
            <a:spLocks/>
          </p:cNvSpPr>
          <p:nvPr/>
        </p:nvSpPr>
        <p:spPr>
          <a:xfrm>
            <a:off x="167080" y="1737360"/>
            <a:ext cx="11887899" cy="51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031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Define “all things” = every particle</a:t>
            </a:r>
          </a:p>
          <a:p>
            <a:r>
              <a:rPr lang="en-US" sz="2800" dirty="0"/>
              <a:t>Define “were made” = Greek aorist tense, denoting a particular point in time</a:t>
            </a:r>
          </a:p>
          <a:p>
            <a:r>
              <a:rPr lang="en-US" sz="2800" dirty="0"/>
              <a:t>“Through Him” = Jesus was the Creator (Col. 1:15-18; Heb. 1:3)</a:t>
            </a:r>
          </a:p>
          <a:p>
            <a:pPr lvl="1"/>
            <a:r>
              <a:rPr lang="en-US" sz="2400" dirty="0"/>
              <a:t>“He is the image of the invisible God, the firstborn over </a:t>
            </a:r>
            <a:r>
              <a:rPr lang="en-US" sz="2400" u="sng" dirty="0"/>
              <a:t>all</a:t>
            </a:r>
            <a:r>
              <a:rPr lang="en-US" sz="2400" dirty="0"/>
              <a:t> creation.  For by Him </a:t>
            </a:r>
            <a:r>
              <a:rPr lang="en-US" sz="2400" u="sng" dirty="0"/>
              <a:t>all</a:t>
            </a:r>
            <a:r>
              <a:rPr lang="en-US" sz="2400" dirty="0"/>
              <a:t> things were created that are in heaven and that are on earth, visible and invisible, whether thrones or dominions or principalities or powers. </a:t>
            </a:r>
            <a:r>
              <a:rPr lang="en-US" sz="2400" u="sng" dirty="0"/>
              <a:t>All</a:t>
            </a:r>
            <a:r>
              <a:rPr lang="en-US" sz="2400" dirty="0"/>
              <a:t> things were created through Him and for Him.  And He is before </a:t>
            </a:r>
            <a:r>
              <a:rPr lang="en-US" sz="2400" u="sng" dirty="0"/>
              <a:t>all</a:t>
            </a:r>
            <a:r>
              <a:rPr lang="en-US" sz="2400" dirty="0"/>
              <a:t> things, and in Him </a:t>
            </a:r>
            <a:r>
              <a:rPr lang="en-US" sz="2400" u="sng" dirty="0"/>
              <a:t>all</a:t>
            </a:r>
            <a:r>
              <a:rPr lang="en-US" sz="2400" dirty="0"/>
              <a:t> things consist.” (Col. 1:15-17; see also Heb. 1:3)</a:t>
            </a:r>
          </a:p>
          <a:p>
            <a:r>
              <a:rPr lang="en-US" sz="2800" dirty="0"/>
              <a:t>“Without Him nothing was made that was made” = lit, not even one thing</a:t>
            </a:r>
          </a:p>
          <a:p>
            <a:pPr lvl="1"/>
            <a:r>
              <a:rPr lang="en-US" sz="2400" dirty="0"/>
              <a:t>Jesus Himself was NOT made or created!  ONLY GOD can create!  Jesus is God!</a:t>
            </a:r>
          </a:p>
          <a:p>
            <a:r>
              <a:rPr lang="en-US" sz="2800" dirty="0"/>
              <a:t>“In the beginning </a:t>
            </a:r>
            <a:r>
              <a:rPr lang="en-US" sz="2800" u="sng" dirty="0"/>
              <a:t>God</a:t>
            </a:r>
            <a:r>
              <a:rPr lang="en-US" sz="2800" dirty="0"/>
              <a:t> created the heavens and the earth.” (Gen. 1:1)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F7D1C810-5D68-4E7D-BAC3-91D6D7EAF46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6750" y="735013"/>
            <a:ext cx="11188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16AFBF0D-C22A-48DF-AE64-249D2D426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811213"/>
            <a:ext cx="0" cy="765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CAB670FA-7898-489A-B547-B9AA34858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6775" y="811213"/>
            <a:ext cx="0" cy="765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D8AD9DEC-DCC0-489D-BB00-4C4A3F89F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338" y="1193801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D461A44B-855E-4F65-852F-C698C14A2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811213"/>
            <a:ext cx="0" cy="765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A13CB58E-1C24-41E8-BC7A-1173DC8BB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1163" y="811213"/>
            <a:ext cx="0" cy="765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A4EFF9A3-449B-4D13-BE34-9096A16AC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338" y="81756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CA5859B2-B131-44ED-8B6F-0E2A269B5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338" y="157003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C3F64B56-2D36-49A4-A43D-6305C91E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825501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F7A9E87-2797-4F04-B719-99499193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830263"/>
            <a:ext cx="31908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Christ’s Role in Creation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1E7358B2-140E-4A37-AB23-336F9C27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3" y="830263"/>
            <a:ext cx="46561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All Things Were Made Through Him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0686C71F-BF03-43ED-A40E-0E8689E4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120173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17039541-8690-45FC-8355-20277D906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1206501"/>
            <a:ext cx="706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573A25E8-EDB9-4FF7-8762-E3E397111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3" y="1206501"/>
            <a:ext cx="46545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LOCATION: Jesus Created All Things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D791478-5E59-4B18-B685-B0AB4D93B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3" y="1206501"/>
            <a:ext cx="1216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D0E9295-33AD-4ACB-A5C8-E295739EFE5C}"/>
              </a:ext>
            </a:extLst>
          </p:cNvPr>
          <p:cNvSpPr txBox="1">
            <a:spLocks/>
          </p:cNvSpPr>
          <p:nvPr/>
        </p:nvSpPr>
        <p:spPr>
          <a:xfrm>
            <a:off x="152050" y="3536509"/>
            <a:ext cx="11887899" cy="3321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031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Define “became flesh” = Greek aorist tense, denoting a specific point in time</a:t>
            </a:r>
          </a:p>
          <a:p>
            <a:pPr lvl="1"/>
            <a:r>
              <a:rPr lang="en-US" sz="2400" dirty="0"/>
              <a:t>Contrast with imperfect tenses in verse 1</a:t>
            </a:r>
          </a:p>
          <a:p>
            <a:pPr lvl="1"/>
            <a:r>
              <a:rPr lang="en-US" sz="2400" dirty="0"/>
              <a:t>Jesus NEVER divested Himself of His DIVINE nature (Phil. 2:5-11)</a:t>
            </a:r>
          </a:p>
          <a:p>
            <a:r>
              <a:rPr lang="en-US" sz="2800" dirty="0"/>
              <a:t>Define “dwelt among us” = tabernacled, pitched tent (temporary and brief)</a:t>
            </a:r>
          </a:p>
          <a:p>
            <a:r>
              <a:rPr lang="en-US" sz="2800" dirty="0"/>
              <a:t>“We beheld His glory, the glory as of the only begotten of the Father”</a:t>
            </a:r>
          </a:p>
          <a:p>
            <a:pPr lvl="1"/>
            <a:r>
              <a:rPr lang="en-US" sz="2400" dirty="0"/>
              <a:t>Jesus had the SAME nature as the Father!  He “was God” (v. 1)!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9ADB93C-5995-4704-A4A9-14BC6BA83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44665"/>
              </p:ext>
            </p:extLst>
          </p:nvPr>
        </p:nvGraphicFramePr>
        <p:xfrm>
          <a:off x="667821" y="2024743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1:14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And the Word became flesh and dwelt among us, and we beheld His glory.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sp>
        <p:nvSpPr>
          <p:cNvPr id="9" name="AutoShape 3">
            <a:extLst>
              <a:ext uri="{FF2B5EF4-FFF2-40B4-BE49-F238E27FC236}">
                <a16:creationId xmlns:a16="http://schemas.microsoft.com/office/drawing/2014/main" id="{8C4944EF-1091-4453-BEF3-9DBF7EC7ABB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28650"/>
            <a:ext cx="11190287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285B2D77-8662-4055-8710-6CD851C35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04850"/>
            <a:ext cx="0" cy="11287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D0A5D4C3-A689-4E26-AEE9-BF49D88F4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3125" y="704850"/>
            <a:ext cx="0" cy="11303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6CF60FCC-806B-447B-B564-07F30A3CF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087438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C356C9CD-E1AC-4F14-B826-96A6AEF89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04850"/>
            <a:ext cx="0" cy="11287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8A081499-8CF4-4F5D-9565-03DAF9C97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7513" y="704850"/>
            <a:ext cx="0" cy="11303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95A08252-F85D-450A-B678-6F381EFCA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11200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BA5845B1-D339-4A86-9AF5-E9161D8C3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828800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698CE31-4933-440B-98A3-326B97AC3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722313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8EDF5C41-2750-417E-B258-FD5D4F75C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720725"/>
            <a:ext cx="3406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Word (Jesus) Became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F5570A9-53E2-4466-886B-5B210F538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720725"/>
            <a:ext cx="3544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Flesh and Dwelt Among 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5D89893A-016F-4A4D-80F8-0CAEE033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1096963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B556213-7E86-423E-98FA-8863F199D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093788"/>
            <a:ext cx="2179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22173E73-B4E4-4AAF-9D7F-A21B8CF2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462088"/>
            <a:ext cx="49609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Eternal Word (God) Became Flesh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B750F6CC-7A36-4154-A88B-F3A952B6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1093788"/>
            <a:ext cx="167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1:1, 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AutoShape 20">
            <a:extLst>
              <a:ext uri="{FF2B5EF4-FFF2-40B4-BE49-F238E27FC236}">
                <a16:creationId xmlns:a16="http://schemas.microsoft.com/office/drawing/2014/main" id="{A4176184-C9E6-4420-83A7-2D81C87339E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205538"/>
            <a:ext cx="11190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4E3020DA-F7E0-4496-B444-BF3B18435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6281738"/>
            <a:ext cx="0" cy="3889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14EFA43C-8E3E-4216-A06A-0F5F53E0B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3125" y="6281738"/>
            <a:ext cx="0" cy="3889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820CDFD0-2BD3-48B5-83A5-3745DEB07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6281738"/>
            <a:ext cx="0" cy="3889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2554C841-3F30-4AD8-A9DA-6763975F4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7513" y="6281738"/>
            <a:ext cx="0" cy="3889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F674E73E-ADF5-4DCE-A843-17FCFE3D1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6288088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CCA74E30-04C6-4BCA-B354-CBC81BF25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6664326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F5BE3C29-5B36-474F-8079-7F95B1E6D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6297613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5C0617CD-4202-4B46-BF8F-CD0EE21F8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6297613"/>
            <a:ext cx="2371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Immanuel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519A7C66-319E-4325-A4A1-A886CE99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6297613"/>
            <a:ext cx="19446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“God with us”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9F9463-616B-4D14-9302-FC4C1017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7CE9B15-B4CD-4BE0-926C-9C69FF7D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2FCD48A-074B-4013-9B6B-9E30DD2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6338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580D159-4A81-4B89-A2AE-206B9814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139621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0F3E16D-FD30-437A-AE69-E04B7B24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24610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335D936-5922-4D49-B492-2D6CA4E3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DF37893-4C20-4FB1-B2AD-F57F0102C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E936A34-137F-4C37-93BD-AE22CF27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774496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F9B1503-FBF6-4D31-91F3-8987AB4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772908"/>
            <a:ext cx="2560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Theme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3F20941-EDA0-429E-8F8B-F9AF9D7D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772908"/>
            <a:ext cx="1631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D07A989C-04C0-4397-92C5-3564044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49146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9D82055F-2965-4110-A617-07195BDD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45971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689F8B3-3B20-4B0F-B1C8-FBBF994C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1145971"/>
            <a:ext cx="25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0F39BBF8-0C0D-4CC7-B41E-5591AFD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145971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Sentence Summary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471C5D3-E9FD-4AD1-BF29-8719E8F5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145971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is 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0FE9E7D-533E-413D-8FEE-D78D465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1145971"/>
            <a:ext cx="24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91FFA1F-D675-4419-A87A-B7F15C4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14271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9560A545-C0B7-4E8F-906A-6381EFBE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514271"/>
            <a:ext cx="1006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81507CCB-F894-4C38-BD11-96764CA9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1514271"/>
            <a:ext cx="242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2BD0D53-B92D-4AD0-B0F7-925C3D9D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877808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E975F2E1-C93E-4D64-9A4B-3CADECC1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877808"/>
            <a:ext cx="2182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coming again.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Line 5">
            <a:extLst>
              <a:ext uri="{FF2B5EF4-FFF2-40B4-BE49-F238E27FC236}">
                <a16:creationId xmlns:a16="http://schemas.microsoft.com/office/drawing/2014/main" id="{5661D96E-57A2-444E-90C3-DABB67D32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6">
            <a:extLst>
              <a:ext uri="{FF2B5EF4-FFF2-40B4-BE49-F238E27FC236}">
                <a16:creationId xmlns:a16="http://schemas.microsoft.com/office/drawing/2014/main" id="{70341345-531D-4ABB-B7FF-D9968D34A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5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">
            <a:extLst>
              <a:ext uri="{FF2B5EF4-FFF2-40B4-BE49-F238E27FC236}">
                <a16:creationId xmlns:a16="http://schemas.microsoft.com/office/drawing/2014/main" id="{BDAFC76A-3BCE-496B-8EE0-C3DDBAC5A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80744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8">
            <a:extLst>
              <a:ext uri="{FF2B5EF4-FFF2-40B4-BE49-F238E27FC236}">
                <a16:creationId xmlns:a16="http://schemas.microsoft.com/office/drawing/2014/main" id="{9761CA05-BFFF-4371-9653-346DFF1A4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18368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9">
            <a:extLst>
              <a:ext uri="{FF2B5EF4-FFF2-40B4-BE49-F238E27FC236}">
                <a16:creationId xmlns:a16="http://schemas.microsoft.com/office/drawing/2014/main" id="{5899982C-FF4D-404F-8CD1-4A765FF6E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0">
            <a:extLst>
              <a:ext uri="{FF2B5EF4-FFF2-40B4-BE49-F238E27FC236}">
                <a16:creationId xmlns:a16="http://schemas.microsoft.com/office/drawing/2014/main" id="{916F4B5F-3E18-44C1-AD1B-BE9421A17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1">
            <a:extLst>
              <a:ext uri="{FF2B5EF4-FFF2-40B4-BE49-F238E27FC236}">
                <a16:creationId xmlns:a16="http://schemas.microsoft.com/office/drawing/2014/main" id="{9DAEB463-00F7-4DFE-A80D-0EC5BCFF1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43279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2">
            <a:extLst>
              <a:ext uri="{FF2B5EF4-FFF2-40B4-BE49-F238E27FC236}">
                <a16:creationId xmlns:a16="http://schemas.microsoft.com/office/drawing/2014/main" id="{3C8F85FB-4E4F-4FBC-9907-5EBF5C4FE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55833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3">
            <a:extLst>
              <a:ext uri="{FF2B5EF4-FFF2-40B4-BE49-F238E27FC236}">
                <a16:creationId xmlns:a16="http://schemas.microsoft.com/office/drawing/2014/main" id="{D3D21981-D19A-4CF4-A287-8C4D0D28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4423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00B1D068-20EC-477A-B4A7-4EE7FC71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442320"/>
            <a:ext cx="5037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Name the Four Accounts of the Gospel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1BE77BB1-4DBE-4069-BBFF-36E29F92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442320"/>
            <a:ext cx="3635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Matthew, Mark, Luke, John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42F2BF51-2FFC-453F-910A-EA2889DC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818557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17">
            <a:extLst>
              <a:ext uri="{FF2B5EF4-FFF2-40B4-BE49-F238E27FC236}">
                <a16:creationId xmlns:a16="http://schemas.microsoft.com/office/drawing/2014/main" id="{4654D5BA-93A5-4E7E-9376-E6B0E3F5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815382"/>
            <a:ext cx="2227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"Gospel"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18">
            <a:extLst>
              <a:ext uri="{FF2B5EF4-FFF2-40B4-BE49-F238E27FC236}">
                <a16:creationId xmlns:a16="http://schemas.microsoft.com/office/drawing/2014/main" id="{10B75CBD-0B80-4C05-967B-263B0120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815382"/>
            <a:ext cx="161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Good News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9">
            <a:extLst>
              <a:ext uri="{FF2B5EF4-FFF2-40B4-BE49-F238E27FC236}">
                <a16:creationId xmlns:a16="http://schemas.microsoft.com/office/drawing/2014/main" id="{889D5B6D-0C7D-45BC-8C81-298B59A6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1916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16E64F18-0DAD-4F20-B6E9-6E9E32E9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93207"/>
            <a:ext cx="4329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Four Accounts of the Gospel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F33BC418-BAD6-45AA-A075-DD849BFC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4193207"/>
            <a:ext cx="617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2">
            <a:extLst>
              <a:ext uri="{FF2B5EF4-FFF2-40B4-BE49-F238E27FC236}">
                <a16:creationId xmlns:a16="http://schemas.microsoft.com/office/drawing/2014/main" id="{A2F945CB-75A9-450B-A555-57953D5F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4193207"/>
            <a:ext cx="942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3">
            <a:extLst>
              <a:ext uri="{FF2B5EF4-FFF2-40B4-BE49-F238E27FC236}">
                <a16:creationId xmlns:a16="http://schemas.microsoft.com/office/drawing/2014/main" id="{FCB24862-3F92-42BD-AA4E-01184E8D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4193207"/>
            <a:ext cx="3019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Life of 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D6C93C-06BA-4FAE-8873-B332254A11C9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</p:spTree>
    <p:extLst>
      <p:ext uri="{BB962C8B-B14F-4D97-AF65-F5344CB8AC3E}">
        <p14:creationId xmlns:p14="http://schemas.microsoft.com/office/powerpoint/2010/main" val="18165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5320CC-35FF-4F8F-B910-E405A55B28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8823" y="702133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In the beginning </a:t>
                      </a:r>
                      <a:r>
                        <a:rPr lang="en-US" sz="2800" u="sng" dirty="0">
                          <a:solidFill>
                            <a:srgbClr val="C00000"/>
                          </a:solidFill>
                        </a:rPr>
                        <a:t>was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</a:rPr>
                        <a:t>the Word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, and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</a:rPr>
                        <a:t>the Word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C00000"/>
                          </a:solidFill>
                        </a:rPr>
                        <a:t>was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with God, and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</a:rPr>
                        <a:t>the Word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sng" dirty="0">
                          <a:solidFill>
                            <a:srgbClr val="C00000"/>
                          </a:solidFill>
                        </a:rPr>
                        <a:t>was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God.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D0E9295-33AD-4ACB-A5C8-E295739EFE5C}"/>
              </a:ext>
            </a:extLst>
          </p:cNvPr>
          <p:cNvSpPr txBox="1">
            <a:spLocks/>
          </p:cNvSpPr>
          <p:nvPr/>
        </p:nvSpPr>
        <p:spPr>
          <a:xfrm>
            <a:off x="167080" y="2145208"/>
            <a:ext cx="11887899" cy="199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031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Identify “the Word” (see verse 14) = Jesus </a:t>
            </a:r>
          </a:p>
          <a:p>
            <a:r>
              <a:rPr lang="en-US" sz="2800" dirty="0"/>
              <a:t>Define “the Word” = “He declared, made known the Father” (1:18)</a:t>
            </a:r>
          </a:p>
          <a:p>
            <a:pPr lvl="1"/>
            <a:r>
              <a:rPr lang="en-US" sz="2400" dirty="0"/>
              <a:t>Jesus was the revelation of deity and His will to the world (Col. 2:9; Heb. 1:1-3)</a:t>
            </a:r>
          </a:p>
          <a:p>
            <a:r>
              <a:rPr lang="en-US" sz="2800" dirty="0"/>
              <a:t>Identify “the beginning” (see Gen. 1:1) = Creation (when time began)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4138473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Is Eternal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CHAPTER: 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5320D32-14BF-4649-8AEB-C13138132D14}"/>
              </a:ext>
            </a:extLst>
          </p:cNvPr>
          <p:cNvSpPr txBox="1">
            <a:spLocks/>
          </p:cNvSpPr>
          <p:nvPr/>
        </p:nvSpPr>
        <p:spPr>
          <a:xfrm>
            <a:off x="133563" y="5344653"/>
            <a:ext cx="12058437" cy="199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031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Define “was” = imperfect tense: always was (8:58) – eternally, before creation </a:t>
            </a:r>
          </a:p>
          <a:p>
            <a:r>
              <a:rPr lang="en-US" sz="2800" dirty="0"/>
              <a:t>Define “with God” = full equality with God (John 17:5; Phil. 2:6)</a:t>
            </a:r>
          </a:p>
          <a:p>
            <a:r>
              <a:rPr lang="en-US" sz="2800" dirty="0"/>
              <a:t>Define “was God” = always possessed essence/nature of deity (5:18; 10:30, 33)</a:t>
            </a:r>
          </a:p>
        </p:txBody>
      </p:sp>
    </p:spTree>
    <p:extLst>
      <p:ext uri="{BB962C8B-B14F-4D97-AF65-F5344CB8AC3E}">
        <p14:creationId xmlns:p14="http://schemas.microsoft.com/office/powerpoint/2010/main" val="2623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D0E9295-33AD-4ACB-A5C8-E295739EFE5C}"/>
              </a:ext>
            </a:extLst>
          </p:cNvPr>
          <p:cNvSpPr txBox="1">
            <a:spLocks/>
          </p:cNvSpPr>
          <p:nvPr/>
        </p:nvSpPr>
        <p:spPr>
          <a:xfrm>
            <a:off x="167080" y="1737360"/>
            <a:ext cx="11887899" cy="51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031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Define “all things” = every particle</a:t>
            </a:r>
          </a:p>
          <a:p>
            <a:r>
              <a:rPr lang="en-US" sz="2800" dirty="0"/>
              <a:t>Define “were made” = Greek aorist tense, denoting a particular point in time</a:t>
            </a:r>
          </a:p>
          <a:p>
            <a:r>
              <a:rPr lang="en-US" sz="2800" dirty="0"/>
              <a:t>“Through Him” = Jesus was the Creator (Col. 1:15-18; Heb. 1:3)</a:t>
            </a:r>
          </a:p>
          <a:p>
            <a:r>
              <a:rPr lang="en-US" sz="2800" dirty="0"/>
              <a:t>“Without Him nothing was made that was made” = lit, not even one thing</a:t>
            </a:r>
          </a:p>
          <a:p>
            <a:pPr lvl="1"/>
            <a:r>
              <a:rPr lang="en-US" sz="2400" dirty="0"/>
              <a:t>Jesus Himself was NOT made or created!  ONLY GOD can create!  Jesus is God!</a:t>
            </a:r>
          </a:p>
          <a:p>
            <a:r>
              <a:rPr lang="en-US" sz="2800" dirty="0"/>
              <a:t>“He is the image of the invisible God, the firstborn over </a:t>
            </a:r>
            <a:r>
              <a:rPr lang="en-US" sz="2800" u="sng" dirty="0"/>
              <a:t>all</a:t>
            </a:r>
            <a:r>
              <a:rPr lang="en-US" sz="2800" dirty="0"/>
              <a:t> creation.  For by Him </a:t>
            </a:r>
            <a:r>
              <a:rPr lang="en-US" sz="2800" u="sng" dirty="0"/>
              <a:t>all</a:t>
            </a:r>
            <a:r>
              <a:rPr lang="en-US" sz="2800" dirty="0"/>
              <a:t> things were created that are in heaven and that are on earth, visible and invisible, whether thrones or dominions or principalities or powers. </a:t>
            </a:r>
            <a:r>
              <a:rPr lang="en-US" sz="2800" u="sng" dirty="0"/>
              <a:t>All</a:t>
            </a:r>
            <a:r>
              <a:rPr lang="en-US" sz="2800" dirty="0"/>
              <a:t> things were created through Him and for Him.  And He is before </a:t>
            </a:r>
            <a:r>
              <a:rPr lang="en-US" sz="2800" u="sng" dirty="0"/>
              <a:t>all</a:t>
            </a:r>
            <a:r>
              <a:rPr lang="en-US" sz="2800" dirty="0"/>
              <a:t> things, and in Him </a:t>
            </a:r>
            <a:r>
              <a:rPr lang="en-US" sz="2800" u="sng" dirty="0"/>
              <a:t>all</a:t>
            </a:r>
            <a:r>
              <a:rPr lang="en-US" sz="2800" dirty="0"/>
              <a:t> things consist.” (Col. 1:15-17; see also Heb. 1:3)</a:t>
            </a:r>
          </a:p>
          <a:p>
            <a:r>
              <a:rPr lang="en-US" sz="2800" dirty="0"/>
              <a:t>“In the beginning </a:t>
            </a:r>
            <a:r>
              <a:rPr lang="en-US" sz="2800" u="sng" dirty="0"/>
              <a:t>God</a:t>
            </a:r>
            <a:r>
              <a:rPr lang="en-US" sz="2800" dirty="0"/>
              <a:t> created the heavens and the earth.” (Gen. 1:1)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11167128" cy="75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3052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624252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Were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Jesus Created All Things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5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D0E9295-33AD-4ACB-A5C8-E295739EFE5C}"/>
              </a:ext>
            </a:extLst>
          </p:cNvPr>
          <p:cNvSpPr txBox="1">
            <a:spLocks/>
          </p:cNvSpPr>
          <p:nvPr/>
        </p:nvSpPr>
        <p:spPr>
          <a:xfrm>
            <a:off x="152050" y="3536509"/>
            <a:ext cx="11887899" cy="3321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0318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Define “became flesh” = Greek aorist tense, denoting a specific point in time</a:t>
            </a:r>
          </a:p>
          <a:p>
            <a:pPr lvl="1"/>
            <a:r>
              <a:rPr lang="en-US" sz="2400" dirty="0"/>
              <a:t>Contrast with imperfect tenses in verse 1</a:t>
            </a:r>
          </a:p>
          <a:p>
            <a:pPr lvl="1"/>
            <a:r>
              <a:rPr lang="en-US" sz="2400" dirty="0"/>
              <a:t>Jesus NEVER divested Himself of His DIVINE nature (Phil. 2:5-11)</a:t>
            </a:r>
          </a:p>
          <a:p>
            <a:r>
              <a:rPr lang="en-US" sz="2800" dirty="0"/>
              <a:t>Define “dwelt among us” = tabernacled, pitched tent (temporary and brief)</a:t>
            </a:r>
          </a:p>
          <a:p>
            <a:r>
              <a:rPr lang="en-US" sz="2800" dirty="0"/>
              <a:t>“We beheld His glory, the glory as of the only begotten of the Father”</a:t>
            </a:r>
          </a:p>
          <a:p>
            <a:pPr lvl="1"/>
            <a:r>
              <a:rPr lang="en-US" sz="2400" dirty="0"/>
              <a:t>Jesus had the SAME nature as the Father!  He “was God” (v. 1)!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11167128" cy="1116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3052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624252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Word (God) Became Flesh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1:1, 14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9ADB93C-5995-4704-A4A9-14BC6BA830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7821" y="2024743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1:14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And the Word became flesh and dwelt among us, and we beheld His glory.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7A942663-E94A-4020-9D00-966CB5B1573E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6299835"/>
          <a:ext cx="11167128" cy="375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3052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624252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Immanuel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“God with us”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4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1257</Words>
  <Application>Microsoft Office PowerPoint</Application>
  <PresentationFormat>Widescreen</PresentationFormat>
  <Paragraphs>169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dcterms:created xsi:type="dcterms:W3CDTF">2022-01-02T19:06:09Z</dcterms:created>
  <dcterms:modified xsi:type="dcterms:W3CDTF">2022-02-13T22:46:18Z</dcterms:modified>
</cp:coreProperties>
</file>