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B7345-A627-4BC7-BD14-59FD01CA6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18482-7A69-4536-A3CC-AED9A3C98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95ABB-888B-467F-B51A-D9F39FF9C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5B983-32E1-4377-8938-0D1961EE3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8BB7A-C04B-497B-B5FE-1287735C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FE61AD-49BA-4DC0-8843-681E068ABF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1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797E06-1FF4-4C30-8A4D-3CF3DC82C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371C53-4A70-46CD-B2C8-DFEC09B6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C88B3-2BD0-4D05-98C7-9D914F55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5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EB07D-97EA-4ABD-B27C-7A0191054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A7204-EB9E-4495-A1C1-2A68FD5C4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80A7F-C46B-4474-8B34-F5E3BCF91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2BEAC-E61E-4664-9856-D2DD837D6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B5AF0-63D6-414F-9E5C-71D0EE4F8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3543A-F79F-47FA-8601-D36B2013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13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9C238-DB62-44AD-BEBD-5CFA5F8FF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15DEB7-1C37-403D-91EE-C276EEBA9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FC382-5CDA-4124-8485-46B1EF1BF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1E2DD-9AB8-4828-A222-711F96B08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F83F8-5FFC-42AD-9E73-D32A9E002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1AE11-93C1-44AC-9660-C14A4E48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20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C851C-E725-48A4-BDAC-B9B2190D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97128-79AE-4286-8FA1-640244434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1C724-5E97-4B61-AEE0-4860FE97D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93EFC-73BB-4D9B-96D5-BE11928D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1EA6D-F385-4618-8737-C97CF00A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46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B81DF5-26FB-4FAA-96E2-D70FD920A1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DB5840-B4FE-41D5-88D8-6FB9439B2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53F57-E71A-46DF-9F5D-C440C0A39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7FA1D-EAE9-4973-87AB-CAF8BA56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53734-7841-4E16-B68E-CDC8B206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0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FD4A685-7ECB-4749-86F8-EBC10AED0F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BC09-66CB-47F6-9464-BBF4E0DC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8" y="2030136"/>
            <a:ext cx="11594284" cy="4827863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897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6A85A82F-D119-438D-8947-1ECE61FDDF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BC09-66CB-47F6-9464-BBF4E0DC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8" y="2030136"/>
            <a:ext cx="11594284" cy="4827863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700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E833259-9175-4AED-B468-2EFF53B98A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BC09-66CB-47F6-9464-BBF4E0DC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8" y="2030136"/>
            <a:ext cx="11594284" cy="4827863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6757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F6B619CD-4EEE-46FB-BD4B-E635BB99E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BC09-66CB-47F6-9464-BBF4E0DC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8" y="2030136"/>
            <a:ext cx="11594284" cy="4827863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961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57088-0C31-49FF-B104-6C5852FF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D2ADD-FDAA-44EB-B555-BEA45C3CA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8DBBA-30BF-47A7-86A3-6DA4A939A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5D7A7-A803-4610-9288-5E9BD480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CE6C6-7C9D-48B7-94FB-22A88FFB5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0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CB1FF-8724-45CD-977D-2ECC4DB94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FE4A6-F735-4077-8E4F-B965B7E83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03FCD-949C-40D4-B0CA-D91D8D481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E23AF-AD30-4C75-ACFA-4C4BBFD18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77BA1-8CE1-49DF-81ED-5F1294588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CFDF9-790A-4FC4-A32A-7E8CF943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8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FAE30-F08C-4F97-BA97-4004C234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F61DB-4CA4-4EC7-811A-CEB032459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F9669-ACA5-4F16-88B6-32E49305B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8A86E6-C655-4B28-9D58-32999E531B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07B313-1B53-49E5-9072-970181907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9E9797-895E-45D5-B2F5-04A6D9BD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1AAAC8-29E2-4123-BA70-C559C9004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ED6C2-6B4B-495A-9D7E-14E10BF1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F9F9A-69AD-4300-8622-F9E3CB046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DFD3D2-24FB-4954-B59D-ACA3754E6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571890-52D5-455E-A7BC-32812EAC3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A08215-E528-41A3-8D72-A78ED5208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8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4F0C8-DFCD-44F0-89C2-AF7EA7B27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EE35A-63B2-43AF-94BA-E5D8187D8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B360D-65C6-4FED-99CB-F368800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F1F7D-4787-410D-8EFF-9459BF4E868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8D943-D89A-4B02-BD42-0A6B4CF55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14C31-B996-47DA-BA5A-23FF6F01A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1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67" r:id="rId4"/>
    <p:sldLayoutId id="2147483668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23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87F3F1-FC32-4C60-96F8-C262E2FA0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Isaiah witnessed firsthand the holiness of the Lord</a:t>
            </a:r>
          </a:p>
          <a:p>
            <a:pPr lvl="1"/>
            <a:r>
              <a:rPr lang="en-US" dirty="0"/>
              <a:t>He beheld and was enveloped in the magnificent glory of the Lord (6:1, 4)</a:t>
            </a:r>
          </a:p>
          <a:p>
            <a:pPr lvl="1"/>
            <a:r>
              <a:rPr lang="en-US" dirty="0"/>
              <a:t>He beheld and heard the unceasing praise of the Lord’s holy, holy, holy-ness (6:2-3)</a:t>
            </a:r>
          </a:p>
          <a:p>
            <a:r>
              <a:rPr lang="en-US" dirty="0"/>
              <a:t>Holiness is the essence of the very being and existence of God</a:t>
            </a:r>
          </a:p>
          <a:p>
            <a:pPr lvl="1"/>
            <a:r>
              <a:rPr lang="en-US" dirty="0"/>
              <a:t>Holiness emphasizes God’s transcendence or separateness – He is “high and lifted up”</a:t>
            </a:r>
          </a:p>
          <a:p>
            <a:pPr lvl="1"/>
            <a:r>
              <a:rPr lang="en-US" dirty="0"/>
              <a:t>Jehovah alone is “the Holy One” (30x in Isaiah) – 40:25; Ex. 15:11; 1 Sam. 2:2; Rev. 4:8</a:t>
            </a:r>
          </a:p>
          <a:p>
            <a:pPr lvl="1"/>
            <a:r>
              <a:rPr lang="en-US" dirty="0"/>
              <a:t>All that is affiliated or attached to God is holy</a:t>
            </a:r>
          </a:p>
          <a:p>
            <a:r>
              <a:rPr lang="en-US" dirty="0"/>
              <a:t>I must see, love and respect God’s holiness as He:</a:t>
            </a:r>
          </a:p>
          <a:p>
            <a:pPr lvl="1"/>
            <a:r>
              <a:rPr lang="en-US" dirty="0"/>
              <a:t>Takes infinite delight and pleasure in everything that is pure and holy</a:t>
            </a:r>
          </a:p>
          <a:p>
            <a:pPr lvl="1"/>
            <a:r>
              <a:rPr lang="en-US" dirty="0"/>
              <a:t>Hates, with a perfect hatred, everything that is evil and impure</a:t>
            </a:r>
            <a:br>
              <a:rPr lang="en-US" dirty="0"/>
            </a:br>
            <a:r>
              <a:rPr lang="en-US" dirty="0"/>
              <a:t>(Psa. 5:4; Prov. 15:26; 3:32; Hab. 1:12-13; 1 John 1:5; Jas. 1:13)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AC9817-9CC2-4366-96FC-3F5E64B96B0D}"/>
              </a:ext>
            </a:extLst>
          </p:cNvPr>
          <p:cNvSpPr txBox="1"/>
          <p:nvPr/>
        </p:nvSpPr>
        <p:spPr>
          <a:xfrm>
            <a:off x="6726364" y="4530331"/>
            <a:ext cx="50831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– esp. His people (Deut. 7:6; 1 Pet. 2:9)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6048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87F3F1-FC32-4C60-96F8-C262E2FA0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8" y="2030136"/>
            <a:ext cx="11831972" cy="48278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5000"/>
              </a:lnSpc>
            </a:pPr>
            <a:r>
              <a:rPr lang="en-US" dirty="0"/>
              <a:t>I must see my own unworthiness in the sight of God (Isa. 6:5; Gen. 18:27; Rev. 1:17) </a:t>
            </a:r>
          </a:p>
          <a:p>
            <a:pPr>
              <a:lnSpc>
                <a:spcPct val="95000"/>
              </a:lnSpc>
            </a:pPr>
            <a:r>
              <a:rPr lang="en-US" dirty="0"/>
              <a:t>I must see my sinfulness in the sight of God (Isa. 6:5; Luke 5:8; Jer. 23:9-11)</a:t>
            </a:r>
          </a:p>
          <a:p>
            <a:pPr>
              <a:lnSpc>
                <a:spcPct val="95000"/>
              </a:lnSpc>
            </a:pPr>
            <a:r>
              <a:rPr lang="en-US" dirty="0"/>
              <a:t>I must see my dire need to be saved 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Our sin separates us from God (Isa. 59:1-2)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Sin leads to death (Rom. 6:23; Jas. 1:15)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Our greatest need in view of God’s holiness is to be saved from our sins (Isa. 6:6-7)</a:t>
            </a:r>
          </a:p>
          <a:p>
            <a:pPr>
              <a:lnSpc>
                <a:spcPct val="95000"/>
              </a:lnSpc>
            </a:pPr>
            <a:r>
              <a:rPr lang="en-US" dirty="0"/>
              <a:t>I must see God’s call TO ME to be holy 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God calls and expects His people to be holy (in ALL our conduct), as He is holy (1 Pet. 1:15-16)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We are to put on the new man, created in the likeness of God in holiness (Eph. 4:24)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We are to present our bodies a living sacrifice, holy and acceptable to God (Rom. 12:1)</a:t>
            </a:r>
          </a:p>
          <a:p>
            <a:pPr>
              <a:lnSpc>
                <a:spcPct val="95000"/>
              </a:lnSpc>
            </a:pPr>
            <a:r>
              <a:rPr lang="en-US" dirty="0"/>
              <a:t>To imitate God’s holiness, I must </a:t>
            </a:r>
            <a:r>
              <a:rPr lang="nl-NL" dirty="0"/>
              <a:t>(cf. Heb. 1:9; Psa. 119:127-128)</a:t>
            </a:r>
            <a:r>
              <a:rPr lang="en-US" dirty="0"/>
              <a:t>: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Take delight and pleasure in everything that is pure and holy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Hate everything that is evil and impure</a:t>
            </a:r>
          </a:p>
        </p:txBody>
      </p:sp>
    </p:spTree>
    <p:extLst>
      <p:ext uri="{BB962C8B-B14F-4D97-AF65-F5344CB8AC3E}">
        <p14:creationId xmlns:p14="http://schemas.microsoft.com/office/powerpoint/2010/main" val="270964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87F3F1-FC32-4C60-96F8-C262E2FA0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7" y="2030136"/>
            <a:ext cx="11831973" cy="4904063"/>
          </a:xfrm>
        </p:spPr>
        <p:txBody>
          <a:bodyPr>
            <a:normAutofit fontScale="92500"/>
          </a:bodyPr>
          <a:lstStyle/>
          <a:p>
            <a:r>
              <a:rPr lang="en-US" dirty="0"/>
              <a:t>On the one hand, I must be set apart from the world </a:t>
            </a:r>
          </a:p>
          <a:p>
            <a:pPr lvl="1"/>
            <a:r>
              <a:rPr lang="en-US" dirty="0"/>
              <a:t>I am to be “in the world” but not “of the world” (John 17:11-16)</a:t>
            </a:r>
          </a:p>
          <a:p>
            <a:pPr lvl="1"/>
            <a:r>
              <a:rPr lang="en-US" dirty="0"/>
              <a:t>I am not to be to “conformed to this world” (Rom. 12:2)</a:t>
            </a:r>
          </a:p>
          <a:p>
            <a:pPr lvl="1"/>
            <a:r>
              <a:rPr lang="en-US" dirty="0"/>
              <a:t>I am not to “love the world” (1 John 2:15-17)</a:t>
            </a:r>
          </a:p>
          <a:p>
            <a:pPr lvl="1"/>
            <a:r>
              <a:rPr lang="en-US" dirty="0"/>
              <a:t>I am not to be “a friend of the world” (Jas. 4:4)</a:t>
            </a:r>
          </a:p>
          <a:p>
            <a:pPr lvl="1"/>
            <a:r>
              <a:rPr lang="en-US" dirty="0"/>
              <a:t>I am to keep myself “unspotted from the world” (Jas. 1:27)</a:t>
            </a:r>
          </a:p>
          <a:p>
            <a:pPr lvl="1"/>
            <a:r>
              <a:rPr lang="en-US" dirty="0"/>
              <a:t>I am to “come out from among” the world and “be separate” (2 Cor. 6:17)</a:t>
            </a:r>
          </a:p>
          <a:p>
            <a:r>
              <a:rPr lang="en-US" sz="2700" dirty="0"/>
              <a:t>On the other hand, I am set apart by God and unto God to serve and be used by God</a:t>
            </a:r>
          </a:p>
          <a:p>
            <a:pPr lvl="1"/>
            <a:r>
              <a:rPr lang="en-US" dirty="0"/>
              <a:t>I must see my responsibility – “Here am I!”</a:t>
            </a:r>
          </a:p>
          <a:p>
            <a:pPr lvl="1"/>
            <a:r>
              <a:rPr lang="en-US" dirty="0"/>
              <a:t>I must see my opportunities – “Send me!”</a:t>
            </a:r>
          </a:p>
          <a:p>
            <a:pPr lvl="1"/>
            <a:r>
              <a:rPr lang="en-US" dirty="0"/>
              <a:t>This is my purpose in being holy as the Lord is holy: </a:t>
            </a:r>
          </a:p>
          <a:p>
            <a:pPr lvl="2"/>
            <a:r>
              <a:rPr lang="en-US" dirty="0"/>
              <a:t>To be like Him (1 Pet. 1:15-16)</a:t>
            </a:r>
          </a:p>
          <a:p>
            <a:pPr lvl="2"/>
            <a:r>
              <a:rPr lang="en-US" dirty="0"/>
              <a:t>To be used by Him (Rom. 6:13, 19)</a:t>
            </a:r>
          </a:p>
        </p:txBody>
      </p:sp>
    </p:spTree>
    <p:extLst>
      <p:ext uri="{BB962C8B-B14F-4D97-AF65-F5344CB8AC3E}">
        <p14:creationId xmlns:p14="http://schemas.microsoft.com/office/powerpoint/2010/main" val="77370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87F3F1-FC32-4C60-96F8-C262E2FA0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7" y="2030136"/>
            <a:ext cx="11696505" cy="4827863"/>
          </a:xfrm>
        </p:spPr>
        <p:txBody>
          <a:bodyPr>
            <a:normAutofit/>
          </a:bodyPr>
          <a:lstStyle/>
          <a:p>
            <a:r>
              <a:rPr lang="en-US" dirty="0"/>
              <a:t>At Christ’s return, holiness will be the chief concern!</a:t>
            </a:r>
          </a:p>
          <a:p>
            <a:pPr lvl="1"/>
            <a:r>
              <a:rPr lang="en-US" dirty="0"/>
              <a:t>Only the holy will be permitted entrance into the holy city (Rev. 21-22)</a:t>
            </a:r>
          </a:p>
          <a:p>
            <a:pPr lvl="1"/>
            <a:r>
              <a:rPr lang="en-US" dirty="0"/>
              <a:t>Only the holy will blend voices in singing, “Holy, holy, holy” (Rev. 4:8; 15:2-4)</a:t>
            </a:r>
          </a:p>
          <a:p>
            <a:pPr lvl="1"/>
            <a:r>
              <a:rPr lang="en-US" dirty="0"/>
              <a:t>Only the holy will see the Lord (Heb. 12:14)</a:t>
            </a:r>
          </a:p>
          <a:p>
            <a:r>
              <a:rPr lang="en-US" dirty="0"/>
              <a:t>To be prepared, we must live our lives in “holy conduct” (2 Pet. 3:11)</a:t>
            </a:r>
          </a:p>
          <a:p>
            <a:r>
              <a:rPr lang="en-US" dirty="0"/>
              <a:t>God can only be approached by those whom He has declared holy/forgiven:</a:t>
            </a:r>
          </a:p>
          <a:p>
            <a:pPr lvl="1"/>
            <a:r>
              <a:rPr lang="en-US" dirty="0"/>
              <a:t>Those who believe Jesus is God’s Son (1 John 5:1)</a:t>
            </a:r>
          </a:p>
          <a:p>
            <a:pPr lvl="1"/>
            <a:r>
              <a:rPr lang="en-US" dirty="0"/>
              <a:t>Those who repent of their sins and turn to God (Acts 17:30)</a:t>
            </a:r>
          </a:p>
          <a:p>
            <a:pPr lvl="1"/>
            <a:r>
              <a:rPr lang="en-US" dirty="0"/>
              <a:t>Those who confess their faith in Jesus Christ (Romans 10:9)</a:t>
            </a:r>
          </a:p>
          <a:p>
            <a:pPr lvl="1"/>
            <a:r>
              <a:rPr lang="en-US" dirty="0"/>
              <a:t>Those who are baptized into Christ for the remission of sins (Acts 2:38)</a:t>
            </a:r>
          </a:p>
          <a:p>
            <a:pPr lvl="1"/>
            <a:r>
              <a:rPr lang="en-US" dirty="0"/>
              <a:t>Those who live faithfully for the Lord (2 Peter 3:10-14)</a:t>
            </a:r>
          </a:p>
        </p:txBody>
      </p:sp>
    </p:spTree>
    <p:extLst>
      <p:ext uri="{BB962C8B-B14F-4D97-AF65-F5344CB8AC3E}">
        <p14:creationId xmlns:p14="http://schemas.microsoft.com/office/powerpoint/2010/main" val="15832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3369</TotalTime>
  <Words>755</Words>
  <Application>Microsoft Office PowerPoint</Application>
  <PresentationFormat>Widescreen</PresentationFormat>
  <Paragraphs>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20</cp:revision>
  <dcterms:created xsi:type="dcterms:W3CDTF">2021-12-30T15:25:13Z</dcterms:created>
  <dcterms:modified xsi:type="dcterms:W3CDTF">2022-02-13T13:42:05Z</dcterms:modified>
</cp:coreProperties>
</file>