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0" r:id="rId5"/>
    <p:sldId id="271" r:id="rId6"/>
    <p:sldId id="272" r:id="rId7"/>
    <p:sldId id="273" r:id="rId8"/>
    <p:sldId id="274" r:id="rId9"/>
    <p:sldId id="261" r:id="rId10"/>
    <p:sldId id="275" r:id="rId11"/>
    <p:sldId id="276" r:id="rId12"/>
    <p:sldId id="277" r:id="rId13"/>
    <p:sldId id="278" r:id="rId14"/>
    <p:sldId id="258" r:id="rId15"/>
    <p:sldId id="259" r:id="rId16"/>
    <p:sldId id="260" r:id="rId17"/>
    <p:sldId id="279" r:id="rId18"/>
    <p:sldId id="262" r:id="rId19"/>
    <p:sldId id="263" r:id="rId20"/>
    <p:sldId id="264" r:id="rId21"/>
    <p:sldId id="267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1" r:id="rId32"/>
    <p:sldId id="290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282" r:id="rId43"/>
    <p:sldId id="309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340D9E-0004-4559-A1F6-523E7201F3F6}" v="2" dt="2022-02-06T17:26:17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0" autoAdjust="0"/>
    <p:restoredTop sz="86410"/>
  </p:normalViewPr>
  <p:slideViewPr>
    <p:cSldViewPr snapToGrid="0">
      <p:cViewPr varScale="1">
        <p:scale>
          <a:sx n="100" d="100"/>
          <a:sy n="100" d="100"/>
        </p:scale>
        <p:origin x="114" y="3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EC1E6-CB72-47B1-BEF8-6DAF86AAD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B8BBD-755A-47C6-A092-3AF96D505C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7547D-5FC9-4F17-A29A-8368F4D22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2BAA-932B-40D9-9E43-793D5A18852A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F4E74-3A80-4B96-99C4-E3C636A1B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91A81-0458-440D-8F44-962D46524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1E2-2DAE-41EE-99D1-D6298B20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30EF-2174-429A-8C09-0BDC718AC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BB4DC6-EF1E-4210-A4F9-DDA3B820F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5A170-70AD-4744-9ECE-526C10AAF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2BAA-932B-40D9-9E43-793D5A18852A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A5EA2-EE12-4411-89B7-8E93EBC3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5B377-73A1-4589-B8C6-5709771FF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1E2-2DAE-41EE-99D1-D6298B20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66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A1CD09-8A62-481C-AFA0-D773B8CC3E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D062D-E98C-464A-A1DA-53D7EF08E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7488F-3A6E-4D1D-BB02-9020E316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2BAA-932B-40D9-9E43-793D5A18852A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540F9-CB9E-44E2-B55C-119FC7411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AF97F-E15B-434F-8BE3-EE29650E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1E2-2DAE-41EE-99D1-D6298B20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94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493FD-77A4-420E-BD47-168970BE4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DB341-2F43-4D63-A8C7-60F039047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29C5C-307B-4CDC-9454-29F56E850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2BAA-932B-40D9-9E43-793D5A18852A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5B4D7-84E4-447F-8B35-7D32D4BF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62B22-46BB-4065-AC78-49ED615B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1E2-2DAE-41EE-99D1-D6298B20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57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1D6F6-19E3-4751-B0A9-F4EFFDB75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B3A19-1CA3-4561-96DB-1F1A4687F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E71B4-F9B9-4E24-997B-52C4FE7CA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2BAA-932B-40D9-9E43-793D5A18852A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A7AC3-C227-4585-90B5-A369BE786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B3A5A-1C65-4F5D-AAFF-B24FC1F0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1E2-2DAE-41EE-99D1-D6298B20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59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DFC95-D2B2-4BA7-81DF-9A314F54F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36681-C6CB-4235-8061-BBD21C904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032B97-FC83-4B20-946B-A2CD04B7D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CC799-6118-43F4-B446-E599C4160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2BAA-932B-40D9-9E43-793D5A18852A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DE28F-DCE4-4041-BBED-37E213E6D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BE517-0878-488A-9BCA-4674404D7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1E2-2DAE-41EE-99D1-D6298B20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5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5275E-BCA6-4174-8D53-A0F682AA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8878F-F3F3-46A6-8250-57853D730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07815-E051-4043-8B64-451FC75E5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34F721-A4E1-4B4E-B00B-ADE806DB7F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6A60EC-8F00-4C02-B7FA-15B9F0EB3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2439C8-0BD2-4F47-B067-0695C40CE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2BAA-932B-40D9-9E43-793D5A18852A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75A956-BB8B-48F1-B08E-680E7EDC2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B8B464-BB30-424C-B6A5-BF6FAA5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1E2-2DAE-41EE-99D1-D6298B20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40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B2BF6-0FEA-4ED7-94B8-A474A760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8B45A0-8A77-4A7D-B701-AC493A7A0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2BAA-932B-40D9-9E43-793D5A18852A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0249EB-1B37-4D6A-815F-2310D316E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9C671-9E9C-49A0-AB99-3EA66FA5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1E2-2DAE-41EE-99D1-D6298B20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3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6D3290-4B17-4C9B-8672-A0A804A42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2BAA-932B-40D9-9E43-793D5A18852A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BE161-CA4E-4432-B9EF-EDA3FD73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906E3-297D-4DF0-A202-C7BE4CB37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1E2-2DAE-41EE-99D1-D6298B20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6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3D044-5CED-4B7C-B569-8C3B93AE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48859-4F57-451C-AD8D-C3516B786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421B1-A319-44E2-800C-9A76F0326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8C130-9FEA-4FB3-89E2-5E7AC87ED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2BAA-932B-40D9-9E43-793D5A18852A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F089F-79B5-438D-B84B-C6D3DAB68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A4529-6BF5-4933-AF2C-531D2181C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1E2-2DAE-41EE-99D1-D6298B20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60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0A6EE-9ED4-41EA-B5BF-E1E16D2DA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6EDBB8-F925-4B16-8F9E-3F10D4EAC0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04CE2-A698-4A01-BC9A-75FC7F718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1C9C8-C7C3-465E-AF2C-762EE2901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2BAA-932B-40D9-9E43-793D5A18852A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C59D1-F8D5-4A5A-8E1A-28A136B28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6D72B-5D66-4E56-921E-EFC07DFD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1E2-2DAE-41EE-99D1-D6298B20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0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C935A4-B819-436E-827A-0CFAA4B5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05FFF-8F77-47B9-8831-5F88F30F3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F4BB1-9933-4FAE-AEE7-14C8169FA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82BAA-932B-40D9-9E43-793D5A18852A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B3852-AF6E-4785-9B8A-A4B0EA130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0F1B3-E1C6-4640-A6E3-650817155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981E2-2DAE-41EE-99D1-D6298B20C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5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10F27EC-C33A-4C2A-BF9B-5D3EA259BA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6CD9F9-52FC-4670-B5E7-B82A36D84E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nature, mountain&#10;&#10;Description automatically generated">
            <a:extLst>
              <a:ext uri="{FF2B5EF4-FFF2-40B4-BE49-F238E27FC236}">
                <a16:creationId xmlns:a16="http://schemas.microsoft.com/office/drawing/2014/main" id="{9317A714-F39F-4AAB-8E67-BCC65A609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3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6C6A2B0-9CE1-4286-8C4B-78129541BB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Ark of Noah as a Type of the Church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604135F-EB2C-40DA-AAF1-2A94A33366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Information</a:t>
            </a:r>
          </a:p>
        </p:txBody>
      </p:sp>
    </p:spTree>
    <p:extLst>
      <p:ext uri="{BB962C8B-B14F-4D97-AF65-F5344CB8AC3E}">
        <p14:creationId xmlns:p14="http://schemas.microsoft.com/office/powerpoint/2010/main" val="1417931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1857-3637-4D8A-9CB5-9AE9E119B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Different Interpretations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36F14-41FB-485F-96BF-EF7FB80E9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Ark of Noah as a type of salvation in general.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Ark of Noah as a type of Christ.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the Ark of Noah as a type of the church.</a:t>
            </a:r>
          </a:p>
        </p:txBody>
      </p:sp>
    </p:spTree>
    <p:extLst>
      <p:ext uri="{BB962C8B-B14F-4D97-AF65-F5344CB8AC3E}">
        <p14:creationId xmlns:p14="http://schemas.microsoft.com/office/powerpoint/2010/main" val="85293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0CE05-3211-4033-8E06-BE3086FB9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Who Have Seen the Ark of Noah as a Type of the Church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D2FD0-69D5-4467-B698-B58584A36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Maximus of Turin 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(5</a:t>
            </a:r>
            <a:r>
              <a:rPr lang="en-US" sz="4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century Bishop of Turin): “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 as Noah’s ark preserved alive everyone whom it had taken in when the world was going under, so also </a:t>
            </a:r>
            <a:r>
              <a:rPr lang="en-US" sz="4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Christ’s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church will bring back unhurt everyone whom it embraces when the world goes up in flames.”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56776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DCDA8-5C97-4D3B-AEE4-3A71F3F7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Who Have Seen the Ark of Noah as a Type of the Church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072E6-C2BB-4E7B-8200-077555260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Jerome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(4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century, translator of the Latin Vulgate): “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Noah’s ark was a type of the Church…”</a:t>
            </a:r>
          </a:p>
          <a:p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Augustine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(4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century): “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meaning must be that the ark of Noah is a picture of the church…”</a:t>
            </a:r>
          </a:p>
          <a:p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Jonathan Edwards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(18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century theologian): “The company in </a:t>
            </a:r>
            <a:r>
              <a:rPr lang="en-US" sz="3600" cap="sm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Noah’s Ark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was upon many accounts a type of the church in Christ.”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80571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Douglas\Downloads\Ark of Noah Repl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Douglas\Downloads\Ark of Noah Replica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Douglas\Downloads\Ark of Noah Replica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Douglas\Downloads\Ark of Noah Replica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Douglas\Downloads\Ark of Noah Replica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Douglas\Downloads\Ark of Noah Replica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010C7-7F3E-4CC8-936E-1FCD417F1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Typology?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EDBD65-4F35-46A7-BA7B-105783769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Branch of biblical interpretation in which an element found in the 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prefigures one found in 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NT.  The initial one is called the “type” and the fulfillment is designated the “antitype.”</a:t>
            </a: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447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Douglas\Downloads\Ark of Noah Replica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Douglas\Downloads\Ark of Noah Replica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4C23C4-F0F8-4EC6-9344-03F027A95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5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E6A6A-7B23-4B2A-B470-FBDE1E26E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52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2289-E38A-496C-8CBA-8AF48EA315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is the Ark of Noah a Type of the Church?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2D92D-F6B0-4132-AFC6-2B192DD59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Noah’s Ark only had ONE source of light, i.e. One window or skylight (Genesis 6:16) – So does the church!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1456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3FD41-524A-43B9-A7F5-BC60615A2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That Source of Light?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FF86A-AC3C-4E34-A10F-3310168F6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God and His Word! (Psalm 119:105, 130).</a:t>
            </a:r>
          </a:p>
          <a:p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God is light (1 John 1:5) – whatever He teaches us in His Word is light (Proverbs 6:23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</a:p>
          <a:p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God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also send His Son to be the light of the world (John 1:4-9).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7266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BE5D-8335-42F4-B80B-718B9FC55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What’s Our Responsibility?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19E69-11E6-4FB7-88F6-BCCC4974D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responsibility is to heed the Word of God (2 Peter 1:19).  </a:t>
            </a:r>
          </a:p>
          <a:p>
            <a:pPr lvl="1" algn="just">
              <a:spcBef>
                <a:spcPts val="0"/>
              </a:spcBef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heed means to pay attention to and obey (James 1:22; Matthew 7:21; Luke 6:46).</a:t>
            </a:r>
          </a:p>
          <a:p>
            <a:pPr algn="just">
              <a:spcBef>
                <a:spcPts val="0"/>
              </a:spcBef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responsibility is to be the light of the world (Matthew 5:14-16; Philippians 2:15).  </a:t>
            </a:r>
          </a:p>
          <a:p>
            <a:pPr algn="just">
              <a:spcBef>
                <a:spcPts val="0"/>
              </a:spcBef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Therefore, we must walk as children of light! (Ephesians 5:8; 1 John 1:7).</a:t>
            </a:r>
          </a:p>
        </p:txBody>
      </p:sp>
    </p:spTree>
    <p:extLst>
      <p:ext uri="{BB962C8B-B14F-4D97-AF65-F5344CB8AC3E}">
        <p14:creationId xmlns:p14="http://schemas.microsoft.com/office/powerpoint/2010/main" val="54667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2289-E38A-496C-8CBA-8AF48EA315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is the Ark of Noah a Type of the Church?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2D92D-F6B0-4132-AFC6-2B192DD59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Noah’s Ark only had ONE door (Genesis 6:16) – So Does The Church!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18291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AAACF-CAFC-4463-8370-998196F5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One Door For The 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941E4-FEB9-4419-9DC1-F25076D0A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There was only one door in the ark and God was the only one who had control over it (Genesis 715-16; 8:15-16).</a:t>
            </a:r>
          </a:p>
          <a:p>
            <a:r>
              <a:rPr lang="en-US" sz="4000" dirty="0">
                <a:latin typeface="Times New Roman" panose="02020603050405020304" pitchFamily="18" charset="0"/>
              </a:rPr>
              <a:t>Only one way to get in and out of the Ark!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39734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CFF94-CE65-4D77-A12D-7D1653396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Jesus Is The Door of The Church</a:t>
            </a:r>
            <a:br>
              <a:rPr lang="en-US" b="1" dirty="0"/>
            </a:br>
            <a:r>
              <a:rPr lang="en-US" b="1" dirty="0"/>
              <a:t>(John 10:9)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53106-05D8-4F42-8F72-AC0DE6455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Bible tells us Jesus is the way, the truth, and the life (John 14:6).</a:t>
            </a:r>
          </a:p>
          <a:p>
            <a:pPr algn="just">
              <a:spcBef>
                <a:spcPts val="0"/>
              </a:spcBef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Bible tells us only in Jesus’s name we have salvation (Acts 4:12).</a:t>
            </a:r>
          </a:p>
          <a:p>
            <a:pPr algn="just">
              <a:spcBef>
                <a:spcPts val="0"/>
              </a:spcBef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Bible tells us salvation is in Christ Jesus (2 Timothy 2:10).</a:t>
            </a:r>
          </a:p>
          <a:p>
            <a:pPr algn="just">
              <a:spcBef>
                <a:spcPts val="0"/>
              </a:spcBef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the Bible tells us Jesus is the Savior of the body (Ephesians 5:23).</a:t>
            </a:r>
          </a:p>
        </p:txBody>
      </p:sp>
    </p:spTree>
    <p:extLst>
      <p:ext uri="{BB962C8B-B14F-4D97-AF65-F5344CB8AC3E}">
        <p14:creationId xmlns:p14="http://schemas.microsoft.com/office/powerpoint/2010/main" val="1815845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3DE8-3709-4077-803C-220D4F00C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a Type?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4355B-05FE-4947-83B8-B5DB53501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type is a picture, representation, or symbol of something yet to come.</a:t>
            </a:r>
          </a:p>
          <a:p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type is a shadow, copy or model of the real thing found in the New Testament.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23142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6891E9-3878-48A9-8465-DA6914ED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Jesus Is The Only Door! 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0C20A6-3B1B-4621-92E9-23814FAC7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068" y="2872899"/>
            <a:ext cx="4368602" cy="3682586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</a:rPr>
              <a:t>Therefore, it is important to be a member of the church, which is Jesus’s body (Ephesians 1:22-23) and the only way to get IN the church is through Jesus!</a:t>
            </a:r>
          </a:p>
        </p:txBody>
      </p:sp>
      <p:pic>
        <p:nvPicPr>
          <p:cNvPr id="8" name="Content Placeholder 7" descr="A picture containing monitor, screen, television, computer&#10;&#10;Description automatically generated">
            <a:extLst>
              <a:ext uri="{FF2B5EF4-FFF2-40B4-BE49-F238E27FC236}">
                <a16:creationId xmlns:a16="http://schemas.microsoft.com/office/drawing/2014/main" id="{741BDFB1-B441-431B-B27D-B9B7120A2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1" r="2444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0746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2289-E38A-496C-8CBA-8AF48EA315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is the Ark of Noah a Type of the Church?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2D92D-F6B0-4132-AFC6-2B192DD59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Noah’s Ark only had ONE family inside (Genesis 7:1, 7) – So does the church!</a:t>
            </a:r>
          </a:p>
        </p:txBody>
      </p:sp>
    </p:spTree>
    <p:extLst>
      <p:ext uri="{BB962C8B-B14F-4D97-AF65-F5344CB8AC3E}">
        <p14:creationId xmlns:p14="http://schemas.microsoft.com/office/powerpoint/2010/main" val="1523679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DC70AE-5CFA-4EE3-BE2A-EFBE8E135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Only One Family in the Ark and in the Church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1FCD8AD-415B-41D6-90EB-48879708D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We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are ALL members of the ONE family of God in Christ Jesus and heirs according to the promise! (Galatians 3:27-29).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all have the privilege of becoming children of God (John 1:12) and being called children of God (1 John 3:1).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are no longer strangers and aliens, but fellow citizens with the saints and members of the household of God (Ephesians 2:19).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are all members of the household of faith (Galatians 6:10).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are members of one another (Romans 12:5, 1 Corinthians 12:26-27).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we live in the household of God, which is the church! (1 Timothy 3:14-15).</a:t>
            </a:r>
          </a:p>
        </p:txBody>
      </p:sp>
    </p:spTree>
    <p:extLst>
      <p:ext uri="{BB962C8B-B14F-4D97-AF65-F5344CB8AC3E}">
        <p14:creationId xmlns:p14="http://schemas.microsoft.com/office/powerpoint/2010/main" val="4017907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E70091-58F4-480E-96FD-F6F3734967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Responsibility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84A1D84-5792-4F32-BAAA-22791BE917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ur responsibility is to love one another as the family that we are! (John 13:34-35; 1 John 3:18; 4:11; Romans 12:9; 1 Peter 1:22).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21941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2289-E38A-496C-8CBA-8AF48EA315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is the Ark of Noah a Type of the Church?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2D92D-F6B0-4132-AFC6-2B192DD59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415" y="3602038"/>
            <a:ext cx="10674221" cy="2462860"/>
          </a:xfrm>
        </p:spPr>
        <p:txBody>
          <a:bodyPr>
            <a:noAutofit/>
          </a:bodyPr>
          <a:lstStyle/>
          <a:p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Noah’s Ark was the ONLY Ark (Genesis 6:14) and those that were saved were the ones that were inside the Ark! (Genesis 7:23).</a:t>
            </a:r>
          </a:p>
          <a:p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 with the Church!</a:t>
            </a:r>
            <a:endParaRPr lang="en-US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861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4B710-3B11-414C-A16B-F3A1FE964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There’s only ONE church and only those who are IN IT are saved!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BA62D-C7BA-4DC9-BEE7-9CD558A4D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here is only ONE church! (Ephesians 1:22-23; 4:4).</a:t>
            </a:r>
          </a:p>
          <a:p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This teaches us that, though, God is an All-inclusive God (John 3:16; 1 Timothy 2:4; 2 Peter 3:9), yet, at the same time God is an EXCLUSIVE God!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29887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2E085-0236-4245-8C42-E2C58BE0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Why Is God Exclusive?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51479-F3B4-4545-87B9-F3843CBF8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 there is only ONE body (Ephesians 4:4) and that body is the church (Ephesians 1:22-23).</a:t>
            </a:r>
          </a:p>
          <a:p>
            <a:pPr algn="just">
              <a:spcBef>
                <a:spcPts val="0"/>
              </a:spcBef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 Jesus only built ONE church (Matthew 16:18), not many churches. And…</a:t>
            </a:r>
          </a:p>
          <a:p>
            <a:pPr algn="just">
              <a:spcBef>
                <a:spcPts val="0"/>
              </a:spcBef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 Jesus died for HIS church (Acts 20:28), not many churches.</a:t>
            </a:r>
          </a:p>
        </p:txBody>
      </p:sp>
    </p:spTree>
    <p:extLst>
      <p:ext uri="{BB962C8B-B14F-4D97-AF65-F5344CB8AC3E}">
        <p14:creationId xmlns:p14="http://schemas.microsoft.com/office/powerpoint/2010/main" val="816757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EFF1-DF29-480E-AC81-62C0D623E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Therefore!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88CF9-1443-43EF-9202-064EA42F2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AGAIN, since there is only ONE church, we need to be members of that ONE church because Jesus is the savior of that ONE church! (Ephesians 5:23).</a:t>
            </a:r>
          </a:p>
          <a:p>
            <a:pPr algn="just">
              <a:spcBef>
                <a:spcPts val="0"/>
              </a:spcBef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is your responsibility to study the Bible so you can find that ONE church!</a:t>
            </a:r>
          </a:p>
        </p:txBody>
      </p:sp>
    </p:spTree>
    <p:extLst>
      <p:ext uri="{BB962C8B-B14F-4D97-AF65-F5344CB8AC3E}">
        <p14:creationId xmlns:p14="http://schemas.microsoft.com/office/powerpoint/2010/main" val="21026264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2289-E38A-496C-8CBA-8AF48EA315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is the Ark of Noah a Type of the Church?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2D92D-F6B0-4132-AFC6-2B192DD59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415" y="3602038"/>
            <a:ext cx="10674221" cy="2892068"/>
          </a:xfrm>
        </p:spPr>
        <p:txBody>
          <a:bodyPr>
            <a:noAutofit/>
          </a:bodyPr>
          <a:lstStyle/>
          <a:p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Noah’s Ark and the people inside only had ONE means of salvation – WATER! (1 Peter 3:20)! Same with the Church! </a:t>
            </a:r>
          </a:p>
          <a:p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 Peter 3:21).</a:t>
            </a:r>
          </a:p>
          <a:p>
            <a:endParaRPr lang="en-US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674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9FAE3-14CF-4BF3-83DB-D5B1BF824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Salvation Through Water!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B60E6-A2D7-430C-BD77-7225A3FC4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Ark and those who were INSIDE the Ark were saved through WATER! The water of the flood that is (1 Peter 3:20).</a:t>
            </a:r>
          </a:p>
          <a:p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water of the flood is the “Type” and the “Antitype” is BAPTISM! (1 Peter 3:21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56054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02E4-7D40-46F7-B7FE-F89EF3BB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 Type Can Be: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F287A-0176-4287-90EC-DF70410B0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Biblical place (Jerusalem, Zion).</a:t>
            </a:r>
          </a:p>
          <a:p>
            <a:pPr algn="just">
              <a:spcBef>
                <a:spcPts val="0"/>
              </a:spcBef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Biblical person (Adam, Melchizedek).</a:t>
            </a:r>
          </a:p>
          <a:p>
            <a:pPr algn="just">
              <a:spcBef>
                <a:spcPts val="0"/>
              </a:spcBef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Biblical event (Flood, Brazen Serpent).</a:t>
            </a:r>
          </a:p>
          <a:p>
            <a:pPr algn="just">
              <a:spcBef>
                <a:spcPts val="0"/>
              </a:spcBef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institution (Feasts, Covenant).</a:t>
            </a:r>
          </a:p>
          <a:p>
            <a:pPr algn="just">
              <a:spcBef>
                <a:spcPts val="0"/>
              </a:spcBef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office (Prophet, Priest, King) or</a:t>
            </a:r>
          </a:p>
          <a:p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 object (Tabernacle, Altar, Incense).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017949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AE959-30E7-4847-A077-F2358371F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Salvation Through Water! </a:t>
            </a:r>
            <a:br>
              <a:rPr lang="en-US" b="1" dirty="0"/>
            </a:br>
            <a:r>
              <a:rPr lang="en-US" b="1" dirty="0"/>
              <a:t>But Not Water Alone!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23FB9-9B69-4FE0-A834-5E1DCD1BC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Noah and his family were not saved by water alone! </a:t>
            </a:r>
          </a:p>
          <a:p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They were also saved by the grace of God, which was the original factor in their salvation (Genesis 6:8) and by an obedient faith (Genesis 6:14, 22; Hebrews 11:7; James 2:17, 24, 26).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007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A2831-128D-4F74-A47C-5166D93F8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Salvation Through Water!</a:t>
            </a:r>
            <a:br>
              <a:rPr lang="en-US" b="1" dirty="0"/>
            </a:br>
            <a:r>
              <a:rPr lang="en-US" b="1" dirty="0"/>
              <a:t>But Not Water Alone!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6E13F-8FC2-46BB-BE2D-2C9BD89DB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16" y="1825625"/>
            <a:ext cx="11457992" cy="4808440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ust hear the Gospel of Jesus (Romans 1:16; 10:17; 1 Corinthians 15:1-4). </a:t>
            </a:r>
          </a:p>
          <a:p>
            <a:pPr algn="just">
              <a:spcBef>
                <a:spcPts val="0"/>
              </a:spcBef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ust believe in Jesus and His Gospel (John 8:24; Mark 16:15-16; John 3:18; Hebrews 11:6).</a:t>
            </a:r>
          </a:p>
          <a:p>
            <a:pPr algn="just">
              <a:spcBef>
                <a:spcPts val="0"/>
              </a:spcBef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ust repent of sins (Luke 13:3, 5; Acts 11:18; 17:30; 2 Peter 3:9).</a:t>
            </a:r>
          </a:p>
          <a:p>
            <a:pPr algn="just">
              <a:spcBef>
                <a:spcPts val="0"/>
              </a:spcBef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ust confess Jesus before men (Matthew 10:32-33; Romans 10:9-10; Acts 8:36-37).</a:t>
            </a:r>
          </a:p>
          <a:p>
            <a:pPr algn="just">
              <a:spcBef>
                <a:spcPts val="0"/>
              </a:spcBef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ust be baptized to have sins forgiven (Mark 16:16; Acts 2:38; Romans 6:3-4; Galatians 3:27; 1 Peter 3:21).</a:t>
            </a:r>
          </a:p>
        </p:txBody>
      </p:sp>
    </p:spTree>
    <p:extLst>
      <p:ext uri="{BB962C8B-B14F-4D97-AF65-F5344CB8AC3E}">
        <p14:creationId xmlns:p14="http://schemas.microsoft.com/office/powerpoint/2010/main" val="2335487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976" y="0"/>
            <a:ext cx="12275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0323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4B97-1469-4E61-8E56-EB5CC2CA3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13A49-28C3-4F55-8436-5B2773259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lvarenga\Pictures\Gospel Chart.png">
            <a:extLst>
              <a:ext uri="{FF2B5EF4-FFF2-40B4-BE49-F238E27FC236}">
                <a16:creationId xmlns:a16="http://schemas.microsoft.com/office/drawing/2014/main" id="{DC1392AB-F24E-4E5C-A7AE-E274B5569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50000"/>
          <a:stretch>
            <a:fillRect/>
          </a:stretch>
        </p:blipFill>
        <p:spPr bwMode="auto">
          <a:xfrm>
            <a:off x="0" y="0"/>
            <a:ext cx="6008914" cy="6858000"/>
          </a:xfrm>
          <a:prstGeom prst="rect">
            <a:avLst/>
          </a:prstGeom>
          <a:noFill/>
        </p:spPr>
      </p:pic>
      <p:pic>
        <p:nvPicPr>
          <p:cNvPr id="5" name="Picture 2" descr="C:\Users\Alvarenga\Pictures\Gospel Chart.png">
            <a:extLst>
              <a:ext uri="{FF2B5EF4-FFF2-40B4-BE49-F238E27FC236}">
                <a16:creationId xmlns:a16="http://schemas.microsoft.com/office/drawing/2014/main" id="{8B18A24C-7C04-43DB-98D5-78860D77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 bwMode="auto">
          <a:xfrm>
            <a:off x="5868955" y="0"/>
            <a:ext cx="632304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2043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2289-E38A-496C-8CBA-8AF48EA315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is the Ark of Noah a Type of the Church?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2D92D-F6B0-4132-AFC6-2B192DD59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415" y="3602038"/>
            <a:ext cx="10674221" cy="2892068"/>
          </a:xfrm>
        </p:spPr>
        <p:txBody>
          <a:bodyPr>
            <a:noAutofit/>
          </a:bodyPr>
          <a:lstStyle/>
          <a:p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There was work to be done in the Ark (Genesis 6:21) – Same in the church!</a:t>
            </a:r>
            <a:endParaRPr lang="en-US" sz="4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948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D6AB5-2FEC-4841-829C-D6B91098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153"/>
          </a:xfrm>
        </p:spPr>
        <p:txBody>
          <a:bodyPr/>
          <a:lstStyle/>
          <a:p>
            <a:pPr algn="ctr"/>
            <a:r>
              <a:rPr lang="en-US" b="1" dirty="0"/>
              <a:t>Christians Have Work To Do!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62CAF-AE0F-4DB0-9FE6-0DD02A1F5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530220"/>
            <a:ext cx="11728579" cy="5113175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Great Commission (Matthew 28:18-20; Mark 16:16; John 4:35).</a:t>
            </a:r>
          </a:p>
          <a:p>
            <a:pPr algn="just">
              <a:spcBef>
                <a:spcPts val="0"/>
              </a:spcBef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must live in a manner worthy of the Gospel (Philippians 1:27).</a:t>
            </a:r>
          </a:p>
          <a:p>
            <a:pPr algn="just">
              <a:spcBef>
                <a:spcPts val="0"/>
              </a:spcBef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must be zealous of good works (Titus 2:14).</a:t>
            </a:r>
          </a:p>
          <a:p>
            <a:pPr algn="just">
              <a:spcBef>
                <a:spcPts val="0"/>
              </a:spcBef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must stimulate one another to love and good works and that is done through our attendance to worship services (Hebrews 10:24-25).</a:t>
            </a:r>
          </a:p>
          <a:p>
            <a:pPr algn="just">
              <a:spcBef>
                <a:spcPts val="0"/>
              </a:spcBef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need to work out our salvation with fear and trembling (Philippians 2:12).</a:t>
            </a:r>
          </a:p>
          <a:p>
            <a:pPr algn="just">
              <a:spcBef>
                <a:spcPts val="0"/>
              </a:spcBef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we need to be steadfast, immovable, always abounding in the work of the Lord, knowing that our labor is not in vain IN the Lord (1 Corinthians 15:58).</a:t>
            </a:r>
          </a:p>
        </p:txBody>
      </p:sp>
    </p:spTree>
    <p:extLst>
      <p:ext uri="{BB962C8B-B14F-4D97-AF65-F5344CB8AC3E}">
        <p14:creationId xmlns:p14="http://schemas.microsoft.com/office/powerpoint/2010/main" val="38152822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0DF7BD-AB9D-455B-AFCF-D7D3939653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Will Be Rewarded for Our Work!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118D2B7-D28C-4ABA-ABA8-A71523237D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(Matthew 25:21; 2 Timothy 4:6-8; Revelation 22:12).</a:t>
            </a:r>
          </a:p>
        </p:txBody>
      </p:sp>
    </p:spTree>
    <p:extLst>
      <p:ext uri="{BB962C8B-B14F-4D97-AF65-F5344CB8AC3E}">
        <p14:creationId xmlns:p14="http://schemas.microsoft.com/office/powerpoint/2010/main" val="3682092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DA8DD5-E2CD-4267-AB57-04D8A9315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The Flood: A Destructive Event!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2B16D-5A58-4D94-8E86-5D5089F9F5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Just like there was ONE destruction to all outside the Ark, there will only be ONE destruction to all outside the Church!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607099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23A5E-E27E-4C04-ABBB-2B15FE9BF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Only One Destruction!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EC0D7-CB21-46FF-8BA9-C3BCD442C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167" y="1825625"/>
            <a:ext cx="11150081" cy="478044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 the ones that did not enter the Ark were destroyed (Genesis 7:20-23).</a:t>
            </a:r>
          </a:p>
          <a:p>
            <a:pPr algn="just">
              <a:spcBef>
                <a:spcPts val="0"/>
              </a:spcBef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 those who do not enter the church through obedience to the Gospel of Jesus will be destroyed with fire! (2 Thessalonians 1:6-10).</a:t>
            </a:r>
          </a:p>
          <a:p>
            <a:pPr algn="just">
              <a:spcBef>
                <a:spcPts val="0"/>
              </a:spcBef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old world was destroyed with water (2 Peter 3:5-6).</a:t>
            </a:r>
          </a:p>
          <a:p>
            <a:pPr algn="just">
              <a:spcBef>
                <a:spcPts val="0"/>
              </a:spcBef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 this present world will be destroyed with fire (2 Peter 3:7, 10-12).</a:t>
            </a:r>
          </a:p>
        </p:txBody>
      </p:sp>
    </p:spTree>
    <p:extLst>
      <p:ext uri="{BB962C8B-B14F-4D97-AF65-F5344CB8AC3E}">
        <p14:creationId xmlns:p14="http://schemas.microsoft.com/office/powerpoint/2010/main" val="24107289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DA8DD5-E2CD-4267-AB57-04D8A9315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2B16D-5A58-4D94-8E86-5D5089F9F5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Noah and his family only had ONE hope – So does the church!</a:t>
            </a:r>
          </a:p>
        </p:txBody>
      </p:sp>
    </p:spTree>
    <p:extLst>
      <p:ext uri="{BB962C8B-B14F-4D97-AF65-F5344CB8AC3E}">
        <p14:creationId xmlns:p14="http://schemas.microsoft.com/office/powerpoint/2010/main" val="3956907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B425C-E615-448A-99E8-99734F057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An Antitype?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97FA1-6CA8-4432-9A1F-0DA3D0D47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 antitype is that which corresponds to the type, or the fulfilment of the type.  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“The Real Thing!”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159826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2774-C7CF-499F-988A-A60C659FB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Only ONE Hope!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59865-535E-4526-9C44-863240AC3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7" y="1825625"/>
            <a:ext cx="11383347" cy="479911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hope Noah and his family had was to live in a new world (Genesis 8:15-22).</a:t>
            </a:r>
          </a:p>
          <a:p>
            <a:pPr algn="just">
              <a:spcBef>
                <a:spcPts val="0"/>
              </a:spcBef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We, too, as members of the church, have only ONE hope (Ephesians 4:4); and that hope is to make it to heaven, our promised land!</a:t>
            </a:r>
          </a:p>
          <a:p>
            <a:pPr algn="just">
              <a:spcBef>
                <a:spcPts val="0"/>
              </a:spcBef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hope does not disappoint (Romans 5:5).</a:t>
            </a:r>
          </a:p>
          <a:p>
            <a:pPr algn="just">
              <a:spcBef>
                <a:spcPts val="0"/>
              </a:spcBef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hope is a living hope (1 Peter 1:3).</a:t>
            </a:r>
          </a:p>
          <a:p>
            <a:pPr algn="just">
              <a:spcBef>
                <a:spcPts val="0"/>
              </a:spcBef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hope includes an inheritance that is incorruptible, undefiled and that does not fade away, reserved for us in heaven (1 Peter 1:3-5).</a:t>
            </a:r>
          </a:p>
        </p:txBody>
      </p:sp>
    </p:spTree>
    <p:extLst>
      <p:ext uri="{BB962C8B-B14F-4D97-AF65-F5344CB8AC3E}">
        <p14:creationId xmlns:p14="http://schemas.microsoft.com/office/powerpoint/2010/main" val="23110666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03CEA-E7C0-4C2A-AAC6-62F81278B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Do You Want That Hope and Escape Destruction?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75CC3-A82F-48C5-BB0A-A5C152D64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If you’re not a Christian, then you MUST obey the Gospel!</a:t>
            </a:r>
          </a:p>
          <a:p>
            <a:r>
              <a:rPr lang="en-US" sz="4800" dirty="0"/>
              <a:t>If you’re a Christian who’s not been faithful, then you MUST be restored!</a:t>
            </a:r>
          </a:p>
        </p:txBody>
      </p:sp>
    </p:spTree>
    <p:extLst>
      <p:ext uri="{BB962C8B-B14F-4D97-AF65-F5344CB8AC3E}">
        <p14:creationId xmlns:p14="http://schemas.microsoft.com/office/powerpoint/2010/main" val="755102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77ECC-1E44-4FEA-ADE4-73F30D04D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Shadow of an Apple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/>
              <a:t>Tree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2417FFD-9E6A-4DA4-A930-0E93E2C53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776" y="4571423"/>
            <a:ext cx="5208544" cy="177030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  <p:pic>
        <p:nvPicPr>
          <p:cNvPr id="5" name="Content Placeholder 4" descr="A picture containing grass, tree, plant, outdoor&#10;&#10;Description automatically generated">
            <a:extLst>
              <a:ext uri="{FF2B5EF4-FFF2-40B4-BE49-F238E27FC236}">
                <a16:creationId xmlns:a16="http://schemas.microsoft.com/office/drawing/2014/main" id="{A35B35B7-36BB-4004-BFDE-912CA5DA6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2" b="21414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7" name="Picture 6" descr="A picture containing fruit&#10;&#10;Description automatically generated">
            <a:extLst>
              <a:ext uri="{FF2B5EF4-FFF2-40B4-BE49-F238E27FC236}">
                <a16:creationId xmlns:a16="http://schemas.microsoft.com/office/drawing/2014/main" id="{270E9CD4-DA73-4519-AE63-05083AE7BC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974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23173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EAB86-540D-457F-B844-A2ABD9D0B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Explicit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6D54F-AC36-4009-AC16-6E91E0D5D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Passover Lamb is a type of Christ (Exodus 12:1-13; 1 Corinthians 5:7).</a:t>
            </a:r>
          </a:p>
          <a:p>
            <a:pPr algn="just">
              <a:spcBef>
                <a:spcPts val="0"/>
              </a:spcBef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Adam is a type of Christ (Romans 5:12-21; esp. v. 14). </a:t>
            </a:r>
          </a:p>
          <a:p>
            <a:pPr algn="just">
              <a:spcBef>
                <a:spcPts val="0"/>
              </a:spcBef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Jonah in the belly of the fish was a type of the death, burial, and resurrection of Jesus (Jonah 1:17; Matthew 12:40).</a:t>
            </a:r>
          </a:p>
        </p:txBody>
      </p:sp>
    </p:spTree>
    <p:extLst>
      <p:ext uri="{BB962C8B-B14F-4D97-AF65-F5344CB8AC3E}">
        <p14:creationId xmlns:p14="http://schemas.microsoft.com/office/powerpoint/2010/main" val="3946246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852E9-B08F-4A12-B388-AD92390FC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Non-Explicit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7AADB-883A-4C45-9DE9-EDDFE5F5C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Joseph a type of Christ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Crossing the Jordan River a type of Death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Moses 1</a:t>
            </a:r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Miracle and Jesus’s 1</a:t>
            </a:r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Miracle</a:t>
            </a:r>
          </a:p>
        </p:txBody>
      </p:sp>
    </p:spTree>
    <p:extLst>
      <p:ext uri="{BB962C8B-B14F-4D97-AF65-F5344CB8AC3E}">
        <p14:creationId xmlns:p14="http://schemas.microsoft.com/office/powerpoint/2010/main" val="1482145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95ECCDFB-C9D7-42A6-BEDC-6E9F0C74F1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96850"/>
            <a:ext cx="10515600" cy="1063625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B16AE517-1299-477B-B899-F0EBCDA08E8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0000"/>
              </a:buClr>
              <a:buSzTx/>
              <a:buFontTx/>
              <a:buChar char="•"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CEE69D0-C2A4-448D-84BB-5008D55AD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</TotalTime>
  <Words>1894</Words>
  <Application>Microsoft Office PowerPoint</Application>
  <PresentationFormat>Widescreen</PresentationFormat>
  <Paragraphs>128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What Is Typology?</vt:lpstr>
      <vt:lpstr>What Is a Type?</vt:lpstr>
      <vt:lpstr>A Type Can Be:</vt:lpstr>
      <vt:lpstr>What Is An Antitype?</vt:lpstr>
      <vt:lpstr>Shadow of an Apple Tree</vt:lpstr>
      <vt:lpstr>Explicit Types</vt:lpstr>
      <vt:lpstr>Non-Explicit Types</vt:lpstr>
      <vt:lpstr>PowerPoint Presentation</vt:lpstr>
      <vt:lpstr>The Ark of Noah as a Type of the Church</vt:lpstr>
      <vt:lpstr>Three Different Interpretations</vt:lpstr>
      <vt:lpstr>People Who Have Seen the Ark of Noah as a Type of the Church</vt:lpstr>
      <vt:lpstr>People Who Have Seen the Ark of Noah as a Type of the Church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the Ark of Noah a Type of the Church?</vt:lpstr>
      <vt:lpstr>What Is That Source of Light?</vt:lpstr>
      <vt:lpstr>What’s Our Responsibility?</vt:lpstr>
      <vt:lpstr>How is the Ark of Noah a Type of the Church?</vt:lpstr>
      <vt:lpstr>One Door For The Ark</vt:lpstr>
      <vt:lpstr>Jesus Is The Door of The Church (John 10:9)</vt:lpstr>
      <vt:lpstr>Jesus Is The Only Door! </vt:lpstr>
      <vt:lpstr>How is the Ark of Noah a Type of the Church?</vt:lpstr>
      <vt:lpstr>Only One Family in the Ark and in the Church</vt:lpstr>
      <vt:lpstr>Our Responsibility</vt:lpstr>
      <vt:lpstr>How is the Ark of Noah a Type of the Church?</vt:lpstr>
      <vt:lpstr>There’s only ONE church and only those who are IN IT are saved!</vt:lpstr>
      <vt:lpstr>Why Is God Exclusive?</vt:lpstr>
      <vt:lpstr>Therefore!</vt:lpstr>
      <vt:lpstr>How is the Ark of Noah a Type of the Church?</vt:lpstr>
      <vt:lpstr>Salvation Through Water!</vt:lpstr>
      <vt:lpstr>Salvation Through Water!  But Not Water Alone!</vt:lpstr>
      <vt:lpstr>Salvation Through Water! But Not Water Alone!</vt:lpstr>
      <vt:lpstr>PowerPoint Presentation</vt:lpstr>
      <vt:lpstr>PowerPoint Presentation</vt:lpstr>
      <vt:lpstr>How is the Ark of Noah a Type of the Church?</vt:lpstr>
      <vt:lpstr>Christians Have Work To Do!</vt:lpstr>
      <vt:lpstr>We Will Be Rewarded for Our Work!</vt:lpstr>
      <vt:lpstr>The Flood: A Destructive Event!</vt:lpstr>
      <vt:lpstr>Only One Destruction!</vt:lpstr>
      <vt:lpstr>Last Type</vt:lpstr>
      <vt:lpstr>Only ONE Hope!</vt:lpstr>
      <vt:lpstr>Do You Want That Hope and Escape Destruction?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Typology  and The Ark of Noah</dc:title>
  <dc:creator>Douglas Alvarenga</dc:creator>
  <cp:lastModifiedBy>Cindy Nelson</cp:lastModifiedBy>
  <cp:revision>3</cp:revision>
  <dcterms:created xsi:type="dcterms:W3CDTF">2022-02-05T19:55:20Z</dcterms:created>
  <dcterms:modified xsi:type="dcterms:W3CDTF">2022-02-07T21:32:24Z</dcterms:modified>
</cp:coreProperties>
</file>