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7" r:id="rId2"/>
    <p:sldId id="262" r:id="rId3"/>
    <p:sldId id="259" r:id="rId4"/>
    <p:sldId id="263" r:id="rId5"/>
    <p:sldId id="264" r:id="rId6"/>
    <p:sldId id="260" r:id="rId7"/>
    <p:sldId id="265" r:id="rId8"/>
    <p:sldId id="266" r:id="rId9"/>
    <p:sldId id="267" r:id="rId10"/>
    <p:sldId id="268" r:id="rId11"/>
    <p:sldId id="261" r:id="rId12"/>
    <p:sldId id="269"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Franklin Gothic Book" panose="020B0503020102020204" pitchFamily="34" charset="0"/>
      <p:regular r:id="rId21"/>
      <p:italic r:id="rId22"/>
    </p:embeddedFont>
    <p:embeddedFont>
      <p:font typeface="Franklin Gothic Heavy" panose="020B0903020102020204" pitchFamily="34" charset="0"/>
      <p:regular r:id="rId23"/>
      <p:italic r:id="rId24"/>
    </p:embeddedFont>
    <p:embeddedFont>
      <p:font typeface="Franklin Gothic Medium" panose="020B060302010202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6F0"/>
    <a:srgbClr val="F4EA37"/>
    <a:srgbClr val="009B56"/>
    <a:srgbClr val="DB4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468" autoAdjust="0"/>
  </p:normalViewPr>
  <p:slideViewPr>
    <p:cSldViewPr snapToGrid="0">
      <p:cViewPr varScale="1">
        <p:scale>
          <a:sx n="71" d="100"/>
          <a:sy n="71" d="100"/>
        </p:scale>
        <p:origin x="21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E3D22-5862-4BC9-AAD9-7EA9552B0EAB}"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00858-CF6A-479D-B0EA-A2BFBE90A930}" type="slidenum">
              <a:rPr lang="en-US" smtClean="0"/>
              <a:t>‹#›</a:t>
            </a:fld>
            <a:endParaRPr lang="en-US"/>
          </a:p>
        </p:txBody>
      </p:sp>
    </p:spTree>
    <p:extLst>
      <p:ext uri="{BB962C8B-B14F-4D97-AF65-F5344CB8AC3E}">
        <p14:creationId xmlns:p14="http://schemas.microsoft.com/office/powerpoint/2010/main" val="71058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Memories of sitting at the table. </a:t>
            </a:r>
          </a:p>
          <a:p>
            <a:r>
              <a:rPr lang="en-US" dirty="0"/>
              <a:t>The phrase “to sit at the table” means to be included</a:t>
            </a:r>
          </a:p>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1</a:t>
            </a:fld>
            <a:endParaRPr lang="en-US"/>
          </a:p>
        </p:txBody>
      </p:sp>
    </p:spTree>
    <p:extLst>
      <p:ext uri="{BB962C8B-B14F-4D97-AF65-F5344CB8AC3E}">
        <p14:creationId xmlns:p14="http://schemas.microsoft.com/office/powerpoint/2010/main" val="297581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1: </a:t>
            </a:r>
          </a:p>
          <a:p>
            <a:r>
              <a:rPr lang="en-US" dirty="0"/>
              <a:t>March 22, Josh and Cara Blackmer Home</a:t>
            </a:r>
          </a:p>
          <a:p>
            <a:endParaRPr lang="en-US" dirty="0"/>
          </a:p>
          <a:p>
            <a:r>
              <a:rPr lang="en-US" dirty="0"/>
              <a:t>Group 2: </a:t>
            </a:r>
          </a:p>
          <a:p>
            <a:r>
              <a:rPr lang="en-US" dirty="0"/>
              <a:t>March 15, David and Traci Sproule Home</a:t>
            </a:r>
          </a:p>
          <a:p>
            <a:endParaRPr lang="en-US" dirty="0"/>
          </a:p>
          <a:p>
            <a:r>
              <a:rPr lang="en-US" dirty="0"/>
              <a:t>Group 3: </a:t>
            </a:r>
          </a:p>
          <a:p>
            <a:r>
              <a:rPr lang="en-US" dirty="0"/>
              <a:t>March 26, Dan and Loni Fuller Home</a:t>
            </a:r>
          </a:p>
          <a:p>
            <a:endParaRPr lang="en-US" dirty="0"/>
          </a:p>
          <a:p>
            <a:r>
              <a:rPr lang="en-US" dirty="0"/>
              <a:t>Group 4:</a:t>
            </a:r>
          </a:p>
          <a:p>
            <a:r>
              <a:rPr lang="en-US" dirty="0"/>
              <a:t>March 4, Andy and Letha Anderson Home</a:t>
            </a:r>
          </a:p>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10</a:t>
            </a:fld>
            <a:endParaRPr lang="en-US"/>
          </a:p>
        </p:txBody>
      </p:sp>
    </p:spTree>
    <p:extLst>
      <p:ext uri="{BB962C8B-B14F-4D97-AF65-F5344CB8AC3E}">
        <p14:creationId xmlns:p14="http://schemas.microsoft.com/office/powerpoint/2010/main" val="23719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King’s Table</a:t>
            </a:r>
          </a:p>
          <a:p>
            <a:r>
              <a:rPr lang="en-US" dirty="0"/>
              <a:t>The significance of Mephibosheth is that his household was hostile toward David but David had made a vow to one man. </a:t>
            </a:r>
          </a:p>
          <a:p>
            <a:r>
              <a:rPr lang="en-US" dirty="0"/>
              <a:t>Col 1:21-22 we are reconciled to God</a:t>
            </a:r>
          </a:p>
          <a:p>
            <a:endParaRPr lang="en-US" dirty="0"/>
          </a:p>
          <a:p>
            <a:r>
              <a:rPr lang="en-US" dirty="0"/>
              <a:t>He made a promise to Abraham (Gen 12:3)</a:t>
            </a:r>
          </a:p>
          <a:p>
            <a:r>
              <a:rPr lang="en-US" dirty="0"/>
              <a:t>“And in you all the families of the earth will be blessed”</a:t>
            </a:r>
          </a:p>
          <a:p>
            <a:endParaRPr lang="en-US" dirty="0"/>
          </a:p>
          <a:p>
            <a:r>
              <a:rPr lang="en-US" dirty="0"/>
              <a:t>Luke 14:16-24</a:t>
            </a:r>
          </a:p>
          <a:p>
            <a:r>
              <a:rPr lang="en-US" dirty="0"/>
              <a:t>Made to sit at the King’s table as sons Romans 8:15-17</a:t>
            </a:r>
          </a:p>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11</a:t>
            </a:fld>
            <a:endParaRPr lang="en-US"/>
          </a:p>
        </p:txBody>
      </p:sp>
    </p:spTree>
    <p:extLst>
      <p:ext uri="{BB962C8B-B14F-4D97-AF65-F5344CB8AC3E}">
        <p14:creationId xmlns:p14="http://schemas.microsoft.com/office/powerpoint/2010/main" val="35320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12</a:t>
            </a:fld>
            <a:endParaRPr lang="en-US"/>
          </a:p>
        </p:txBody>
      </p:sp>
    </p:spTree>
    <p:extLst>
      <p:ext uri="{BB962C8B-B14F-4D97-AF65-F5344CB8AC3E}">
        <p14:creationId xmlns:p14="http://schemas.microsoft.com/office/powerpoint/2010/main" val="391353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King David, son of Jesse, is one that God has labeled “a man after my own heart” (1 Sam. 13:14; Acts 13:22).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raised up David to be their king, concerning whom He also testified and said, 'I HAVE FOUND DAVID the son of Jesse, A MAN AFTER MY HEART, who will do all My will. </a:t>
            </a:r>
            <a:r>
              <a:rPr lang="es-PY" sz="1800" dirty="0">
                <a:effectLst/>
                <a:latin typeface="Calibri" panose="020F0502020204030204" pitchFamily="34" charset="0"/>
                <a:ea typeface="Calibri" panose="020F0502020204030204" pitchFamily="34" charset="0"/>
                <a:cs typeface="Times New Roman" panose="02020603050405020304" pitchFamily="18" charset="0"/>
              </a:rPr>
              <a:t>(Acts13:22)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God, David was one that showed kindness even to his enemies. When he had the chance to kill Saul, who had been persecuting him, his response was;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“Far be it from me because of the LORD that I should do this thing to my lord, the LORD'S anointed, to stretch out my hand against him, since he is the LORD'S anointed” (1 Sam. 24:6). </a:t>
            </a:r>
          </a:p>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2</a:t>
            </a:fld>
            <a:endParaRPr lang="en-US"/>
          </a:p>
        </p:txBody>
      </p:sp>
    </p:spTree>
    <p:extLst>
      <p:ext uri="{BB962C8B-B14F-4D97-AF65-F5344CB8AC3E}">
        <p14:creationId xmlns:p14="http://schemas.microsoft.com/office/powerpoint/2010/main" val="69809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3</a:t>
            </a:fld>
            <a:endParaRPr lang="en-US"/>
          </a:p>
        </p:txBody>
      </p:sp>
    </p:spTree>
    <p:extLst>
      <p:ext uri="{BB962C8B-B14F-4D97-AF65-F5344CB8AC3E}">
        <p14:creationId xmlns:p14="http://schemas.microsoft.com/office/powerpoint/2010/main" val="220210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4</a:t>
            </a:fld>
            <a:endParaRPr lang="en-US"/>
          </a:p>
        </p:txBody>
      </p:sp>
    </p:spTree>
    <p:extLst>
      <p:ext uri="{BB962C8B-B14F-4D97-AF65-F5344CB8AC3E}">
        <p14:creationId xmlns:p14="http://schemas.microsoft.com/office/powerpoint/2010/main" val="377146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who Mephibosheth was, David used his table to bless him, regularly.</a:t>
            </a:r>
          </a:p>
        </p:txBody>
      </p:sp>
      <p:sp>
        <p:nvSpPr>
          <p:cNvPr id="4" name="Slide Number Placeholder 3"/>
          <p:cNvSpPr>
            <a:spLocks noGrp="1"/>
          </p:cNvSpPr>
          <p:nvPr>
            <p:ph type="sldNum" sz="quarter" idx="5"/>
          </p:nvPr>
        </p:nvSpPr>
        <p:spPr/>
        <p:txBody>
          <a:bodyPr/>
          <a:lstStyle/>
          <a:p>
            <a:fld id="{43700858-CF6A-479D-B0EA-A2BFBE90A930}" type="slidenum">
              <a:rPr lang="en-US" smtClean="0"/>
              <a:t>5</a:t>
            </a:fld>
            <a:endParaRPr lang="en-US"/>
          </a:p>
        </p:txBody>
      </p:sp>
    </p:spTree>
    <p:extLst>
      <p:ext uri="{BB962C8B-B14F-4D97-AF65-F5344CB8AC3E}">
        <p14:creationId xmlns:p14="http://schemas.microsoft.com/office/powerpoint/2010/main" val="202410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700858-CF6A-479D-B0EA-A2BFBE90A930}" type="slidenum">
              <a:rPr lang="en-US" smtClean="0"/>
              <a:t>6</a:t>
            </a:fld>
            <a:endParaRPr lang="en-US"/>
          </a:p>
        </p:txBody>
      </p:sp>
    </p:spTree>
    <p:extLst>
      <p:ext uri="{BB962C8B-B14F-4D97-AF65-F5344CB8AC3E}">
        <p14:creationId xmlns:p14="http://schemas.microsoft.com/office/powerpoint/2010/main" val="235110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700858-CF6A-479D-B0EA-A2BFBE90A930}" type="slidenum">
              <a:rPr lang="en-US" smtClean="0"/>
              <a:t>7</a:t>
            </a:fld>
            <a:endParaRPr lang="en-US"/>
          </a:p>
        </p:txBody>
      </p:sp>
    </p:spTree>
    <p:extLst>
      <p:ext uri="{BB962C8B-B14F-4D97-AF65-F5344CB8AC3E}">
        <p14:creationId xmlns:p14="http://schemas.microsoft.com/office/powerpoint/2010/main" val="68303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700858-CF6A-479D-B0EA-A2BFBE90A930}" type="slidenum">
              <a:rPr lang="en-US" smtClean="0"/>
              <a:t>8</a:t>
            </a:fld>
            <a:endParaRPr lang="en-US"/>
          </a:p>
        </p:txBody>
      </p:sp>
    </p:spTree>
    <p:extLst>
      <p:ext uri="{BB962C8B-B14F-4D97-AF65-F5344CB8AC3E}">
        <p14:creationId xmlns:p14="http://schemas.microsoft.com/office/powerpoint/2010/main" val="19243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930 Square miles, around the dots</a:t>
            </a:r>
          </a:p>
          <a:p>
            <a:r>
              <a:rPr lang="en-US" dirty="0"/>
              <a:t>We are spread out</a:t>
            </a:r>
          </a:p>
          <a:p>
            <a:endParaRPr lang="en-US" dirty="0"/>
          </a:p>
        </p:txBody>
      </p:sp>
      <p:sp>
        <p:nvSpPr>
          <p:cNvPr id="4" name="Slide Number Placeholder 3"/>
          <p:cNvSpPr>
            <a:spLocks noGrp="1"/>
          </p:cNvSpPr>
          <p:nvPr>
            <p:ph type="sldNum" sz="quarter" idx="5"/>
          </p:nvPr>
        </p:nvSpPr>
        <p:spPr/>
        <p:txBody>
          <a:bodyPr/>
          <a:lstStyle/>
          <a:p>
            <a:fld id="{43700858-CF6A-479D-B0EA-A2BFBE90A930}" type="slidenum">
              <a:rPr lang="en-US" smtClean="0"/>
              <a:t>9</a:t>
            </a:fld>
            <a:endParaRPr lang="en-US"/>
          </a:p>
        </p:txBody>
      </p:sp>
    </p:spTree>
    <p:extLst>
      <p:ext uri="{BB962C8B-B14F-4D97-AF65-F5344CB8AC3E}">
        <p14:creationId xmlns:p14="http://schemas.microsoft.com/office/powerpoint/2010/main" val="375247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67D6-1003-4BFB-9670-BB6FAA1BE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8216F3-2DD3-4C10-A6F7-F05936327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0A5DD4-C816-479B-81A0-C73BEAC3EA86}"/>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170A232C-E206-4705-BF6A-900532E6D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84301-E31A-4B22-AC3D-84B5B2F00C26}"/>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1968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61DA-304A-4542-8F8E-AC5875ABD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C6C5E-72EB-4F0F-AF28-AE9631A70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2A228-E80F-4221-97F8-4F828B97FDEF}"/>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D5FAC9C9-5489-4282-A85F-B4B299049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F6849-6093-46B2-82D7-521E3F203590}"/>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63103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15B00-E1D3-4F91-80DE-E86E1C822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24578-BA57-4929-BD79-7F8986AC20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35422-EDBF-4307-9357-AFA4BEDF9F89}"/>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AA40E80D-7E70-4833-977F-F70D8C898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85E97-8FCC-46F2-91D4-25719ACBEBB3}"/>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447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749-A82C-445C-AC53-FB5E1BC08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0EBAB-760B-4C77-BA75-0EACFA4E3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F9030-3252-4008-8FE7-0626D6465B10}"/>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FEB3B772-AF76-497B-A0D7-3F81CB0B5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5F78F-1AB8-499A-8ECC-FF01665177C5}"/>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40794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438A-53D2-4DAA-A706-8F6A6E3161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7585A-D7BC-4F59-BCB9-F8984DC51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0D565-B94E-47D3-A2B2-733AA7013469}"/>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BA0F718D-26F8-4615-B99B-8CD05ACD4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7FAC2-682C-4FB9-B899-D9DCDE048C2C}"/>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9307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2FE8-ECE2-4C0B-8773-21C2058D1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ADBD2-C9E7-4941-A101-D7D0E5454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3D024-6DEC-49F5-9B02-DA5E20D6E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B85035-0487-455B-A2E0-1050F56568AD}"/>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6" name="Footer Placeholder 5">
            <a:extLst>
              <a:ext uri="{FF2B5EF4-FFF2-40B4-BE49-F238E27FC236}">
                <a16:creationId xmlns:a16="http://schemas.microsoft.com/office/drawing/2014/main" id="{9CECA633-2A70-4CFB-9E23-86991EC83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EE011-9167-4714-8D61-2276C69CAEF0}"/>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15038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7894-9648-46A0-90EF-0663C7F0DF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51CBA-9734-4DC8-ABAE-064856F6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76AE8-2B19-448F-B85B-57EF7E074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7F739E-C061-41E8-97DF-A2DB43239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640CF-D4AD-4222-AAB2-AFF3790DB8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F006D-F6CB-4B63-BD3A-E813CD027712}"/>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8" name="Footer Placeholder 7">
            <a:extLst>
              <a:ext uri="{FF2B5EF4-FFF2-40B4-BE49-F238E27FC236}">
                <a16:creationId xmlns:a16="http://schemas.microsoft.com/office/drawing/2014/main" id="{963B7DA8-30F0-41FE-90E2-C073D1BC4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E06416-CC86-4DDE-A42F-124DAEF1CAC2}"/>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255639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EADF-4219-4650-8349-C81EE058E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27CEDC-EA16-414C-ACDD-2C1DDDF268C7}"/>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4" name="Footer Placeholder 3">
            <a:extLst>
              <a:ext uri="{FF2B5EF4-FFF2-40B4-BE49-F238E27FC236}">
                <a16:creationId xmlns:a16="http://schemas.microsoft.com/office/drawing/2014/main" id="{C0EB4E18-C210-411E-9048-7F9AF2FAD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477BA-AF36-4C40-A2EB-D732EEAF4F55}"/>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19766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2C598-D163-4F28-BAE8-8F4B92030DE3}"/>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3" name="Footer Placeholder 2">
            <a:extLst>
              <a:ext uri="{FF2B5EF4-FFF2-40B4-BE49-F238E27FC236}">
                <a16:creationId xmlns:a16="http://schemas.microsoft.com/office/drawing/2014/main" id="{1D330DB6-F8CC-44F8-9142-4B301269A5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5DAA5-0947-4B54-9B24-B7E2A1719B2D}"/>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7359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366-8C80-4832-A14B-3859C5FF8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47F3D-1A27-4049-998B-AD2ACECDC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D24C7C-B10E-4B54-B2F2-70E2A791E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883A0-6F2F-4FC7-8098-64D3B4D6BF0A}"/>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6" name="Footer Placeholder 5">
            <a:extLst>
              <a:ext uri="{FF2B5EF4-FFF2-40B4-BE49-F238E27FC236}">
                <a16:creationId xmlns:a16="http://schemas.microsoft.com/office/drawing/2014/main" id="{081B1041-3324-4777-A674-6D473FC77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434B6-D8F0-45B5-B257-BA5CEC306687}"/>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53861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6C42-D3F3-44E9-BE6A-807E5A8A2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C749D-110F-4598-8EAB-46DDAE02E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4824F-FEA3-459E-8E98-4F1DAB5FD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78F85-21AF-4EBC-B8C8-902257F2A75C}"/>
              </a:ext>
            </a:extLst>
          </p:cNvPr>
          <p:cNvSpPr>
            <a:spLocks noGrp="1"/>
          </p:cNvSpPr>
          <p:nvPr>
            <p:ph type="dt" sz="half" idx="10"/>
          </p:nvPr>
        </p:nvSpPr>
        <p:spPr/>
        <p:txBody>
          <a:bodyPr/>
          <a:lstStyle/>
          <a:p>
            <a:fld id="{8B83AA70-7219-4AB8-9B2B-A3E05E2FA253}" type="datetimeFigureOut">
              <a:rPr lang="en-US" smtClean="0"/>
              <a:t>2/6/2022</a:t>
            </a:fld>
            <a:endParaRPr lang="en-US"/>
          </a:p>
        </p:txBody>
      </p:sp>
      <p:sp>
        <p:nvSpPr>
          <p:cNvPr id="6" name="Footer Placeholder 5">
            <a:extLst>
              <a:ext uri="{FF2B5EF4-FFF2-40B4-BE49-F238E27FC236}">
                <a16:creationId xmlns:a16="http://schemas.microsoft.com/office/drawing/2014/main" id="{35947012-1ED4-4BC4-B65B-B1745C913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BA3D9-2CF6-4202-91D3-7E0436DEA4CE}"/>
              </a:ext>
            </a:extLst>
          </p:cNvPr>
          <p:cNvSpPr>
            <a:spLocks noGrp="1"/>
          </p:cNvSpPr>
          <p:nvPr>
            <p:ph type="sldNum" sz="quarter" idx="12"/>
          </p:nvPr>
        </p:nvSpPr>
        <p:spPr/>
        <p:txBody>
          <a:bodyPr/>
          <a:lstStyle/>
          <a:p>
            <a:fld id="{83E8EFB2-9ABF-46BD-97C5-4954C33A9F78}" type="slidenum">
              <a:rPr lang="en-US" smtClean="0"/>
              <a:t>‹#›</a:t>
            </a:fld>
            <a:endParaRPr lang="en-US"/>
          </a:p>
        </p:txBody>
      </p:sp>
    </p:spTree>
    <p:extLst>
      <p:ext uri="{BB962C8B-B14F-4D97-AF65-F5344CB8AC3E}">
        <p14:creationId xmlns:p14="http://schemas.microsoft.com/office/powerpoint/2010/main" val="36575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C11C3-D378-4962-836C-21643EE4D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91152-15BA-4209-9F5A-B13480A30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FA36A-B8C7-404C-BFA8-18932C26B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3AA70-7219-4AB8-9B2B-A3E05E2FA253}" type="datetimeFigureOut">
              <a:rPr lang="en-US" smtClean="0"/>
              <a:t>2/6/2022</a:t>
            </a:fld>
            <a:endParaRPr lang="en-US"/>
          </a:p>
        </p:txBody>
      </p:sp>
      <p:sp>
        <p:nvSpPr>
          <p:cNvPr id="5" name="Footer Placeholder 4">
            <a:extLst>
              <a:ext uri="{FF2B5EF4-FFF2-40B4-BE49-F238E27FC236}">
                <a16:creationId xmlns:a16="http://schemas.microsoft.com/office/drawing/2014/main" id="{EA0A90E6-D46B-4494-9C47-966990953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5591D8-4B69-401C-B6C2-CF24E9D42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8EFB2-9ABF-46BD-97C5-4954C33A9F78}" type="slidenum">
              <a:rPr lang="en-US" smtClean="0"/>
              <a:t>‹#›</a:t>
            </a:fld>
            <a:endParaRPr lang="en-US"/>
          </a:p>
        </p:txBody>
      </p:sp>
    </p:spTree>
    <p:extLst>
      <p:ext uri="{BB962C8B-B14F-4D97-AF65-F5344CB8AC3E}">
        <p14:creationId xmlns:p14="http://schemas.microsoft.com/office/powerpoint/2010/main" val="174163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0" y="2216444"/>
            <a:ext cx="12192000" cy="1847345"/>
          </a:xfrm>
          <a:solidFill>
            <a:schemeClr val="tx1">
              <a:alpha val="75000"/>
            </a:schemeClr>
          </a:solidFill>
        </p:spPr>
        <p:txBody>
          <a:bodyPr>
            <a:normAutofit/>
          </a:bodyPr>
          <a:lstStyle/>
          <a:p>
            <a:pPr algn="ctr"/>
            <a:r>
              <a:rPr lang="en-US" sz="9600" dirty="0">
                <a:solidFill>
                  <a:schemeClr val="bg1"/>
                </a:solidFill>
                <a:effectLst>
                  <a:outerShdw blurRad="38100" dist="38100" dir="2700000" algn="tl">
                    <a:srgbClr val="000000">
                      <a:alpha val="43137"/>
                    </a:srgbClr>
                  </a:outerShdw>
                </a:effectLst>
                <a:latin typeface="Franklin Gothic Heavy" panose="020B0903020102020204" pitchFamily="34" charset="0"/>
              </a:rPr>
              <a:t>At the King’s Table</a:t>
            </a:r>
          </a:p>
        </p:txBody>
      </p:sp>
    </p:spTree>
    <p:extLst>
      <p:ext uri="{BB962C8B-B14F-4D97-AF65-F5344CB8AC3E}">
        <p14:creationId xmlns:p14="http://schemas.microsoft.com/office/powerpoint/2010/main" val="15289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43AAA8-2CB2-4301-8F99-0108CCF38C7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20201" y="133929"/>
            <a:ext cx="4682860" cy="6590144"/>
          </a:xfrm>
          <a:solidFill>
            <a:schemeClr val="bg1">
              <a:alpha val="90000"/>
            </a:schemeClr>
          </a:solidFill>
        </p:spPr>
      </p:pic>
      <p:sp>
        <p:nvSpPr>
          <p:cNvPr id="6" name="TextBox 5">
            <a:extLst>
              <a:ext uri="{FF2B5EF4-FFF2-40B4-BE49-F238E27FC236}">
                <a16:creationId xmlns:a16="http://schemas.microsoft.com/office/drawing/2014/main" id="{E042D524-63F7-4D6A-8842-9D199BC10B80}"/>
              </a:ext>
            </a:extLst>
          </p:cNvPr>
          <p:cNvSpPr txBox="1"/>
          <p:nvPr/>
        </p:nvSpPr>
        <p:spPr>
          <a:xfrm>
            <a:off x="175492" y="1367964"/>
            <a:ext cx="7156255" cy="5355312"/>
          </a:xfrm>
          <a:prstGeom prst="rect">
            <a:avLst/>
          </a:prstGeom>
          <a:solidFill>
            <a:schemeClr val="bg1">
              <a:alpha val="90000"/>
            </a:schemeClr>
          </a:solidFill>
        </p:spPr>
        <p:txBody>
          <a:bodyPr wrap="square" rtlCol="0">
            <a:spAutoFit/>
          </a:bodyPr>
          <a:lstStyle/>
          <a:p>
            <a:r>
              <a:rPr lang="en-US" sz="3600" dirty="0">
                <a:solidFill>
                  <a:srgbClr val="DB4637"/>
                </a:solidFill>
                <a:effectLst>
                  <a:outerShdw blurRad="38100" dist="38100" dir="2700000" algn="tl">
                    <a:srgbClr val="000000">
                      <a:alpha val="43137"/>
                    </a:srgbClr>
                  </a:outerShdw>
                </a:effectLst>
                <a:latin typeface="Franklin Gothic Medium" panose="020B0603020102020204" pitchFamily="34" charset="0"/>
              </a:rPr>
              <a:t>Group 1: </a:t>
            </a:r>
          </a:p>
          <a:p>
            <a:r>
              <a:rPr lang="en-US" sz="3600" dirty="0">
                <a:latin typeface="Franklin Gothic Medium" panose="020B0603020102020204" pitchFamily="34" charset="0"/>
              </a:rPr>
              <a:t>March 22, Blackmer Home</a:t>
            </a:r>
          </a:p>
          <a:p>
            <a:endParaRPr lang="en-US" dirty="0">
              <a:latin typeface="Franklin Gothic Medium" panose="020B0603020102020204" pitchFamily="34" charset="0"/>
            </a:endParaRPr>
          </a:p>
          <a:p>
            <a:r>
              <a:rPr lang="en-US" sz="3600" dirty="0">
                <a:solidFill>
                  <a:srgbClr val="009B56"/>
                </a:solidFill>
                <a:effectLst>
                  <a:outerShdw blurRad="38100" dist="38100" dir="2700000" algn="tl">
                    <a:srgbClr val="000000">
                      <a:alpha val="43137"/>
                    </a:srgbClr>
                  </a:outerShdw>
                </a:effectLst>
                <a:latin typeface="Franklin Gothic Medium" panose="020B0603020102020204" pitchFamily="34" charset="0"/>
              </a:rPr>
              <a:t>Group 2: </a:t>
            </a:r>
          </a:p>
          <a:p>
            <a:r>
              <a:rPr lang="en-US" sz="3600" dirty="0">
                <a:latin typeface="Franklin Gothic Medium" panose="020B0603020102020204" pitchFamily="34" charset="0"/>
              </a:rPr>
              <a:t>March 15, Sproule Home</a:t>
            </a:r>
          </a:p>
          <a:p>
            <a:endParaRPr lang="en-US" dirty="0">
              <a:latin typeface="Franklin Gothic Medium" panose="020B0603020102020204" pitchFamily="34" charset="0"/>
            </a:endParaRPr>
          </a:p>
          <a:p>
            <a:r>
              <a:rPr lang="en-US" sz="3600" dirty="0">
                <a:solidFill>
                  <a:srgbClr val="F4EA37"/>
                </a:solidFill>
                <a:effectLst>
                  <a:outerShdw blurRad="38100" dist="38100" dir="2700000" algn="tl">
                    <a:srgbClr val="000000">
                      <a:alpha val="43137"/>
                    </a:srgbClr>
                  </a:outerShdw>
                </a:effectLst>
                <a:latin typeface="Franklin Gothic Medium" panose="020B0603020102020204" pitchFamily="34" charset="0"/>
              </a:rPr>
              <a:t>Group 3: </a:t>
            </a:r>
          </a:p>
          <a:p>
            <a:r>
              <a:rPr lang="en-US" sz="3600" dirty="0">
                <a:latin typeface="Franklin Gothic Medium" panose="020B0603020102020204" pitchFamily="34" charset="0"/>
              </a:rPr>
              <a:t>March 26, Fuller Home</a:t>
            </a:r>
          </a:p>
          <a:p>
            <a:endParaRPr lang="en-US" dirty="0">
              <a:latin typeface="Franklin Gothic Medium" panose="020B0603020102020204" pitchFamily="34" charset="0"/>
            </a:endParaRPr>
          </a:p>
          <a:p>
            <a:r>
              <a:rPr lang="en-US" sz="3600" dirty="0">
                <a:solidFill>
                  <a:srgbClr val="4186F0"/>
                </a:solidFill>
                <a:effectLst>
                  <a:outerShdw blurRad="38100" dist="38100" dir="2700000" algn="tl">
                    <a:srgbClr val="000000">
                      <a:alpha val="43137"/>
                    </a:srgbClr>
                  </a:outerShdw>
                </a:effectLst>
                <a:latin typeface="Franklin Gothic Medium" panose="020B0603020102020204" pitchFamily="34" charset="0"/>
              </a:rPr>
              <a:t>Group 4:</a:t>
            </a:r>
          </a:p>
          <a:p>
            <a:r>
              <a:rPr lang="en-US" sz="3600" dirty="0">
                <a:latin typeface="Franklin Gothic Medium" panose="020B0603020102020204" pitchFamily="34" charset="0"/>
              </a:rPr>
              <a:t>March 4, Anderson Home</a:t>
            </a:r>
          </a:p>
        </p:txBody>
      </p:sp>
      <p:pic>
        <p:nvPicPr>
          <p:cNvPr id="9" name="Picture 8">
            <a:extLst>
              <a:ext uri="{FF2B5EF4-FFF2-40B4-BE49-F238E27FC236}">
                <a16:creationId xmlns:a16="http://schemas.microsoft.com/office/drawing/2014/main" id="{72706B8E-0778-4C19-A977-291F23194D1E}"/>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63946" y="133928"/>
            <a:ext cx="7156255" cy="1341612"/>
          </a:xfrm>
          <a:prstGeom prst="rect">
            <a:avLst/>
          </a:prstGeom>
          <a:blipFill dpi="0" rotWithShape="1">
            <a:blip r:embed="rId7">
              <a:duotone>
                <a:schemeClr val="bg2">
                  <a:shade val="45000"/>
                  <a:satMod val="135000"/>
                </a:schemeClr>
                <a:prstClr val="white"/>
              </a:duotone>
            </a:blip>
            <a:srcRect/>
            <a:tile tx="0" ty="0" sx="100000" sy="100000" flip="none" algn="tl"/>
          </a:blipFill>
        </p:spPr>
      </p:pic>
      <p:sp>
        <p:nvSpPr>
          <p:cNvPr id="8" name="Title 7">
            <a:extLst>
              <a:ext uri="{FF2B5EF4-FFF2-40B4-BE49-F238E27FC236}">
                <a16:creationId xmlns:a16="http://schemas.microsoft.com/office/drawing/2014/main" id="{65CF031B-D758-415B-82A0-2A092E2368DC}"/>
              </a:ext>
            </a:extLst>
          </p:cNvPr>
          <p:cNvSpPr>
            <a:spLocks noGrp="1"/>
          </p:cNvSpPr>
          <p:nvPr>
            <p:ph type="title"/>
          </p:nvPr>
        </p:nvSpPr>
        <p:spPr>
          <a:xfrm>
            <a:off x="246530" y="274637"/>
            <a:ext cx="6979541" cy="1200903"/>
          </a:xfrm>
        </p:spPr>
        <p:txBody>
          <a:bodyPr>
            <a:normAutofit/>
          </a:bodyPr>
          <a:lstStyle/>
          <a:p>
            <a:pPr algn="ctr"/>
            <a:r>
              <a:rPr lang="en-US" sz="7200" dirty="0">
                <a:solidFill>
                  <a:srgbClr val="C00000"/>
                </a:solidFill>
                <a:effectLst>
                  <a:outerShdw blurRad="38100" dist="38100" dir="2700000" algn="tl">
                    <a:srgbClr val="000000">
                      <a:alpha val="43137"/>
                    </a:srgbClr>
                  </a:outerShdw>
                </a:effectLst>
                <a:latin typeface="Franklin Gothic Heavy" panose="020B0903020102020204" pitchFamily="34" charset="0"/>
              </a:rPr>
              <a:t>Family Groups</a:t>
            </a:r>
          </a:p>
        </p:txBody>
      </p:sp>
    </p:spTree>
    <p:extLst>
      <p:ext uri="{BB962C8B-B14F-4D97-AF65-F5344CB8AC3E}">
        <p14:creationId xmlns:p14="http://schemas.microsoft.com/office/powerpoint/2010/main" val="243070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the King’s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normAutofit/>
          </a:bodyPr>
          <a:lstStyle/>
          <a:p>
            <a:pPr marL="0" marR="0" lvl="0" indent="0">
              <a:lnSpc>
                <a:spcPct val="107000"/>
              </a:lnSpc>
              <a:spcBef>
                <a:spcPts val="0"/>
              </a:spcBef>
              <a:spcAft>
                <a:spcPts val="0"/>
              </a:spcAft>
              <a:buNone/>
            </a:pPr>
            <a:endParaRPr lang="en-US" sz="36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600" dirty="0">
                <a:effectLst/>
                <a:latin typeface="Franklin Gothic Book" panose="020B0503020102020204" pitchFamily="34" charset="0"/>
                <a:ea typeface="Calibri" panose="020F0502020204030204" pitchFamily="34" charset="0"/>
                <a:cs typeface="Times New Roman" panose="02020603050405020304" pitchFamily="18" charset="0"/>
              </a:rPr>
              <a:t>And although you were formerly alienated and hostile in mind, engaged in evil deeds, yet He has now reconciled you in His fleshly body through death, in order to present you before Him holy and blameless and beyond reproach</a:t>
            </a:r>
          </a:p>
          <a:p>
            <a:pPr marL="0" marR="0" lvl="0" indent="0" algn="r">
              <a:lnSpc>
                <a:spcPct val="107000"/>
              </a:lnSpc>
              <a:spcBef>
                <a:spcPts val="0"/>
              </a:spcBef>
              <a:spcAft>
                <a:spcPts val="0"/>
              </a:spcAft>
              <a:buNone/>
            </a:pPr>
            <a:r>
              <a:rPr lang="en-US" sz="3600" b="1" dirty="0">
                <a:effectLst/>
                <a:latin typeface="Franklin Gothic Book" panose="020B0503020102020204" pitchFamily="34" charset="0"/>
                <a:ea typeface="Calibri" panose="020F0502020204030204" pitchFamily="34" charset="0"/>
                <a:cs typeface="Times New Roman" panose="02020603050405020304" pitchFamily="18" charset="0"/>
              </a:rPr>
              <a:t>Colossians 1:21-22</a:t>
            </a:r>
          </a:p>
        </p:txBody>
      </p:sp>
    </p:spTree>
    <p:extLst>
      <p:ext uri="{BB962C8B-B14F-4D97-AF65-F5344CB8AC3E}">
        <p14:creationId xmlns:p14="http://schemas.microsoft.com/office/powerpoint/2010/main" val="317386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the King’s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normAutofit/>
          </a:bodyPr>
          <a:lstStyle/>
          <a:p>
            <a:pPr marL="0" marR="0" lvl="0" indent="0">
              <a:lnSpc>
                <a:spcPct val="107000"/>
              </a:lnSpc>
              <a:spcBef>
                <a:spcPts val="0"/>
              </a:spcBef>
              <a:spcAft>
                <a:spcPts val="0"/>
              </a:spcAft>
              <a:buNone/>
            </a:pPr>
            <a:r>
              <a:rPr lang="en-US" sz="4800" dirty="0">
                <a:effectLst/>
                <a:latin typeface="Franklin Gothic Heavy" panose="020B0903020102020204" pitchFamily="34" charset="0"/>
                <a:ea typeface="Calibri" panose="020F0502020204030204" pitchFamily="34" charset="0"/>
                <a:cs typeface="Times New Roman" panose="02020603050405020304" pitchFamily="18" charset="0"/>
              </a:rPr>
              <a:t>Christ wants you at His table</a:t>
            </a:r>
          </a:p>
          <a:p>
            <a:pPr marL="0" marR="0" lvl="0" indent="0">
              <a:lnSpc>
                <a:spcPct val="107000"/>
              </a:lnSpc>
              <a:spcBef>
                <a:spcPts val="0"/>
              </a:spcBef>
              <a:spcAft>
                <a:spcPts val="0"/>
              </a:spcAft>
              <a:buNone/>
            </a:pPr>
            <a:r>
              <a:rPr lang="en-US" sz="4400" dirty="0">
                <a:effectLst/>
                <a:latin typeface="Franklin Gothic Medium" panose="020B0603020102020204" pitchFamily="34" charset="0"/>
                <a:ea typeface="Calibri" panose="020F0502020204030204" pitchFamily="34" charset="0"/>
                <a:cs typeface="Times New Roman" panose="02020603050405020304" pitchFamily="18" charset="0"/>
              </a:rPr>
              <a:t>Believe - Acts 16:31</a:t>
            </a:r>
          </a:p>
          <a:p>
            <a:pPr marL="0" marR="0" lvl="0" indent="0">
              <a:lnSpc>
                <a:spcPct val="107000"/>
              </a:lnSpc>
              <a:spcBef>
                <a:spcPts val="0"/>
              </a:spcBef>
              <a:spcAft>
                <a:spcPts val="0"/>
              </a:spcAft>
              <a:buNone/>
            </a:pPr>
            <a:r>
              <a:rPr lang="en-US" sz="4400" dirty="0">
                <a:latin typeface="Franklin Gothic Medium" panose="020B0603020102020204" pitchFamily="34" charset="0"/>
                <a:ea typeface="Calibri" panose="020F0502020204030204" pitchFamily="34" charset="0"/>
                <a:cs typeface="Times New Roman" panose="02020603050405020304" pitchFamily="18" charset="0"/>
              </a:rPr>
              <a:t>Repent - Acts 17:30</a:t>
            </a:r>
          </a:p>
          <a:p>
            <a:pPr marL="0" marR="0" lvl="0" indent="0">
              <a:lnSpc>
                <a:spcPct val="107000"/>
              </a:lnSpc>
              <a:spcBef>
                <a:spcPts val="0"/>
              </a:spcBef>
              <a:spcAft>
                <a:spcPts val="0"/>
              </a:spcAft>
              <a:buNone/>
            </a:pPr>
            <a:r>
              <a:rPr lang="en-US" sz="4400" dirty="0">
                <a:effectLst/>
                <a:latin typeface="Franklin Gothic Medium" panose="020B0603020102020204" pitchFamily="34" charset="0"/>
                <a:ea typeface="Calibri" panose="020F0502020204030204" pitchFamily="34" charset="0"/>
                <a:cs typeface="Times New Roman" panose="02020603050405020304" pitchFamily="18" charset="0"/>
              </a:rPr>
              <a:t>Confess - Romans 10:9-10</a:t>
            </a:r>
          </a:p>
          <a:p>
            <a:pPr marL="0" marR="0" lvl="0" indent="0">
              <a:lnSpc>
                <a:spcPct val="107000"/>
              </a:lnSpc>
              <a:spcBef>
                <a:spcPts val="0"/>
              </a:spcBef>
              <a:spcAft>
                <a:spcPts val="0"/>
              </a:spcAft>
              <a:buNone/>
            </a:pPr>
            <a:r>
              <a:rPr lang="en-US" sz="4400" dirty="0">
                <a:latin typeface="Franklin Gothic Medium" panose="020B0603020102020204" pitchFamily="34" charset="0"/>
                <a:ea typeface="Calibri" panose="020F0502020204030204" pitchFamily="34" charset="0"/>
                <a:cs typeface="Times New Roman" panose="02020603050405020304" pitchFamily="18" charset="0"/>
              </a:rPr>
              <a:t>Immersed - Acts 2:38</a:t>
            </a:r>
            <a:endParaRPr lang="en-US" sz="4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3600" b="1"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8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David’s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lstStyle/>
          <a:p>
            <a:pPr marL="0" indent="0">
              <a:buNone/>
            </a:pPr>
            <a:endParaRPr lang="en-US" dirty="0"/>
          </a:p>
          <a:p>
            <a:pPr marL="0" indent="0">
              <a:buNone/>
            </a:pPr>
            <a:endParaRPr lang="en-US" dirty="0"/>
          </a:p>
          <a:p>
            <a:pPr marL="0" indent="0">
              <a:buNone/>
            </a:pPr>
            <a:r>
              <a:rPr lang="en-US" sz="3600" dirty="0">
                <a:latin typeface="Franklin Gothic Book" panose="020B0503020102020204" pitchFamily="34" charset="0"/>
              </a:rPr>
              <a:t>“If I am still alive, will you not show me the lovingkindness of the LORD, that I may not die? "You shall not cut off your lovingkindness from my house forever, not even when the LORD cuts off every one of the enemies of David from the face of the earth." So Jonathan made a covenant with the house of David, saying, "May the LORD require it at the hands of David's enemies.”</a:t>
            </a:r>
          </a:p>
          <a:p>
            <a:pPr marL="0" indent="0" algn="r">
              <a:buNone/>
            </a:pPr>
            <a:r>
              <a:rPr lang="en-US" sz="3600" b="1" dirty="0">
                <a:latin typeface="Franklin Gothic Book" panose="020B0503020102020204" pitchFamily="34" charset="0"/>
              </a:rPr>
              <a:t>1 Samuel 20:14-16</a:t>
            </a:r>
          </a:p>
        </p:txBody>
      </p:sp>
    </p:spTree>
    <p:extLst>
      <p:ext uri="{BB962C8B-B14F-4D97-AF65-F5344CB8AC3E}">
        <p14:creationId xmlns:p14="http://schemas.microsoft.com/office/powerpoint/2010/main" val="396382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David’s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lstStyle/>
          <a:p>
            <a:pPr marL="0" indent="0">
              <a:buNone/>
            </a:pPr>
            <a:endParaRPr lang="en-US" dirty="0"/>
          </a:p>
          <a:p>
            <a:pPr marL="0" indent="0">
              <a:buNone/>
            </a:pPr>
            <a:r>
              <a:rPr lang="en-US" sz="3600" dirty="0">
                <a:latin typeface="Franklin Gothic Book" panose="020B0503020102020204" pitchFamily="34" charset="0"/>
              </a:rPr>
              <a:t>Then David said, "Is there yet anyone left of the house of Saul, that I may show him kindness for Jonathan's sake?“</a:t>
            </a:r>
          </a:p>
          <a:p>
            <a:pPr marL="0" indent="0" algn="r">
              <a:buNone/>
            </a:pPr>
            <a:r>
              <a:rPr lang="en-US" sz="3600" b="1" dirty="0">
                <a:latin typeface="Franklin Gothic Book" panose="020B0503020102020204" pitchFamily="34" charset="0"/>
              </a:rPr>
              <a:t>2 Samuel 9:1</a:t>
            </a:r>
          </a:p>
        </p:txBody>
      </p:sp>
    </p:spTree>
    <p:extLst>
      <p:ext uri="{BB962C8B-B14F-4D97-AF65-F5344CB8AC3E}">
        <p14:creationId xmlns:p14="http://schemas.microsoft.com/office/powerpoint/2010/main" val="307810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David’s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lstStyle/>
          <a:p>
            <a:pPr marL="0" indent="0">
              <a:buNone/>
            </a:pPr>
            <a:endParaRPr lang="en-US" dirty="0"/>
          </a:p>
          <a:p>
            <a:pPr marL="0" indent="0">
              <a:buNone/>
            </a:pPr>
            <a:r>
              <a:rPr lang="en-US" sz="3600" dirty="0">
                <a:latin typeface="Franklin Gothic Book" panose="020B0503020102020204" pitchFamily="34" charset="0"/>
              </a:rPr>
              <a:t>Now Jonathan, Saul's son, had a son crippled in his feet. He was five years old when the report of Saul and Jonathan came from Jezreel, and his nurse took him up and fled. And it happened that in her hurry to flee, he fell and became lame. And his name was Mephibosheth.</a:t>
            </a:r>
          </a:p>
          <a:p>
            <a:pPr marL="0" indent="0" algn="r">
              <a:buNone/>
            </a:pPr>
            <a:r>
              <a:rPr lang="en-US" sz="3600" b="1" dirty="0">
                <a:latin typeface="Franklin Gothic Book" panose="020B0503020102020204" pitchFamily="34" charset="0"/>
              </a:rPr>
              <a:t>2 Samuel 4:4</a:t>
            </a:r>
          </a:p>
        </p:txBody>
      </p:sp>
    </p:spTree>
    <p:extLst>
      <p:ext uri="{BB962C8B-B14F-4D97-AF65-F5344CB8AC3E}">
        <p14:creationId xmlns:p14="http://schemas.microsoft.com/office/powerpoint/2010/main" val="31531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At David’s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lstStyle/>
          <a:p>
            <a:pPr marL="0" indent="0">
              <a:buNone/>
            </a:pPr>
            <a:endParaRPr lang="en-US" dirty="0"/>
          </a:p>
          <a:p>
            <a:pPr marL="0" indent="0">
              <a:buNone/>
            </a:pPr>
            <a:r>
              <a:rPr lang="en-US" sz="3600" dirty="0">
                <a:latin typeface="Franklin Gothic Book" panose="020B0503020102020204" pitchFamily="34" charset="0"/>
              </a:rPr>
              <a:t>Mephibosheth, the son of Jonathan the son of Saul, came to David and fell on his face and prostrated himself. And David said, "Mephibosheth." And he said, "Here is your servant!" David said to him, "Do not fear, for I will surely show kindness to you for the sake of your father Jonathan, and will restore to you all the land of your grandfather Saul; and you shall eat at my table regularly.”</a:t>
            </a:r>
          </a:p>
          <a:p>
            <a:pPr marL="0" indent="0" algn="r">
              <a:buNone/>
            </a:pPr>
            <a:r>
              <a:rPr lang="en-US" sz="3600" b="1" dirty="0">
                <a:latin typeface="Franklin Gothic Book" panose="020B0503020102020204" pitchFamily="34" charset="0"/>
              </a:rPr>
              <a:t>2 Samuel 9:6-7</a:t>
            </a:r>
          </a:p>
        </p:txBody>
      </p:sp>
    </p:spTree>
    <p:extLst>
      <p:ext uri="{BB962C8B-B14F-4D97-AF65-F5344CB8AC3E}">
        <p14:creationId xmlns:p14="http://schemas.microsoft.com/office/powerpoint/2010/main" val="24604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Our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normAutofit/>
          </a:bodyPr>
          <a:lstStyle/>
          <a:p>
            <a:pPr marL="0" indent="0">
              <a:buNone/>
            </a:pPr>
            <a:endParaRPr lang="en-US" sz="3600" dirty="0">
              <a:latin typeface="Franklin Gothic Book" panose="020B0503020102020204" pitchFamily="34" charset="0"/>
            </a:endParaRPr>
          </a:p>
          <a:p>
            <a:pPr marL="0" indent="0">
              <a:buNone/>
            </a:pPr>
            <a:r>
              <a:rPr lang="en-US" sz="3600" dirty="0">
                <a:latin typeface="Franklin Gothic Book" panose="020B0503020102020204" pitchFamily="34" charset="0"/>
              </a:rPr>
              <a:t>Above all, keep fervent in your love for one another, because love covers a multitude of sins. Be hospitable to one another without complaint. As each one has received a special gift, employ it in serving one another as good stewards of the manifold grace of God.</a:t>
            </a:r>
          </a:p>
          <a:p>
            <a:pPr marL="0" indent="0" algn="r">
              <a:buNone/>
            </a:pPr>
            <a:r>
              <a:rPr lang="en-US" sz="3600" b="1" dirty="0">
                <a:latin typeface="Franklin Gothic Book" panose="020B0503020102020204" pitchFamily="34" charset="0"/>
              </a:rPr>
              <a:t>1 Peter 4:8-10</a:t>
            </a:r>
          </a:p>
        </p:txBody>
      </p:sp>
    </p:spTree>
    <p:extLst>
      <p:ext uri="{BB962C8B-B14F-4D97-AF65-F5344CB8AC3E}">
        <p14:creationId xmlns:p14="http://schemas.microsoft.com/office/powerpoint/2010/main" val="34060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Our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normAutofit/>
          </a:bodyPr>
          <a:lstStyle/>
          <a:p>
            <a:pPr marL="0" indent="0">
              <a:buNone/>
            </a:pPr>
            <a:endParaRPr lang="en-US" sz="3600" dirty="0">
              <a:latin typeface="Franklin Gothic Book" panose="020B0503020102020204" pitchFamily="34" charset="0"/>
            </a:endParaRPr>
          </a:p>
          <a:p>
            <a:pPr marL="0" indent="0">
              <a:buNone/>
            </a:pPr>
            <a:r>
              <a:rPr lang="en-US" sz="3600" dirty="0">
                <a:latin typeface="Franklin Gothic Book" panose="020B0503020102020204" pitchFamily="34" charset="0"/>
              </a:rPr>
              <a:t>Let love be without hypocrisy. Abhor what is evil; cling to what is good. Be devoted to one another in brotherly love; give preference to one another in honor; not lagging behind in diligence, fervent in spirit, serving the Lord; rejoicing in hope, persevering in tribulation, devoted to prayer, contributing to the needs of the saints, practicing hospitality.</a:t>
            </a:r>
          </a:p>
          <a:p>
            <a:pPr marL="0" indent="0" algn="r">
              <a:buNone/>
            </a:pPr>
            <a:r>
              <a:rPr lang="en-US" sz="3600" b="1" dirty="0">
                <a:latin typeface="Franklin Gothic Book" panose="020B0503020102020204" pitchFamily="34" charset="0"/>
              </a:rPr>
              <a:t>Romans 12:9-13</a:t>
            </a:r>
          </a:p>
        </p:txBody>
      </p:sp>
    </p:spTree>
    <p:extLst>
      <p:ext uri="{BB962C8B-B14F-4D97-AF65-F5344CB8AC3E}">
        <p14:creationId xmlns:p14="http://schemas.microsoft.com/office/powerpoint/2010/main" val="27042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ADF6-11F1-441C-8DEF-4A57357723C8}"/>
              </a:ext>
            </a:extLst>
          </p:cNvPr>
          <p:cNvSpPr>
            <a:spLocks noGrp="1"/>
          </p:cNvSpPr>
          <p:nvPr>
            <p:ph type="title"/>
          </p:nvPr>
        </p:nvSpPr>
        <p:spPr>
          <a:xfrm>
            <a:off x="163945" y="133928"/>
            <a:ext cx="11852563" cy="1094508"/>
          </a:xfrm>
          <a:solidFill>
            <a:schemeClr val="tx1">
              <a:alpha val="80000"/>
            </a:schemeClr>
          </a:solidFill>
        </p:spPr>
        <p:txBody>
          <a:bodyPr>
            <a:normAutofit/>
          </a:bodyPr>
          <a:lstStyle/>
          <a:p>
            <a:r>
              <a:rPr lang="en-US" sz="6000" dirty="0">
                <a:solidFill>
                  <a:schemeClr val="bg1"/>
                </a:solidFill>
                <a:latin typeface="Franklin Gothic Heavy" panose="020B0903020102020204" pitchFamily="34" charset="0"/>
              </a:rPr>
              <a:t>Our Table</a:t>
            </a:r>
          </a:p>
        </p:txBody>
      </p:sp>
      <p:sp>
        <p:nvSpPr>
          <p:cNvPr id="3" name="Content Placeholder 2">
            <a:extLst>
              <a:ext uri="{FF2B5EF4-FFF2-40B4-BE49-F238E27FC236}">
                <a16:creationId xmlns:a16="http://schemas.microsoft.com/office/drawing/2014/main" id="{64920E09-21E2-490C-9BE7-29CE7AA7E8F2}"/>
              </a:ext>
            </a:extLst>
          </p:cNvPr>
          <p:cNvSpPr>
            <a:spLocks noGrp="1"/>
          </p:cNvSpPr>
          <p:nvPr>
            <p:ph idx="1"/>
          </p:nvPr>
        </p:nvSpPr>
        <p:spPr>
          <a:xfrm>
            <a:off x="163945" y="1228435"/>
            <a:ext cx="11852563" cy="5495637"/>
          </a:xfrm>
          <a:solidFill>
            <a:schemeClr val="bg1">
              <a:alpha val="90000"/>
            </a:schemeClr>
          </a:solidFill>
        </p:spPr>
        <p:txBody>
          <a:bodyPr>
            <a:normAutofit/>
          </a:bodyPr>
          <a:lstStyle/>
          <a:p>
            <a:pPr marL="0" indent="0">
              <a:buNone/>
            </a:pPr>
            <a:endParaRPr lang="en-US" sz="3600" dirty="0">
              <a:latin typeface="Franklin Gothic Book" panose="020B0503020102020204" pitchFamily="34" charset="0"/>
            </a:endParaRPr>
          </a:p>
          <a:p>
            <a:pPr marL="0" indent="0">
              <a:buNone/>
            </a:pPr>
            <a:r>
              <a:rPr lang="en-US" sz="3600" dirty="0">
                <a:latin typeface="Franklin Gothic Book" panose="020B0503020102020204" pitchFamily="34" charset="0"/>
              </a:rPr>
              <a:t>“So I sent for you immediately, and you have been kind enough to come. Now then, we are all here present before God to hear all that you have been commanded by the Lord.”</a:t>
            </a:r>
          </a:p>
          <a:p>
            <a:pPr marL="0" indent="0" algn="r">
              <a:buNone/>
            </a:pPr>
            <a:r>
              <a:rPr lang="en-US" sz="3600" b="1" dirty="0">
                <a:latin typeface="Franklin Gothic Book" panose="020B0503020102020204" pitchFamily="34" charset="0"/>
              </a:rPr>
              <a:t>Acts 10:33</a:t>
            </a:r>
          </a:p>
        </p:txBody>
      </p:sp>
    </p:spTree>
    <p:extLst>
      <p:ext uri="{BB962C8B-B14F-4D97-AF65-F5344CB8AC3E}">
        <p14:creationId xmlns:p14="http://schemas.microsoft.com/office/powerpoint/2010/main" val="39004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43AAA8-2CB2-4301-8F99-0108CCF38C7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20201" y="133929"/>
            <a:ext cx="4682860" cy="6590144"/>
          </a:xfrm>
          <a:solidFill>
            <a:schemeClr val="bg1">
              <a:alpha val="90000"/>
            </a:schemeClr>
          </a:solidFill>
        </p:spPr>
      </p:pic>
      <p:sp>
        <p:nvSpPr>
          <p:cNvPr id="6" name="TextBox 5">
            <a:extLst>
              <a:ext uri="{FF2B5EF4-FFF2-40B4-BE49-F238E27FC236}">
                <a16:creationId xmlns:a16="http://schemas.microsoft.com/office/drawing/2014/main" id="{E042D524-63F7-4D6A-8842-9D199BC10B80}"/>
              </a:ext>
            </a:extLst>
          </p:cNvPr>
          <p:cNvSpPr txBox="1"/>
          <p:nvPr/>
        </p:nvSpPr>
        <p:spPr>
          <a:xfrm>
            <a:off x="175492" y="1367964"/>
            <a:ext cx="7156255" cy="5355312"/>
          </a:xfrm>
          <a:prstGeom prst="rect">
            <a:avLst/>
          </a:prstGeom>
          <a:solidFill>
            <a:schemeClr val="bg1">
              <a:alpha val="90000"/>
            </a:schemeClr>
          </a:solidFill>
        </p:spPr>
        <p:txBody>
          <a:bodyPr wrap="square" rtlCol="0">
            <a:spAutoFit/>
          </a:bodyPr>
          <a:lstStyle/>
          <a:p>
            <a:r>
              <a:rPr lang="en-US" sz="3600" dirty="0">
                <a:solidFill>
                  <a:srgbClr val="DB4637"/>
                </a:solidFill>
                <a:effectLst>
                  <a:outerShdw blurRad="38100" dist="38100" dir="2700000" algn="tl">
                    <a:srgbClr val="000000">
                      <a:alpha val="43137"/>
                    </a:srgbClr>
                  </a:outerShdw>
                </a:effectLst>
                <a:latin typeface="Franklin Gothic Medium" panose="020B0603020102020204" pitchFamily="34" charset="0"/>
              </a:rPr>
              <a:t>Group 1: </a:t>
            </a:r>
          </a:p>
          <a:p>
            <a:r>
              <a:rPr lang="en-US" sz="3600" dirty="0">
                <a:latin typeface="Franklin Gothic Medium" panose="020B0603020102020204" pitchFamily="34" charset="0"/>
              </a:rPr>
              <a:t>Donald Ross and North</a:t>
            </a:r>
          </a:p>
          <a:p>
            <a:endParaRPr lang="en-US" dirty="0">
              <a:latin typeface="Franklin Gothic Medium" panose="020B0603020102020204" pitchFamily="34" charset="0"/>
            </a:endParaRPr>
          </a:p>
          <a:p>
            <a:r>
              <a:rPr lang="en-US" sz="3600" dirty="0">
                <a:solidFill>
                  <a:srgbClr val="009B56"/>
                </a:solidFill>
                <a:effectLst>
                  <a:outerShdw blurRad="38100" dist="38100" dir="2700000" algn="tl">
                    <a:srgbClr val="000000">
                      <a:alpha val="43137"/>
                    </a:srgbClr>
                  </a:outerShdw>
                </a:effectLst>
                <a:latin typeface="Franklin Gothic Medium" panose="020B0603020102020204" pitchFamily="34" charset="0"/>
              </a:rPr>
              <a:t>Group 2: </a:t>
            </a:r>
          </a:p>
          <a:p>
            <a:r>
              <a:rPr lang="en-US" sz="3600" dirty="0">
                <a:latin typeface="Franklin Gothic Medium" panose="020B0603020102020204" pitchFamily="34" charset="0"/>
              </a:rPr>
              <a:t>Donald Ross to Blue Heron</a:t>
            </a:r>
          </a:p>
          <a:p>
            <a:endParaRPr lang="en-US" dirty="0">
              <a:latin typeface="Franklin Gothic Medium" panose="020B0603020102020204" pitchFamily="34" charset="0"/>
            </a:endParaRPr>
          </a:p>
          <a:p>
            <a:r>
              <a:rPr lang="en-US" sz="3600" dirty="0">
                <a:solidFill>
                  <a:srgbClr val="F4EA37"/>
                </a:solidFill>
                <a:effectLst>
                  <a:outerShdw blurRad="38100" dist="38100" dir="2700000" algn="tl">
                    <a:srgbClr val="000000">
                      <a:alpha val="43137"/>
                    </a:srgbClr>
                  </a:outerShdw>
                </a:effectLst>
                <a:latin typeface="Franklin Gothic Medium" panose="020B0603020102020204" pitchFamily="34" charset="0"/>
              </a:rPr>
              <a:t>Group 3: </a:t>
            </a:r>
          </a:p>
          <a:p>
            <a:r>
              <a:rPr lang="en-US" sz="3600" dirty="0">
                <a:latin typeface="Franklin Gothic Medium" panose="020B0603020102020204" pitchFamily="34" charset="0"/>
              </a:rPr>
              <a:t>Blue Heron to Southern</a:t>
            </a:r>
          </a:p>
          <a:p>
            <a:endParaRPr lang="en-US" dirty="0">
              <a:latin typeface="Franklin Gothic Medium" panose="020B0603020102020204" pitchFamily="34" charset="0"/>
            </a:endParaRPr>
          </a:p>
          <a:p>
            <a:r>
              <a:rPr lang="en-US" sz="3600" dirty="0">
                <a:solidFill>
                  <a:srgbClr val="4186F0"/>
                </a:solidFill>
                <a:effectLst>
                  <a:outerShdw blurRad="38100" dist="38100" dir="2700000" algn="tl">
                    <a:srgbClr val="000000">
                      <a:alpha val="43137"/>
                    </a:srgbClr>
                  </a:outerShdw>
                </a:effectLst>
                <a:latin typeface="Franklin Gothic Medium" panose="020B0603020102020204" pitchFamily="34" charset="0"/>
              </a:rPr>
              <a:t>Group 4:</a:t>
            </a:r>
          </a:p>
          <a:p>
            <a:r>
              <a:rPr lang="en-US" sz="3600" dirty="0">
                <a:latin typeface="Franklin Gothic Medium" panose="020B0603020102020204" pitchFamily="34" charset="0"/>
              </a:rPr>
              <a:t>Southern and South</a:t>
            </a:r>
          </a:p>
        </p:txBody>
      </p:sp>
      <p:pic>
        <p:nvPicPr>
          <p:cNvPr id="9" name="Picture 8">
            <a:extLst>
              <a:ext uri="{FF2B5EF4-FFF2-40B4-BE49-F238E27FC236}">
                <a16:creationId xmlns:a16="http://schemas.microsoft.com/office/drawing/2014/main" id="{72706B8E-0778-4C19-A977-291F23194D1E}"/>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63946" y="133928"/>
            <a:ext cx="7156255" cy="1341612"/>
          </a:xfrm>
          <a:prstGeom prst="rect">
            <a:avLst/>
          </a:prstGeom>
          <a:blipFill dpi="0" rotWithShape="1">
            <a:blip r:embed="rId7">
              <a:duotone>
                <a:schemeClr val="bg2">
                  <a:shade val="45000"/>
                  <a:satMod val="135000"/>
                </a:schemeClr>
                <a:prstClr val="white"/>
              </a:duotone>
            </a:blip>
            <a:srcRect/>
            <a:tile tx="0" ty="0" sx="100000" sy="100000" flip="none" algn="tl"/>
          </a:blipFill>
        </p:spPr>
      </p:pic>
      <p:sp>
        <p:nvSpPr>
          <p:cNvPr id="8" name="Title 7">
            <a:extLst>
              <a:ext uri="{FF2B5EF4-FFF2-40B4-BE49-F238E27FC236}">
                <a16:creationId xmlns:a16="http://schemas.microsoft.com/office/drawing/2014/main" id="{65CF031B-D758-415B-82A0-2A092E2368DC}"/>
              </a:ext>
            </a:extLst>
          </p:cNvPr>
          <p:cNvSpPr>
            <a:spLocks noGrp="1"/>
          </p:cNvSpPr>
          <p:nvPr>
            <p:ph type="title"/>
          </p:nvPr>
        </p:nvSpPr>
        <p:spPr>
          <a:xfrm>
            <a:off x="246530" y="274637"/>
            <a:ext cx="6979541" cy="1200903"/>
          </a:xfrm>
        </p:spPr>
        <p:txBody>
          <a:bodyPr>
            <a:normAutofit/>
          </a:bodyPr>
          <a:lstStyle/>
          <a:p>
            <a:pPr algn="ctr"/>
            <a:r>
              <a:rPr lang="en-US" sz="7200" dirty="0">
                <a:solidFill>
                  <a:srgbClr val="C00000"/>
                </a:solidFill>
                <a:effectLst>
                  <a:outerShdw blurRad="38100" dist="38100" dir="2700000" algn="tl">
                    <a:srgbClr val="000000">
                      <a:alpha val="43137"/>
                    </a:srgbClr>
                  </a:outerShdw>
                </a:effectLst>
                <a:latin typeface="Franklin Gothic Heavy" panose="020B0903020102020204" pitchFamily="34" charset="0"/>
              </a:rPr>
              <a:t>Family Groups</a:t>
            </a:r>
          </a:p>
        </p:txBody>
      </p:sp>
    </p:spTree>
    <p:extLst>
      <p:ext uri="{BB962C8B-B14F-4D97-AF65-F5344CB8AC3E}">
        <p14:creationId xmlns:p14="http://schemas.microsoft.com/office/powerpoint/2010/main" val="366087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500"/>
                                        <p:tgtEl>
                                          <p:spTgt spid="6">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fade">
                                      <p:cBhvr>
                                        <p:cTn id="51" dur="500"/>
                                        <p:tgtEl>
                                          <p:spTgt spid="6">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923</Words>
  <Application>Microsoft Office PowerPoint</Application>
  <PresentationFormat>Widescreen</PresentationFormat>
  <Paragraphs>105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Franklin Gothic Book</vt:lpstr>
      <vt:lpstr>Calibri Light</vt:lpstr>
      <vt:lpstr>Arial</vt:lpstr>
      <vt:lpstr>Calibri</vt:lpstr>
      <vt:lpstr>Franklin Gothic Medium</vt:lpstr>
      <vt:lpstr>Franklin Gothic Heavy</vt:lpstr>
      <vt:lpstr>Office Theme</vt:lpstr>
      <vt:lpstr>At the King’s Table</vt:lpstr>
      <vt:lpstr>At David’s Table</vt:lpstr>
      <vt:lpstr>At David’s Table</vt:lpstr>
      <vt:lpstr>At David’s Table</vt:lpstr>
      <vt:lpstr>At David’s Table</vt:lpstr>
      <vt:lpstr>Our Table</vt:lpstr>
      <vt:lpstr>Our Table</vt:lpstr>
      <vt:lpstr>Our Table</vt:lpstr>
      <vt:lpstr>Family Groups</vt:lpstr>
      <vt:lpstr>Family Groups</vt:lpstr>
      <vt:lpstr>At the King’s Table</vt:lpstr>
      <vt:lpstr>At the King’s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King’s Table</dc:title>
  <dc:creator>Josh Blackmer</dc:creator>
  <cp:lastModifiedBy>Josh Blackmer</cp:lastModifiedBy>
  <cp:revision>8</cp:revision>
  <cp:lastPrinted>2022-02-06T12:57:19Z</cp:lastPrinted>
  <dcterms:created xsi:type="dcterms:W3CDTF">2022-02-03T20:10:59Z</dcterms:created>
  <dcterms:modified xsi:type="dcterms:W3CDTF">2022-02-06T12:59:55Z</dcterms:modified>
</cp:coreProperties>
</file>