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7"/>
  </p:notesMasterIdLst>
  <p:sldIdLst>
    <p:sldId id="256" r:id="rId2"/>
    <p:sldId id="1831" r:id="rId3"/>
    <p:sldId id="1796" r:id="rId4"/>
    <p:sldId id="1797" r:id="rId5"/>
    <p:sldId id="1798" r:id="rId6"/>
    <p:sldId id="1799" r:id="rId7"/>
    <p:sldId id="1800" r:id="rId8"/>
    <p:sldId id="1801" r:id="rId9"/>
    <p:sldId id="1758" r:id="rId10"/>
    <p:sldId id="1791" r:id="rId11"/>
    <p:sldId id="1802" r:id="rId12"/>
    <p:sldId id="1803" r:id="rId13"/>
    <p:sldId id="1804" r:id="rId14"/>
    <p:sldId id="1805" r:id="rId15"/>
    <p:sldId id="1806" r:id="rId16"/>
    <p:sldId id="1807" r:id="rId17"/>
    <p:sldId id="1793" r:id="rId18"/>
    <p:sldId id="1808" r:id="rId19"/>
    <p:sldId id="1809" r:id="rId20"/>
    <p:sldId id="1810" r:id="rId21"/>
    <p:sldId id="1811" r:id="rId22"/>
    <p:sldId id="1812" r:id="rId23"/>
    <p:sldId id="1815" r:id="rId24"/>
    <p:sldId id="1833" r:id="rId25"/>
    <p:sldId id="1834" r:id="rId26"/>
    <p:sldId id="1835" r:id="rId27"/>
    <p:sldId id="1836" r:id="rId28"/>
    <p:sldId id="1794" r:id="rId29"/>
    <p:sldId id="1816" r:id="rId30"/>
    <p:sldId id="1817" r:id="rId31"/>
    <p:sldId id="1818" r:id="rId32"/>
    <p:sldId id="1819" r:id="rId33"/>
    <p:sldId id="1820" r:id="rId34"/>
    <p:sldId id="1821" r:id="rId35"/>
    <p:sldId id="1822" r:id="rId36"/>
    <p:sldId id="1795" r:id="rId37"/>
    <p:sldId id="1823" r:id="rId38"/>
    <p:sldId id="1824" r:id="rId39"/>
    <p:sldId id="1825" r:id="rId40"/>
    <p:sldId id="1826" r:id="rId41"/>
    <p:sldId id="1827" r:id="rId42"/>
    <p:sldId id="1828" r:id="rId43"/>
    <p:sldId id="1829" r:id="rId44"/>
    <p:sldId id="1830" r:id="rId45"/>
    <p:sldId id="1769" r:id="rId46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136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640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24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9912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1192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072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3137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3946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2674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83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3493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212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0418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662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5448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6752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7817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3197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7062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61587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69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8165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439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24341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49682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44567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1868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59265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4190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3042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85145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403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98637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94387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4718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43545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4306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70647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12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8599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4330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8693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8938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87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Thirteen—Part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November-January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</p:spTree>
    <p:extLst>
      <p:ext uri="{BB962C8B-B14F-4D97-AF65-F5344CB8AC3E}">
        <p14:creationId xmlns:p14="http://schemas.microsoft.com/office/powerpoint/2010/main" val="348512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0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9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1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Jacob’s first encounter with Rachel and Laban (Gen. 29)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8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first encounter with Rachel and Laban (Gen. 29)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deceiver is deceived—First marries Leah, then one week later marries Rachel—Fourteen years to “buy” wives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6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</p:spTree>
    <p:extLst>
      <p:ext uri="{BB962C8B-B14F-4D97-AF65-F5344CB8AC3E}">
        <p14:creationId xmlns:p14="http://schemas.microsoft.com/office/powerpoint/2010/main" val="70699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First four children by Leah:  Reuben, Simeon, Levi, Judah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7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four children by Leah:  Reuben, Simeon, Levi, Judah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Barren Rachel gives Bilhah—two sons:  Dan and Naphtali </a:t>
            </a:r>
          </a:p>
        </p:txBody>
      </p:sp>
    </p:spTree>
    <p:extLst>
      <p:ext uri="{BB962C8B-B14F-4D97-AF65-F5344CB8AC3E}">
        <p14:creationId xmlns:p14="http://schemas.microsoft.com/office/powerpoint/2010/main" val="376534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Last class we looked at early life of Jacob and Esau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78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four children by Leah:  Reuben, Simeon, Levi, Judah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Barren Rachel gives Bilhah—two sons:  Dan and Naphtali 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Leah then gives </a:t>
            </a:r>
            <a:r>
              <a:rPr lang="en-US" sz="2700" b="1" dirty="0" err="1">
                <a:solidFill>
                  <a:srgbClr val="FFFF00"/>
                </a:solidFill>
              </a:rPr>
              <a:t>Zilpah</a:t>
            </a:r>
            <a:r>
              <a:rPr lang="en-US" sz="2700" b="1" dirty="0">
                <a:solidFill>
                  <a:srgbClr val="FFFF00"/>
                </a:solidFill>
              </a:rPr>
              <a:t> to Jacob—two sons: Gad and Asher</a:t>
            </a:r>
          </a:p>
        </p:txBody>
      </p:sp>
    </p:spTree>
    <p:extLst>
      <p:ext uri="{BB962C8B-B14F-4D97-AF65-F5344CB8AC3E}">
        <p14:creationId xmlns:p14="http://schemas.microsoft.com/office/powerpoint/2010/main" val="218153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four children by Leah:  Reuben, Simeon, Levi, Judah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Barren Rachel gives Bilhah—two sons:  Dan and Naphtali 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Leah then gives </a:t>
            </a:r>
            <a:r>
              <a:rPr lang="en-US" sz="2700" b="1" dirty="0" err="1">
                <a:solidFill>
                  <a:schemeClr val="bg1"/>
                </a:solidFill>
              </a:rPr>
              <a:t>Zilpah</a:t>
            </a:r>
            <a:r>
              <a:rPr lang="en-US" sz="2700" b="1" dirty="0">
                <a:solidFill>
                  <a:schemeClr val="bg1"/>
                </a:solidFill>
              </a:rPr>
              <a:t> to Jacob—two sons: Gad and Asher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Leah two more sons and daughter: Issachar, Zebulun, &amp; Dinah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26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Jacob’s Children—Genesis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four children by Leah:  Reuben, Simeon, Levi, Judah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Barren Rachel gives Bilhah—two sons:  Dan and Naphtali 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Leah then gives </a:t>
            </a:r>
            <a:r>
              <a:rPr lang="en-US" sz="2700" b="1" dirty="0" err="1">
                <a:solidFill>
                  <a:schemeClr val="bg1"/>
                </a:solidFill>
              </a:rPr>
              <a:t>Zilpah</a:t>
            </a:r>
            <a:r>
              <a:rPr lang="en-US" sz="2700" b="1" dirty="0">
                <a:solidFill>
                  <a:schemeClr val="bg1"/>
                </a:solidFill>
              </a:rPr>
              <a:t> to Jacob—two sons: Gad and Asher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Leah two more sons and daughter: Issachar, Zebulun, &amp; Dinah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Rachel finally has two sons: Jacob and Benjamin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5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03329" y="299702"/>
            <a:ext cx="9212826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Laban—Separation (</a:t>
            </a:r>
            <a:r>
              <a:rPr lang="en-US" sz="4200" dirty="0" err="1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ch.</a:t>
            </a:r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31)</a:t>
            </a:r>
          </a:p>
        </p:txBody>
      </p:sp>
    </p:spTree>
    <p:extLst>
      <p:ext uri="{BB962C8B-B14F-4D97-AF65-F5344CB8AC3E}">
        <p14:creationId xmlns:p14="http://schemas.microsoft.com/office/powerpoint/2010/main" val="3431019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03329" y="299702"/>
            <a:ext cx="9212826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Laban—Separation (</a:t>
            </a:r>
            <a:r>
              <a:rPr lang="en-US" sz="4200" dirty="0" err="1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ch.</a:t>
            </a:r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31)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2" y="1556023"/>
            <a:ext cx="113069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After Joseph’s birth, Jacob and Laban agree on his wages</a:t>
            </a:r>
          </a:p>
        </p:txBody>
      </p:sp>
    </p:spTree>
    <p:extLst>
      <p:ext uri="{BB962C8B-B14F-4D97-AF65-F5344CB8AC3E}">
        <p14:creationId xmlns:p14="http://schemas.microsoft.com/office/powerpoint/2010/main" val="294550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03329" y="299702"/>
            <a:ext cx="9212826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Laban—Separation (</a:t>
            </a:r>
            <a:r>
              <a:rPr lang="en-US" sz="4200" dirty="0" err="1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ch.</a:t>
            </a:r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31)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2" y="1556023"/>
            <a:ext cx="1130697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Joseph’s birth, Jacob and Laban agree on his wages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worked 6 more years &amp; becomes far wealthier than Laban</a:t>
            </a:r>
          </a:p>
        </p:txBody>
      </p:sp>
    </p:spTree>
    <p:extLst>
      <p:ext uri="{BB962C8B-B14F-4D97-AF65-F5344CB8AC3E}">
        <p14:creationId xmlns:p14="http://schemas.microsoft.com/office/powerpoint/2010/main" val="1550377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03329" y="299702"/>
            <a:ext cx="9212826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Laban—Separation (</a:t>
            </a:r>
            <a:r>
              <a:rPr lang="en-US" sz="4200" dirty="0" err="1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ch.</a:t>
            </a:r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31)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2" y="1556023"/>
            <a:ext cx="1130697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Joseph’s birth, Jacob and Laban agree on his wages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worked 6 more years &amp; becomes far wealthier than Laban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He departs at night to go “home” with all his possession</a:t>
            </a:r>
          </a:p>
        </p:txBody>
      </p:sp>
    </p:spTree>
    <p:extLst>
      <p:ext uri="{BB962C8B-B14F-4D97-AF65-F5344CB8AC3E}">
        <p14:creationId xmlns:p14="http://schemas.microsoft.com/office/powerpoint/2010/main" val="3604842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03329" y="299702"/>
            <a:ext cx="9212826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Laban—Separation (</a:t>
            </a:r>
            <a:r>
              <a:rPr lang="en-US" sz="4200" dirty="0" err="1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ch.</a:t>
            </a:r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31)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2" y="1556023"/>
            <a:ext cx="1130697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Joseph’s birth, Jacob and Laban agree on his wages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worked 6 more years &amp; becomes far wealthier than Laban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He departs at night to go “home” with all his possession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Laban makes peace with Jacob following God’s instruction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6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</p:spTree>
    <p:extLst>
      <p:ext uri="{BB962C8B-B14F-4D97-AF65-F5344CB8AC3E}">
        <p14:creationId xmlns:p14="http://schemas.microsoft.com/office/powerpoint/2010/main" val="519303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sent gifts to appease Esau’s wrath </a:t>
            </a:r>
          </a:p>
        </p:txBody>
      </p:sp>
    </p:spTree>
    <p:extLst>
      <p:ext uri="{BB962C8B-B14F-4D97-AF65-F5344CB8AC3E}">
        <p14:creationId xmlns:p14="http://schemas.microsoft.com/office/powerpoint/2010/main" val="45323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meaning of their names (“Trickster”) and (“Hairy”)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90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night before meeting he wrestled with angel (see Hos. 12:4), his name was change from “Supplanter” to “one who has power with God”</a:t>
            </a:r>
          </a:p>
        </p:txBody>
      </p:sp>
    </p:spTree>
    <p:extLst>
      <p:ext uri="{BB962C8B-B14F-4D97-AF65-F5344CB8AC3E}">
        <p14:creationId xmlns:p14="http://schemas.microsoft.com/office/powerpoint/2010/main" val="4272825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night before meeting he wrestled with angel (see Hos. 12:4), his name was change from “Supplanter” to “one who has power with God”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Reconciliation with Esau</a:t>
            </a:r>
          </a:p>
        </p:txBody>
      </p:sp>
    </p:spTree>
    <p:extLst>
      <p:ext uri="{BB962C8B-B14F-4D97-AF65-F5344CB8AC3E}">
        <p14:creationId xmlns:p14="http://schemas.microsoft.com/office/powerpoint/2010/main" val="1676998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night before meeting he wrestled with angel (see Hos. 12:4), his name was change from “Supplanter” to “one who has power with God”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Reconciliation with Esau</a:t>
            </a:r>
          </a:p>
          <a:p>
            <a:pPr marL="285750" indent="-285750">
              <a:spcAft>
                <a:spcPts val="1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removes all idols, returns to Bethel and worships (</a:t>
            </a:r>
            <a:r>
              <a:rPr lang="en-US" sz="2700" b="1" dirty="0" err="1">
                <a:solidFill>
                  <a:srgbClr val="FFFF00"/>
                </a:solidFill>
              </a:rPr>
              <a:t>ch.</a:t>
            </a:r>
            <a:r>
              <a:rPr lang="en-US" sz="2700" b="1" dirty="0">
                <a:solidFill>
                  <a:srgbClr val="FFFF00"/>
                </a:solidFill>
              </a:rPr>
              <a:t> 35)</a:t>
            </a:r>
          </a:p>
        </p:txBody>
      </p:sp>
    </p:spTree>
    <p:extLst>
      <p:ext uri="{BB962C8B-B14F-4D97-AF65-F5344CB8AC3E}">
        <p14:creationId xmlns:p14="http://schemas.microsoft.com/office/powerpoint/2010/main" val="983358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night before meeting he wrestled with angel (see Hos. 12:4), his name was change from “Supplanter” to “one who has power with God”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Reconciliation with Esau</a:t>
            </a:r>
          </a:p>
          <a:p>
            <a:pPr marL="285750" indent="-285750">
              <a:spcAft>
                <a:spcPts val="1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removes all idols, returns to Bethel and worships (</a:t>
            </a:r>
            <a:r>
              <a:rPr lang="en-US" sz="2700" b="1" dirty="0" err="1">
                <a:solidFill>
                  <a:schemeClr val="bg1"/>
                </a:solidFill>
              </a:rPr>
              <a:t>ch.</a:t>
            </a:r>
            <a:r>
              <a:rPr lang="en-US" sz="2700" b="1" dirty="0">
                <a:solidFill>
                  <a:schemeClr val="bg1"/>
                </a:solidFill>
              </a:rPr>
              <a:t> 35)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Land promised renewed</a:t>
            </a:r>
          </a:p>
        </p:txBody>
      </p:sp>
    </p:spTree>
    <p:extLst>
      <p:ext uri="{BB962C8B-B14F-4D97-AF65-F5344CB8AC3E}">
        <p14:creationId xmlns:p14="http://schemas.microsoft.com/office/powerpoint/2010/main" val="1693748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night before meeting he wrestled with angel (see Hos. 12:4), his name was change from “Supplanter” to “one who has power with God”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Reconciliation with Esau</a:t>
            </a:r>
          </a:p>
          <a:p>
            <a:pPr marL="285750" indent="-285750">
              <a:spcAft>
                <a:spcPts val="1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removes all idols, returns to Bethel and worships (</a:t>
            </a:r>
            <a:r>
              <a:rPr lang="en-US" sz="2700" b="1" dirty="0" err="1">
                <a:solidFill>
                  <a:schemeClr val="bg1"/>
                </a:solidFill>
              </a:rPr>
              <a:t>ch.</a:t>
            </a:r>
            <a:r>
              <a:rPr lang="en-US" sz="2700" b="1" dirty="0">
                <a:solidFill>
                  <a:schemeClr val="bg1"/>
                </a:solidFill>
              </a:rPr>
              <a:t> 35)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Land promised renewed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Death of Rachel (birthing Benjamin)  &amp; Isaac (185 yrs. Old) (</a:t>
            </a:r>
            <a:r>
              <a:rPr lang="en-US" sz="2700" b="1" dirty="0" err="1">
                <a:solidFill>
                  <a:srgbClr val="FFFF00"/>
                </a:solidFill>
              </a:rPr>
              <a:t>ch.</a:t>
            </a:r>
            <a:r>
              <a:rPr lang="en-US" sz="2700" b="1" dirty="0">
                <a:solidFill>
                  <a:srgbClr val="FFFF00"/>
                </a:solidFill>
              </a:rPr>
              <a:t> 35)</a:t>
            </a:r>
          </a:p>
        </p:txBody>
      </p:sp>
    </p:spTree>
    <p:extLst>
      <p:ext uri="{BB962C8B-B14F-4D97-AF65-F5344CB8AC3E}">
        <p14:creationId xmlns:p14="http://schemas.microsoft.com/office/powerpoint/2010/main" val="381481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Jacob/Esau—Reconciled (Gen. 33-34)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12276"/>
            <a:ext cx="11260080" cy="477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sent gifts to appease Esau’s wrath 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night before meeting he wrestled with angel (see Hos. 12:4), his name was change from “Supplanter” to “one who has power with God”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Reconciliation with Esau</a:t>
            </a:r>
          </a:p>
          <a:p>
            <a:pPr marL="285750" indent="-285750">
              <a:spcAft>
                <a:spcPts val="1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removes all idols, returns to Bethel and worships (</a:t>
            </a:r>
            <a:r>
              <a:rPr lang="en-US" sz="2700" b="1" dirty="0" err="1">
                <a:solidFill>
                  <a:schemeClr val="bg1"/>
                </a:solidFill>
              </a:rPr>
              <a:t>ch.</a:t>
            </a:r>
            <a:r>
              <a:rPr lang="en-US" sz="2700" b="1" dirty="0">
                <a:solidFill>
                  <a:schemeClr val="bg1"/>
                </a:solidFill>
              </a:rPr>
              <a:t> 35)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Land promised renewed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Death of Rachel (birthing Benjamin)  &amp; Isaac (185 yrs. Old) (</a:t>
            </a:r>
            <a:r>
              <a:rPr lang="en-US" sz="2700" b="1" dirty="0" err="1">
                <a:solidFill>
                  <a:schemeClr val="bg1"/>
                </a:solidFill>
              </a:rPr>
              <a:t>ch.</a:t>
            </a:r>
            <a:r>
              <a:rPr lang="en-US" sz="2700" b="1" dirty="0">
                <a:solidFill>
                  <a:schemeClr val="bg1"/>
                </a:solidFill>
              </a:rPr>
              <a:t> 35)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Chapter 36 is genealogy of Esau (Edomites)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17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</p:spTree>
    <p:extLst>
      <p:ext uri="{BB962C8B-B14F-4D97-AF65-F5344CB8AC3E}">
        <p14:creationId xmlns:p14="http://schemas.microsoft.com/office/powerpoint/2010/main" val="26905238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rest of Genesis is the life of Joseph (Gen. 37-50)</a:t>
            </a:r>
          </a:p>
        </p:txBody>
      </p:sp>
    </p:spTree>
    <p:extLst>
      <p:ext uri="{BB962C8B-B14F-4D97-AF65-F5344CB8AC3E}">
        <p14:creationId xmlns:p14="http://schemas.microsoft.com/office/powerpoint/2010/main" val="2558749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Isaac had favorite son; Rebekah has favorite; so did Jacob</a:t>
            </a:r>
          </a:p>
        </p:txBody>
      </p:sp>
    </p:spTree>
    <p:extLst>
      <p:ext uri="{BB962C8B-B14F-4D97-AF65-F5344CB8AC3E}">
        <p14:creationId xmlns:p14="http://schemas.microsoft.com/office/powerpoint/2010/main" val="2166242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Coat of many colors </a:t>
            </a:r>
          </a:p>
        </p:txBody>
      </p:sp>
    </p:spTree>
    <p:extLst>
      <p:ext uri="{BB962C8B-B14F-4D97-AF65-F5344CB8AC3E}">
        <p14:creationId xmlns:p14="http://schemas.microsoft.com/office/powerpoint/2010/main" val="65762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meaning of </a:t>
            </a:r>
            <a:r>
              <a:rPr lang="en-US" sz="2700" b="1" dirty="0" err="1">
                <a:solidFill>
                  <a:schemeClr val="bg1"/>
                </a:solidFill>
              </a:rPr>
              <a:t>theIr</a:t>
            </a:r>
            <a:r>
              <a:rPr lang="en-US" sz="2700" b="1" dirty="0">
                <a:solidFill>
                  <a:schemeClr val="bg1"/>
                </a:solidFill>
              </a:rPr>
              <a:t> names (“Trickster”) and (“Hairy”)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Given other names:  Israel (prince of God) and Edom (Red)</a:t>
            </a:r>
          </a:p>
        </p:txBody>
      </p:sp>
    </p:spTree>
    <p:extLst>
      <p:ext uri="{BB962C8B-B14F-4D97-AF65-F5344CB8AC3E}">
        <p14:creationId xmlns:p14="http://schemas.microsoft.com/office/powerpoint/2010/main" val="5955970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Coat of many colors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Joseph’s two dreams</a:t>
            </a:r>
          </a:p>
        </p:txBody>
      </p:sp>
    </p:spTree>
    <p:extLst>
      <p:ext uri="{BB962C8B-B14F-4D97-AF65-F5344CB8AC3E}">
        <p14:creationId xmlns:p14="http://schemas.microsoft.com/office/powerpoint/2010/main" val="1198351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Coat of many colors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Joseph’s two dreams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dreamer goes to find his brothers</a:t>
            </a:r>
          </a:p>
        </p:txBody>
      </p:sp>
    </p:spTree>
    <p:extLst>
      <p:ext uri="{BB962C8B-B14F-4D97-AF65-F5344CB8AC3E}">
        <p14:creationId xmlns:p14="http://schemas.microsoft.com/office/powerpoint/2010/main" val="27702807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Coat of many colors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Joseph’s two dreams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dreamer goes to find his brothers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Plot to kill Joseph</a:t>
            </a:r>
          </a:p>
        </p:txBody>
      </p:sp>
    </p:spTree>
    <p:extLst>
      <p:ext uri="{BB962C8B-B14F-4D97-AF65-F5344CB8AC3E}">
        <p14:creationId xmlns:p14="http://schemas.microsoft.com/office/powerpoint/2010/main" val="17646232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Coat of many colors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Joseph’s two dreams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dreamer goes to find his brothers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Plot to kill Joseph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Sold to Ishmaelites, taken to Egypt, bought by Potiphar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3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 and Joseph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80516"/>
            <a:ext cx="112600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rest of Genesis is the life of Joseph (Gen. 37-50)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had favorite son; Rebekah has favorite; so did Jacob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Coat of many colors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Joseph’s two dreams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dreamer goes to find his brothers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Plot to kill Joseph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Sold to Ishmaelites, taken to Egypt, bought by Potiphar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theme of the rest of Joseph’s life:  God was with Joseph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641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Lesson Plans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Dec. 19—Bobbo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Dec. 26—Jacob, Laban, Esau and Joseph’s birth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Jan. 3—Spacer—no topic, can be used any way any time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Jan. 10—Joseph the Dreamer/Saint/Prisoner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Jan 17—Joseph Dream Interpreter, Savior of brothers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Jan. 23—Joseph, Jacob into Egypt, Carry My Bones, 300+ yrs. silence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9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meaning of their names (“Trickster”) and (“Hairy”)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Given other names:  Israel (prince of God) and Edom (Red)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Deception of blind Isaac by Jacob and Rebekah</a:t>
            </a:r>
          </a:p>
        </p:txBody>
      </p:sp>
    </p:spTree>
    <p:extLst>
      <p:ext uri="{BB962C8B-B14F-4D97-AF65-F5344CB8AC3E}">
        <p14:creationId xmlns:p14="http://schemas.microsoft.com/office/powerpoint/2010/main" val="237298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meaning of their names (“Trickster”) and (“Hairy”)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Given other names:  Israel (prince of God) and Edom (Red)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Deception of blind Isaac by Jacob and Rebekah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Rebekah urges Jacob to flee to her brother Laban for a few days</a:t>
            </a:r>
          </a:p>
        </p:txBody>
      </p:sp>
    </p:spTree>
    <p:extLst>
      <p:ext uri="{BB962C8B-B14F-4D97-AF65-F5344CB8AC3E}">
        <p14:creationId xmlns:p14="http://schemas.microsoft.com/office/powerpoint/2010/main" val="266176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meaning of their names (“Trickster”) and (“Hairy”)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Given other names:  Israel (prince of God) and Edom (Red)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Deception of blind Isaac by Jacob and Rebekah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Rebekah urges Jacob to flee to her brother Laban for a few days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Rebekah’s words to Isaac about her wasted life (Gen. 27:46)</a:t>
            </a:r>
          </a:p>
        </p:txBody>
      </p:sp>
    </p:spTree>
    <p:extLst>
      <p:ext uri="{BB962C8B-B14F-4D97-AF65-F5344CB8AC3E}">
        <p14:creationId xmlns:p14="http://schemas.microsoft.com/office/powerpoint/2010/main" val="25820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Last class we looked at early life of Jacob and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meaning of their names (“Trickster”) and (“Hairy”)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Given other names:  Israel (prince of God) and Edom (Red)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Deception of blind Isaac by Jacob and Rebekah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Rebekah urges Jacob to flee to her brother Laban for a few days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Rebekah’s words to Isaac about her wasted life (Gen. 27:46)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flees from Esau at about age 77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0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Time Line of Life of Jacob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0EDAA9-FDA6-442B-B150-9971AEB10421}"/>
              </a:ext>
            </a:extLst>
          </p:cNvPr>
          <p:cNvCxnSpPr>
            <a:cxnSpLocks/>
          </p:cNvCxnSpPr>
          <p:nvPr/>
        </p:nvCxnSpPr>
        <p:spPr>
          <a:xfrm flipV="1">
            <a:off x="780475" y="3265040"/>
            <a:ext cx="10501745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25930B-8FF3-453C-9FE1-4AA521512565}"/>
              </a:ext>
            </a:extLst>
          </p:cNvPr>
          <p:cNvCxnSpPr>
            <a:cxnSpLocks/>
          </p:cNvCxnSpPr>
          <p:nvPr/>
        </p:nvCxnSpPr>
        <p:spPr>
          <a:xfrm flipV="1">
            <a:off x="822038" y="3329698"/>
            <a:ext cx="10501745" cy="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D86987-A80B-4472-9386-42B2739C7AF8}"/>
              </a:ext>
            </a:extLst>
          </p:cNvPr>
          <p:cNvCxnSpPr>
            <a:cxnSpLocks/>
          </p:cNvCxnSpPr>
          <p:nvPr/>
        </p:nvCxnSpPr>
        <p:spPr>
          <a:xfrm>
            <a:off x="798951" y="3172689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F3B6571-CEF2-42C8-95B8-BE027DF7FDC1}"/>
              </a:ext>
            </a:extLst>
          </p:cNvPr>
          <p:cNvSpPr txBox="1"/>
          <p:nvPr/>
        </p:nvSpPr>
        <p:spPr>
          <a:xfrm>
            <a:off x="3403606" y="1727187"/>
            <a:ext cx="535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Events in Jacob’s Life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8A2310-B8E9-4494-94DE-2BA08170148E}"/>
              </a:ext>
            </a:extLst>
          </p:cNvPr>
          <p:cNvCxnSpPr>
            <a:cxnSpLocks/>
          </p:cNvCxnSpPr>
          <p:nvPr/>
        </p:nvCxnSpPr>
        <p:spPr>
          <a:xfrm>
            <a:off x="11305336" y="3126502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46370F1-6F22-4497-B1CF-DCEB85195EC8}"/>
              </a:ext>
            </a:extLst>
          </p:cNvPr>
          <p:cNvSpPr txBox="1"/>
          <p:nvPr/>
        </p:nvSpPr>
        <p:spPr>
          <a:xfrm rot="5400000">
            <a:off x="10207532" y="4513771"/>
            <a:ext cx="2186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Death  (47:28)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D01A6C7-7B2C-41E0-BE51-761CFCA90133}"/>
              </a:ext>
            </a:extLst>
          </p:cNvPr>
          <p:cNvCxnSpPr>
            <a:cxnSpLocks/>
          </p:cNvCxnSpPr>
          <p:nvPr/>
        </p:nvCxnSpPr>
        <p:spPr>
          <a:xfrm>
            <a:off x="10183116" y="3154214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7D321EC-74C9-4B78-A3F8-7D40D80B772F}"/>
              </a:ext>
            </a:extLst>
          </p:cNvPr>
          <p:cNvSpPr txBox="1"/>
          <p:nvPr/>
        </p:nvSpPr>
        <p:spPr>
          <a:xfrm rot="5400000">
            <a:off x="9118845" y="4153223"/>
            <a:ext cx="2130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Into Egypt </a:t>
            </a:r>
            <a:r>
              <a:rPr lang="en-US" b="1" dirty="0">
                <a:solidFill>
                  <a:schemeClr val="bg1"/>
                </a:solidFill>
              </a:rPr>
              <a:t> 47:8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Joseph-s Age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39 (30+7+2)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5E6496-F3E7-48C4-936B-DDACD20295B3}"/>
              </a:ext>
            </a:extLst>
          </p:cNvPr>
          <p:cNvCxnSpPr>
            <a:cxnSpLocks/>
          </p:cNvCxnSpPr>
          <p:nvPr/>
        </p:nvCxnSpPr>
        <p:spPr>
          <a:xfrm>
            <a:off x="7070461" y="3140362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A47A7A-ADB6-4400-9D27-D896DE7592F8}"/>
              </a:ext>
            </a:extLst>
          </p:cNvPr>
          <p:cNvCxnSpPr>
            <a:cxnSpLocks/>
          </p:cNvCxnSpPr>
          <p:nvPr/>
        </p:nvCxnSpPr>
        <p:spPr>
          <a:xfrm>
            <a:off x="3643748" y="3140357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F6C3F4-B250-4598-BF09-889B33F92A5F}"/>
              </a:ext>
            </a:extLst>
          </p:cNvPr>
          <p:cNvCxnSpPr>
            <a:cxnSpLocks/>
          </p:cNvCxnSpPr>
          <p:nvPr/>
        </p:nvCxnSpPr>
        <p:spPr>
          <a:xfrm>
            <a:off x="7652333" y="3147428"/>
            <a:ext cx="0" cy="5932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25DBE3F-85CF-4384-827A-D6703544BCDE}"/>
              </a:ext>
            </a:extLst>
          </p:cNvPr>
          <p:cNvSpPr txBox="1"/>
          <p:nvPr/>
        </p:nvSpPr>
        <p:spPr>
          <a:xfrm>
            <a:off x="3260439" y="2733950"/>
            <a:ext cx="77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DE25718-9C3F-4326-B36C-F2CCCCBE17C8}"/>
              </a:ext>
            </a:extLst>
          </p:cNvPr>
          <p:cNvCxnSpPr>
            <a:cxnSpLocks/>
          </p:cNvCxnSpPr>
          <p:nvPr/>
        </p:nvCxnSpPr>
        <p:spPr>
          <a:xfrm>
            <a:off x="6220102" y="3135751"/>
            <a:ext cx="9225" cy="5957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DC2F1C4-0EBB-4BC0-9027-23C8D37ACA2E}"/>
              </a:ext>
            </a:extLst>
          </p:cNvPr>
          <p:cNvSpPr txBox="1"/>
          <p:nvPr/>
        </p:nvSpPr>
        <p:spPr>
          <a:xfrm rot="5400000">
            <a:off x="6004985" y="4541474"/>
            <a:ext cx="2130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Birth of  Joseph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C6F177-11BC-4B85-9112-3403BD7643F1}"/>
              </a:ext>
            </a:extLst>
          </p:cNvPr>
          <p:cNvSpPr txBox="1"/>
          <p:nvPr/>
        </p:nvSpPr>
        <p:spPr>
          <a:xfrm rot="5400000">
            <a:off x="6724093" y="4427337"/>
            <a:ext cx="1865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Leaves Laban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5AF163-533D-4AA7-A718-5EB9A5FF0991}"/>
              </a:ext>
            </a:extLst>
          </p:cNvPr>
          <p:cNvSpPr txBox="1"/>
          <p:nvPr/>
        </p:nvSpPr>
        <p:spPr>
          <a:xfrm rot="5400000">
            <a:off x="5075384" y="4704457"/>
            <a:ext cx="2309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Flees from Esau               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685BD9-DCEC-400F-BA1B-8A506186663B}"/>
              </a:ext>
            </a:extLst>
          </p:cNvPr>
          <p:cNvSpPr txBox="1"/>
          <p:nvPr/>
        </p:nvSpPr>
        <p:spPr>
          <a:xfrm>
            <a:off x="6710242" y="2754885"/>
            <a:ext cx="77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91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BB28DC-577C-40CF-8EED-8AAF84646912}"/>
              </a:ext>
            </a:extLst>
          </p:cNvPr>
          <p:cNvSpPr txBox="1"/>
          <p:nvPr/>
        </p:nvSpPr>
        <p:spPr>
          <a:xfrm>
            <a:off x="10903549" y="2757045"/>
            <a:ext cx="77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147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249DE7-EE7E-407A-B13C-1F29BF9F71CD}"/>
              </a:ext>
            </a:extLst>
          </p:cNvPr>
          <p:cNvSpPr txBox="1"/>
          <p:nvPr/>
        </p:nvSpPr>
        <p:spPr>
          <a:xfrm>
            <a:off x="9798022" y="2729481"/>
            <a:ext cx="77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130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038BB2-4C5A-4F1F-AB57-3CC28AC3B5D4}"/>
              </a:ext>
            </a:extLst>
          </p:cNvPr>
          <p:cNvSpPr txBox="1"/>
          <p:nvPr/>
        </p:nvSpPr>
        <p:spPr>
          <a:xfrm>
            <a:off x="7305964" y="2743186"/>
            <a:ext cx="72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97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5A8051-B951-4764-90A8-0A288A866F87}"/>
              </a:ext>
            </a:extLst>
          </p:cNvPr>
          <p:cNvSpPr txBox="1"/>
          <p:nvPr/>
        </p:nvSpPr>
        <p:spPr>
          <a:xfrm>
            <a:off x="5814291" y="2766280"/>
            <a:ext cx="77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77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9B9F78-5CA6-4E07-B488-E7AF93DD3808}"/>
              </a:ext>
            </a:extLst>
          </p:cNvPr>
          <p:cNvSpPr txBox="1"/>
          <p:nvPr/>
        </p:nvSpPr>
        <p:spPr>
          <a:xfrm rot="5400000">
            <a:off x="2486933" y="4679046"/>
            <a:ext cx="235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Esau marries </a:t>
            </a:r>
          </a:p>
        </p:txBody>
      </p:sp>
    </p:spTree>
    <p:extLst>
      <p:ext uri="{BB962C8B-B14F-4D97-AF65-F5344CB8AC3E}">
        <p14:creationId xmlns:p14="http://schemas.microsoft.com/office/powerpoint/2010/main" val="42609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8478</TotalTime>
  <Words>1918</Words>
  <Application>Microsoft Office PowerPoint</Application>
  <PresentationFormat>Widescreen</PresentationFormat>
  <Paragraphs>205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Cambria</vt:lpstr>
      <vt:lpstr>Office Theme</vt:lpstr>
      <vt:lpstr> Survey of Genesis  Lesson Thirteen—Part Two of Genesis Study  Palm Beach Lakes 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Time Line of Life of Jacob</vt:lpstr>
      <vt:lpstr>Jacob and Laban</vt:lpstr>
      <vt:lpstr>Jacob and Laban</vt:lpstr>
      <vt:lpstr>Jacob and Laban</vt:lpstr>
      <vt:lpstr>Jacob and Laban</vt:lpstr>
      <vt:lpstr>Jacob and Laban</vt:lpstr>
      <vt:lpstr>Jacob and Laban</vt:lpstr>
      <vt:lpstr>Jacob and Laban</vt:lpstr>
      <vt:lpstr>Jacob’s Children—Genesis 30</vt:lpstr>
      <vt:lpstr>Jacob’s Children—Genesis 30</vt:lpstr>
      <vt:lpstr>Jacob’s Children—Genesis 30</vt:lpstr>
      <vt:lpstr>Jacob’s Children—Genesis 30</vt:lpstr>
      <vt:lpstr>Jacob’s Children—Genesis 30</vt:lpstr>
      <vt:lpstr>Jacob’s Children—Genesis 30</vt:lpstr>
      <vt:lpstr>Jacob and Laban—Separation (ch. 31)</vt:lpstr>
      <vt:lpstr>Jacob and Laban—Separation (ch. 31)</vt:lpstr>
      <vt:lpstr>Jacob and Laban—Separation (ch. 31)</vt:lpstr>
      <vt:lpstr>Jacob and Laban—Separation (ch. 31)</vt:lpstr>
      <vt:lpstr>Jacob and Laban—Separation (ch. 31)</vt:lpstr>
      <vt:lpstr>Jacob/Esau—Reconciled (Gen. 33-34)</vt:lpstr>
      <vt:lpstr>Jacob/Esau—Reconciled (Gen. 33-34)</vt:lpstr>
      <vt:lpstr>Jacob/Esau—Reconciled (Gen. 33-34)</vt:lpstr>
      <vt:lpstr>Jacob/Esau—Reconciled (Gen. 33-34)</vt:lpstr>
      <vt:lpstr>Jacob/Esau—Reconciled (Gen. 33-34)</vt:lpstr>
      <vt:lpstr>Jacob/Esau—Reconciled (Gen. 33-34)</vt:lpstr>
      <vt:lpstr>Jacob/Esau—Reconciled (Gen. 33-34)</vt:lpstr>
      <vt:lpstr>Jacob/Esau—Reconciled (Gen. 33-34)</vt:lpstr>
      <vt:lpstr>Jacob and Joseph</vt:lpstr>
      <vt:lpstr>Jacob and Joseph</vt:lpstr>
      <vt:lpstr>Jacob and Joseph</vt:lpstr>
      <vt:lpstr>Jacob and Joseph</vt:lpstr>
      <vt:lpstr>Jacob and Joseph</vt:lpstr>
      <vt:lpstr>Jacob and Joseph</vt:lpstr>
      <vt:lpstr>Jacob and Joseph</vt:lpstr>
      <vt:lpstr>Jacob and Joseph</vt:lpstr>
      <vt:lpstr>Jacob and Joseph</vt:lpstr>
      <vt:lpstr>Lesson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158</cp:revision>
  <cp:lastPrinted>2021-12-19T03:47:06Z</cp:lastPrinted>
  <dcterms:modified xsi:type="dcterms:W3CDTF">2021-12-29T15:13:23Z</dcterms:modified>
</cp:coreProperties>
</file>