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61" r:id="rId5"/>
    <p:sldId id="262" r:id="rId6"/>
    <p:sldId id="263" r:id="rId7"/>
    <p:sldId id="264" r:id="rId8"/>
    <p:sldId id="265" r:id="rId9"/>
    <p:sldId id="267" r:id="rId10"/>
    <p:sldId id="266" r:id="rId11"/>
    <p:sldId id="268" r:id="rId12"/>
    <p:sldId id="269" r:id="rId13"/>
    <p:sldId id="270" r:id="rId14"/>
    <p:sldId id="272"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57968" autoAdjust="0"/>
  </p:normalViewPr>
  <p:slideViewPr>
    <p:cSldViewPr snapToGrid="0">
      <p:cViewPr varScale="1">
        <p:scale>
          <a:sx n="34" d="100"/>
          <a:sy n="34" d="100"/>
        </p:scale>
        <p:origin x="1916"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A3D765-EB3F-4C5B-B8A4-3E1E7E60358F}" type="datetimeFigureOut">
              <a:rPr lang="en-US" smtClean="0"/>
              <a:t>1/26/2022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5BB8E5-5CA6-4D8C-8028-1A0CFAA31266}" type="slidenum">
              <a:rPr lang="en-US" smtClean="0"/>
              <a:t>‹#›</a:t>
            </a:fld>
            <a:endParaRPr lang="en-US"/>
          </a:p>
        </p:txBody>
      </p:sp>
    </p:spTree>
    <p:extLst>
      <p:ext uri="{BB962C8B-B14F-4D97-AF65-F5344CB8AC3E}">
        <p14:creationId xmlns:p14="http://schemas.microsoft.com/office/powerpoint/2010/main" val="3445716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5BB8E5-5CA6-4D8C-8028-1A0CFAA31266}" type="slidenum">
              <a:rPr lang="en-US" smtClean="0"/>
              <a:t>1</a:t>
            </a:fld>
            <a:endParaRPr lang="en-US"/>
          </a:p>
        </p:txBody>
      </p:sp>
    </p:spTree>
    <p:extLst>
      <p:ext uri="{BB962C8B-B14F-4D97-AF65-F5344CB8AC3E}">
        <p14:creationId xmlns:p14="http://schemas.microsoft.com/office/powerpoint/2010/main" val="403698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5BB8E5-5CA6-4D8C-8028-1A0CFAA31266}" type="slidenum">
              <a:rPr lang="en-US" smtClean="0"/>
              <a:t>10</a:t>
            </a:fld>
            <a:endParaRPr lang="en-US"/>
          </a:p>
        </p:txBody>
      </p:sp>
    </p:spTree>
    <p:extLst>
      <p:ext uri="{BB962C8B-B14F-4D97-AF65-F5344CB8AC3E}">
        <p14:creationId xmlns:p14="http://schemas.microsoft.com/office/powerpoint/2010/main" val="2743843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5BB8E5-5CA6-4D8C-8028-1A0CFAA31266}" type="slidenum">
              <a:rPr lang="en-US" smtClean="0"/>
              <a:t>11</a:t>
            </a:fld>
            <a:endParaRPr lang="en-US"/>
          </a:p>
        </p:txBody>
      </p:sp>
    </p:spTree>
    <p:extLst>
      <p:ext uri="{BB962C8B-B14F-4D97-AF65-F5344CB8AC3E}">
        <p14:creationId xmlns:p14="http://schemas.microsoft.com/office/powerpoint/2010/main" val="2916136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5BB8E5-5CA6-4D8C-8028-1A0CFAA31266}" type="slidenum">
              <a:rPr lang="en-US" smtClean="0"/>
              <a:t>12</a:t>
            </a:fld>
            <a:endParaRPr lang="en-US"/>
          </a:p>
        </p:txBody>
      </p:sp>
    </p:spTree>
    <p:extLst>
      <p:ext uri="{BB962C8B-B14F-4D97-AF65-F5344CB8AC3E}">
        <p14:creationId xmlns:p14="http://schemas.microsoft.com/office/powerpoint/2010/main" val="301997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Not “you make me” but “I feel …. when I hear ….”</a:t>
            </a:r>
          </a:p>
          <a:p>
            <a:pPr marL="228600" indent="-228600">
              <a:buAutoNum type="arabicPeriod"/>
            </a:pPr>
            <a:r>
              <a:rPr lang="en-US" dirty="0"/>
              <a:t>A victim argues with life, a survivor embraces it. A victim dwells in the past, a survivor lives in the present. A victim believes they’re helpless, a survivor takes back control over their life</a:t>
            </a:r>
          </a:p>
          <a:p>
            <a:pPr marL="228600" indent="-228600">
              <a:buAutoNum type="arabicPeriod"/>
            </a:pPr>
            <a:r>
              <a:rPr lang="en-US" dirty="0"/>
              <a:t>In other words, be careful about becoming a victim of being a victim! This role isn’t something you choose: you developed it as a result of childhood conditioning. Seek help</a:t>
            </a:r>
          </a:p>
          <a:p>
            <a:pPr marL="228600" indent="-228600">
              <a:buAutoNum type="arabicPeriod"/>
            </a:pPr>
            <a:r>
              <a:rPr lang="en-US" dirty="0"/>
              <a:t>Mistaken beliefs create anxiety, depression, anger, and blame.</a:t>
            </a:r>
          </a:p>
          <a:p>
            <a:pPr marL="228600" indent="-228600">
              <a:buAutoNum type="arabicPeriod"/>
            </a:pPr>
            <a:r>
              <a:rPr lang="en-US" dirty="0"/>
              <a:t>Suffering can originate in beliefs that go unquestioned and unexamined in our minds. When we attach ourselves to these thoughts, we suffer.</a:t>
            </a:r>
          </a:p>
          <a:p>
            <a:pPr marL="228600" indent="-228600">
              <a:buAutoNum type="arabicPeriod"/>
            </a:pPr>
            <a:r>
              <a:rPr lang="en-US" dirty="0"/>
              <a:t>Gratitude is a simple but powerful way to remind yourself that life is not as miserable as you perceive it to be.</a:t>
            </a:r>
          </a:p>
          <a:p>
            <a:pPr marL="228600" indent="-228600">
              <a:buAutoNum type="arabicPeriod"/>
            </a:pPr>
            <a:r>
              <a:rPr lang="en-US" dirty="0"/>
              <a:t>Start to notice all the ways you bypass self-responsibility. Be ruthlessly honest and examine how gaining sympathy from others makes you feel special and continues the cycle of pointing the finger at others. </a:t>
            </a:r>
          </a:p>
          <a:p>
            <a:pPr marL="228600" indent="-228600">
              <a:buAutoNum type="arabicPeriod"/>
            </a:pPr>
            <a:r>
              <a:rPr lang="en-US" dirty="0"/>
              <a:t>When we play the victim we tend to be solely focused on ourselves.</a:t>
            </a:r>
          </a:p>
        </p:txBody>
      </p:sp>
      <p:sp>
        <p:nvSpPr>
          <p:cNvPr id="4" name="Slide Number Placeholder 3"/>
          <p:cNvSpPr>
            <a:spLocks noGrp="1"/>
          </p:cNvSpPr>
          <p:nvPr>
            <p:ph type="sldNum" sz="quarter" idx="5"/>
          </p:nvPr>
        </p:nvSpPr>
        <p:spPr/>
        <p:txBody>
          <a:bodyPr/>
          <a:lstStyle/>
          <a:p>
            <a:fld id="{9F5BB8E5-5CA6-4D8C-8028-1A0CFAA31266}" type="slidenum">
              <a:rPr lang="en-US" smtClean="0"/>
              <a:t>13</a:t>
            </a:fld>
            <a:endParaRPr lang="en-US"/>
          </a:p>
        </p:txBody>
      </p:sp>
    </p:spTree>
    <p:extLst>
      <p:ext uri="{BB962C8B-B14F-4D97-AF65-F5344CB8AC3E}">
        <p14:creationId xmlns:p14="http://schemas.microsoft.com/office/powerpoint/2010/main" val="3078218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Handling those who struggle with the victim complex can be tricky, particularly because direct confrontation only reinforces their sense of being persecuted. </a:t>
            </a:r>
          </a:p>
          <a:p>
            <a:pPr marL="0" indent="0">
              <a:buNone/>
            </a:pPr>
            <a:r>
              <a:rPr lang="en-US" dirty="0"/>
              <a:t>If you are in a relationship with a self-victimizer, no matter how hard you try, how well you behave, or how much you sacrifice, your actions and efforts can never fill the bottomless pit of “need” that is presented to you. . Once you solve problem A, problem B suddenly appears. This happens because the true “need” is inside the mind of the person who is playing the victim.</a:t>
            </a:r>
          </a:p>
          <a:p>
            <a:pPr marL="228600" indent="-228600">
              <a:buAutoNum type="arabicPeriod"/>
            </a:pPr>
            <a:r>
              <a:rPr lang="en-US" dirty="0"/>
              <a:t>Remember that victims are unconsciously seeking attention and validation. However, when you grant what they want, you will become emotionally entangled with them, which is bad for both you and them. Try to be a passive listener, without actively involving yourself in their pity party.</a:t>
            </a:r>
          </a:p>
          <a:p>
            <a:pPr marL="228600" indent="-228600">
              <a:buAutoNum type="arabicPeriod"/>
            </a:pPr>
            <a:r>
              <a:rPr lang="en-US" dirty="0"/>
              <a:t>It just makes it worse</a:t>
            </a:r>
          </a:p>
          <a:p>
            <a:pPr marL="228600" indent="-228600">
              <a:buAutoNum type="arabicPeriod"/>
            </a:pPr>
            <a:r>
              <a:rPr lang="en-US" dirty="0"/>
              <a:t>They generally don’t want to get better</a:t>
            </a:r>
          </a:p>
          <a:p>
            <a:pPr marL="228600" indent="-228600">
              <a:buAutoNum type="arabicPeriod"/>
            </a:pPr>
            <a:r>
              <a:rPr lang="en-US" dirty="0"/>
              <a:t>It’s their illusion, you do not have to engage with it.</a:t>
            </a:r>
          </a:p>
          <a:p>
            <a:pPr marL="228600" indent="-228600">
              <a:buAutoNum type="arabicPeriod"/>
            </a:pPr>
            <a:r>
              <a:rPr lang="en-US" dirty="0"/>
              <a:t>Stick to the truth, and say it once calmly and clearly.</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9F5BB8E5-5CA6-4D8C-8028-1A0CFAA31266}" type="slidenum">
              <a:rPr lang="en-US" smtClean="0"/>
              <a:t>14</a:t>
            </a:fld>
            <a:endParaRPr lang="en-US"/>
          </a:p>
        </p:txBody>
      </p:sp>
    </p:spTree>
    <p:extLst>
      <p:ext uri="{BB962C8B-B14F-4D97-AF65-F5344CB8AC3E}">
        <p14:creationId xmlns:p14="http://schemas.microsoft.com/office/powerpoint/2010/main" val="587373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startAt="6"/>
            </a:pPr>
            <a:r>
              <a:rPr lang="en-US" dirty="0"/>
              <a:t>Spend your energy on what works</a:t>
            </a:r>
          </a:p>
          <a:p>
            <a:pPr marL="228600" indent="-228600">
              <a:buAutoNum type="arabicPeriod" startAt="6"/>
            </a:pPr>
            <a:r>
              <a:rPr lang="en-US" dirty="0"/>
              <a:t>Everyone has to deal with their own stuff, regardless of their personality or desires</a:t>
            </a:r>
          </a:p>
          <a:p>
            <a:pPr marL="228600" indent="-228600">
              <a:buAutoNum type="arabicPeriod" startAt="6"/>
            </a:pPr>
            <a:r>
              <a:rPr lang="en-US" dirty="0"/>
              <a:t>That is just fuel for the fire</a:t>
            </a:r>
          </a:p>
          <a:p>
            <a:pPr marL="228600" indent="-228600">
              <a:buAutoNum type="arabicPeriod" startAt="6"/>
            </a:pPr>
            <a:r>
              <a:rPr lang="en-US" dirty="0"/>
              <a:t>Most people can tell when something doesn’t sound right</a:t>
            </a:r>
          </a:p>
          <a:p>
            <a:pPr marL="228600" indent="-228600">
              <a:buAutoNum type="arabicPeriod" startAt="6"/>
            </a:pPr>
            <a:endParaRPr lang="en-US" dirty="0"/>
          </a:p>
        </p:txBody>
      </p:sp>
      <p:sp>
        <p:nvSpPr>
          <p:cNvPr id="4" name="Slide Number Placeholder 3"/>
          <p:cNvSpPr>
            <a:spLocks noGrp="1"/>
          </p:cNvSpPr>
          <p:nvPr>
            <p:ph type="sldNum" sz="quarter" idx="5"/>
          </p:nvPr>
        </p:nvSpPr>
        <p:spPr/>
        <p:txBody>
          <a:bodyPr/>
          <a:lstStyle/>
          <a:p>
            <a:fld id="{9F5BB8E5-5CA6-4D8C-8028-1A0CFAA31266}" type="slidenum">
              <a:rPr lang="en-US" smtClean="0"/>
              <a:t>15</a:t>
            </a:fld>
            <a:endParaRPr lang="en-US"/>
          </a:p>
        </p:txBody>
      </p:sp>
    </p:spTree>
    <p:extLst>
      <p:ext uri="{BB962C8B-B14F-4D97-AF65-F5344CB8AC3E}">
        <p14:creationId xmlns:p14="http://schemas.microsoft.com/office/powerpoint/2010/main" val="609389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5BB8E5-5CA6-4D8C-8028-1A0CFAA31266}" type="slidenum">
              <a:rPr lang="en-US" smtClean="0"/>
              <a:t>2</a:t>
            </a:fld>
            <a:endParaRPr lang="en-US"/>
          </a:p>
        </p:txBody>
      </p:sp>
    </p:spTree>
    <p:extLst>
      <p:ext uri="{BB962C8B-B14F-4D97-AF65-F5344CB8AC3E}">
        <p14:creationId xmlns:p14="http://schemas.microsoft.com/office/powerpoint/2010/main" val="1099402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r>
              <a:rPr lang="en-US" dirty="0"/>
              <a:t>- No one is born with a victim mentality, just as no one is born clinically depressed or anxious. Instead, the victim mentality is an acquired personality trait, meaning that it is the result of early life conditioning and coping mechanisms. We’ve all seen a small child do it - crying crocodile tears, pouting or sulking when they don’t get exactly what they want, when they want it. Some folks, however, never grow out of using the “poor me” strategy. </a:t>
            </a:r>
          </a:p>
          <a:p>
            <a:pPr>
              <a:spcAft>
                <a:spcPts val="0"/>
              </a:spcAft>
            </a:pPr>
            <a:r>
              <a:rPr lang="en-US" dirty="0"/>
              <a:t>- Sometimes, these campaigns continue to get them what they want, as exasperated family members with weak boundaries try to appease them in the hope that they will just give it a rest. This is similar to spoiled children, who learn to get what they want from parents with poor boundaries by throwing tantrums, whining, nagging or making ultimatums and threats.</a:t>
            </a:r>
            <a:endParaRPr lang="en-US" sz="800" dirty="0"/>
          </a:p>
          <a:p>
            <a:pPr>
              <a:spcAft>
                <a:spcPts val="0"/>
              </a:spcAft>
            </a:pPr>
            <a:r>
              <a:rPr lang="en-US" dirty="0"/>
              <a:t>- Some were victimized in some way as children. Self-victimization can also develop through the codependent relationships we had with our parents, or simply by observing and adopting the unhealthy victim mentality exhibited by one or more of our family members.</a:t>
            </a:r>
          </a:p>
          <a:p>
            <a:pPr>
              <a:spcAft>
                <a:spcPts val="0"/>
              </a:spcAft>
            </a:pPr>
            <a:r>
              <a:rPr lang="en-US" dirty="0"/>
              <a:t>- However, although what happens to us as children is completely beyond our control, it is our responsibility as adults to step into our power and reclaim responsibility for our happiness.</a:t>
            </a:r>
          </a:p>
        </p:txBody>
      </p:sp>
      <p:sp>
        <p:nvSpPr>
          <p:cNvPr id="4" name="Slide Number Placeholder 3"/>
          <p:cNvSpPr>
            <a:spLocks noGrp="1"/>
          </p:cNvSpPr>
          <p:nvPr>
            <p:ph type="sldNum" sz="quarter" idx="5"/>
          </p:nvPr>
        </p:nvSpPr>
        <p:spPr/>
        <p:txBody>
          <a:bodyPr/>
          <a:lstStyle/>
          <a:p>
            <a:fld id="{9F5BB8E5-5CA6-4D8C-8028-1A0CFAA31266}" type="slidenum">
              <a:rPr lang="en-US" smtClean="0"/>
              <a:t>3</a:t>
            </a:fld>
            <a:endParaRPr lang="en-US"/>
          </a:p>
        </p:txBody>
      </p:sp>
    </p:spTree>
    <p:extLst>
      <p:ext uri="{BB962C8B-B14F-4D97-AF65-F5344CB8AC3E}">
        <p14:creationId xmlns:p14="http://schemas.microsoft.com/office/powerpoint/2010/main" val="860895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5BB8E5-5CA6-4D8C-8028-1A0CFAA31266}" type="slidenum">
              <a:rPr lang="en-US" smtClean="0"/>
              <a:t>4</a:t>
            </a:fld>
            <a:endParaRPr lang="en-US"/>
          </a:p>
        </p:txBody>
      </p:sp>
    </p:spTree>
    <p:extLst>
      <p:ext uri="{BB962C8B-B14F-4D97-AF65-F5344CB8AC3E}">
        <p14:creationId xmlns:p14="http://schemas.microsoft.com/office/powerpoint/2010/main" val="522140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5BB8E5-5CA6-4D8C-8028-1A0CFAA31266}" type="slidenum">
              <a:rPr lang="en-US" smtClean="0"/>
              <a:t>5</a:t>
            </a:fld>
            <a:endParaRPr lang="en-US"/>
          </a:p>
        </p:txBody>
      </p:sp>
    </p:spTree>
    <p:extLst>
      <p:ext uri="{BB962C8B-B14F-4D97-AF65-F5344CB8AC3E}">
        <p14:creationId xmlns:p14="http://schemas.microsoft.com/office/powerpoint/2010/main" val="2024426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5BB8E5-5CA6-4D8C-8028-1A0CFAA31266}" type="slidenum">
              <a:rPr lang="en-US" smtClean="0"/>
              <a:t>6</a:t>
            </a:fld>
            <a:endParaRPr lang="en-US"/>
          </a:p>
        </p:txBody>
      </p:sp>
    </p:spTree>
    <p:extLst>
      <p:ext uri="{BB962C8B-B14F-4D97-AF65-F5344CB8AC3E}">
        <p14:creationId xmlns:p14="http://schemas.microsoft.com/office/powerpoint/2010/main" val="805375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rewards make it very difficult to break out of such a mindset, which is why most victims seem to be so emotionally invested in perpetuating this type of toxic behavior.</a:t>
            </a:r>
          </a:p>
          <a:p>
            <a:r>
              <a:rPr lang="en-US" dirty="0"/>
              <a:t>Playing the victim actually gives you a lot of power: power to avoid responsibility, power to feel “righteously” sad and persecuted, power to avoid uncomfortable emotions, and power to manipulate other people.</a:t>
            </a:r>
          </a:p>
        </p:txBody>
      </p:sp>
      <p:sp>
        <p:nvSpPr>
          <p:cNvPr id="4" name="Slide Number Placeholder 3"/>
          <p:cNvSpPr>
            <a:spLocks noGrp="1"/>
          </p:cNvSpPr>
          <p:nvPr>
            <p:ph type="sldNum" sz="quarter" idx="5"/>
          </p:nvPr>
        </p:nvSpPr>
        <p:spPr/>
        <p:txBody>
          <a:bodyPr/>
          <a:lstStyle/>
          <a:p>
            <a:fld id="{9F5BB8E5-5CA6-4D8C-8028-1A0CFAA31266}" type="slidenum">
              <a:rPr lang="en-US" smtClean="0"/>
              <a:t>7</a:t>
            </a:fld>
            <a:endParaRPr lang="en-US"/>
          </a:p>
        </p:txBody>
      </p:sp>
    </p:spTree>
    <p:extLst>
      <p:ext uri="{BB962C8B-B14F-4D97-AF65-F5344CB8AC3E}">
        <p14:creationId xmlns:p14="http://schemas.microsoft.com/office/powerpoint/2010/main" val="2494987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Even so, the victim role does involve a tremendous amount of manipulation and string-pulling. People in relationships or friendships with victims often report feeling like puppets who mold into whatever the victim believes they are or wants them to be.</a:t>
            </a:r>
          </a:p>
          <a:p>
            <a:r>
              <a:rPr lang="en-US" dirty="0"/>
              <a:t>- For example, a narcissistic person might constantly put down their partner, then fixate on the one time their partner snapped and called them a “monster,” making it seem like they are in fact the “abused one.” Or a physically abusive person might use the excuse that they “always have to put up with the other person” as a reason for beating up their partner.</a:t>
            </a:r>
          </a:p>
          <a:p>
            <a:r>
              <a:rPr lang="en-US" dirty="0"/>
              <a:t>- All types of people play this role: from sweet old grandmothers to teenagers, mothers, fathers, professionals, and even “spiritually awakened” people.</a:t>
            </a:r>
          </a:p>
        </p:txBody>
      </p:sp>
      <p:sp>
        <p:nvSpPr>
          <p:cNvPr id="4" name="Slide Number Placeholder 3"/>
          <p:cNvSpPr>
            <a:spLocks noGrp="1"/>
          </p:cNvSpPr>
          <p:nvPr>
            <p:ph type="sldNum" sz="quarter" idx="5"/>
          </p:nvPr>
        </p:nvSpPr>
        <p:spPr/>
        <p:txBody>
          <a:bodyPr/>
          <a:lstStyle/>
          <a:p>
            <a:fld id="{9F5BB8E5-5CA6-4D8C-8028-1A0CFAA31266}" type="slidenum">
              <a:rPr lang="en-US" smtClean="0"/>
              <a:t>8</a:t>
            </a:fld>
            <a:endParaRPr lang="en-US"/>
          </a:p>
        </p:txBody>
      </p:sp>
    </p:spTree>
    <p:extLst>
      <p:ext uri="{BB962C8B-B14F-4D97-AF65-F5344CB8AC3E}">
        <p14:creationId xmlns:p14="http://schemas.microsoft.com/office/powerpoint/2010/main" val="1096946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5BB8E5-5CA6-4D8C-8028-1A0CFAA31266}" type="slidenum">
              <a:rPr lang="en-US" smtClean="0"/>
              <a:t>9</a:t>
            </a:fld>
            <a:endParaRPr lang="en-US"/>
          </a:p>
        </p:txBody>
      </p:sp>
    </p:spTree>
    <p:extLst>
      <p:ext uri="{BB962C8B-B14F-4D97-AF65-F5344CB8AC3E}">
        <p14:creationId xmlns:p14="http://schemas.microsoft.com/office/powerpoint/2010/main" val="1735614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FFBE-258F-4B87-978D-927B7DEE72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339361-06C1-4B1B-AB7E-103CCAE302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E40C29-6137-41DC-A85A-F90E14AC9513}"/>
              </a:ext>
            </a:extLst>
          </p:cNvPr>
          <p:cNvSpPr>
            <a:spLocks noGrp="1"/>
          </p:cNvSpPr>
          <p:nvPr>
            <p:ph type="dt" sz="half" idx="10"/>
          </p:nvPr>
        </p:nvSpPr>
        <p:spPr/>
        <p:txBody>
          <a:bodyPr/>
          <a:lstStyle/>
          <a:p>
            <a:fld id="{9B05F8EF-2A58-4CEC-9EAA-29B6B791FA3C}" type="datetimeFigureOut">
              <a:rPr lang="en-US" smtClean="0"/>
              <a:t>1/26/2022</a:t>
            </a:fld>
            <a:endParaRPr lang="en-US"/>
          </a:p>
        </p:txBody>
      </p:sp>
      <p:sp>
        <p:nvSpPr>
          <p:cNvPr id="5" name="Footer Placeholder 4">
            <a:extLst>
              <a:ext uri="{FF2B5EF4-FFF2-40B4-BE49-F238E27FC236}">
                <a16:creationId xmlns:a16="http://schemas.microsoft.com/office/drawing/2014/main" id="{E2DC1180-B205-42CB-8DB1-69D4F18BD2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C37ADD-FE06-4C27-ABCE-F47374B663C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1297928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F34C4-8154-40BE-95C1-D2A45D1BF9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DD8A0F-07BD-4432-A038-7E4D34A36F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8519DC-44D5-4691-8013-B78A48537FDB}"/>
              </a:ext>
            </a:extLst>
          </p:cNvPr>
          <p:cNvSpPr>
            <a:spLocks noGrp="1"/>
          </p:cNvSpPr>
          <p:nvPr>
            <p:ph type="dt" sz="half" idx="10"/>
          </p:nvPr>
        </p:nvSpPr>
        <p:spPr/>
        <p:txBody>
          <a:bodyPr/>
          <a:lstStyle/>
          <a:p>
            <a:fld id="{9B05F8EF-2A58-4CEC-9EAA-29B6B791FA3C}" type="datetimeFigureOut">
              <a:rPr lang="en-US" smtClean="0"/>
              <a:t>1/26/2022</a:t>
            </a:fld>
            <a:endParaRPr lang="en-US"/>
          </a:p>
        </p:txBody>
      </p:sp>
      <p:sp>
        <p:nvSpPr>
          <p:cNvPr id="5" name="Footer Placeholder 4">
            <a:extLst>
              <a:ext uri="{FF2B5EF4-FFF2-40B4-BE49-F238E27FC236}">
                <a16:creationId xmlns:a16="http://schemas.microsoft.com/office/drawing/2014/main" id="{5D0B7F6E-8337-407C-B6E7-269EDC52E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98330-4973-4B51-9954-76B7B1A6C30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51642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B9AA90-5A7D-4B5E-830D-F127C88CBF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895CC2-5582-4603-9558-36637E1CE0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D3FA89-ADAD-4D3D-B852-24CD20B7C100}"/>
              </a:ext>
            </a:extLst>
          </p:cNvPr>
          <p:cNvSpPr>
            <a:spLocks noGrp="1"/>
          </p:cNvSpPr>
          <p:nvPr>
            <p:ph type="dt" sz="half" idx="10"/>
          </p:nvPr>
        </p:nvSpPr>
        <p:spPr/>
        <p:txBody>
          <a:bodyPr/>
          <a:lstStyle/>
          <a:p>
            <a:fld id="{9B05F8EF-2A58-4CEC-9EAA-29B6B791FA3C}" type="datetimeFigureOut">
              <a:rPr lang="en-US" smtClean="0"/>
              <a:t>1/26/2022</a:t>
            </a:fld>
            <a:endParaRPr lang="en-US"/>
          </a:p>
        </p:txBody>
      </p:sp>
      <p:sp>
        <p:nvSpPr>
          <p:cNvPr id="5" name="Footer Placeholder 4">
            <a:extLst>
              <a:ext uri="{FF2B5EF4-FFF2-40B4-BE49-F238E27FC236}">
                <a16:creationId xmlns:a16="http://schemas.microsoft.com/office/drawing/2014/main" id="{5F4F9EE0-4E27-42CB-9BBE-535E64D1B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EF2C2-715D-41B7-AAF8-5DBD80E6B79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526055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8298F-0F57-4B3B-9593-9ACE1D8511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64229D-0A39-4EA3-BF52-EEF2668918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1C31D5-A38F-4656-9243-A6C7E1F7B07F}"/>
              </a:ext>
            </a:extLst>
          </p:cNvPr>
          <p:cNvSpPr>
            <a:spLocks noGrp="1"/>
          </p:cNvSpPr>
          <p:nvPr>
            <p:ph type="dt" sz="half" idx="10"/>
          </p:nvPr>
        </p:nvSpPr>
        <p:spPr/>
        <p:txBody>
          <a:bodyPr/>
          <a:lstStyle/>
          <a:p>
            <a:fld id="{9B05F8EF-2A58-4CEC-9EAA-29B6B791FA3C}" type="datetimeFigureOut">
              <a:rPr lang="en-US" smtClean="0"/>
              <a:t>1/26/2022</a:t>
            </a:fld>
            <a:endParaRPr lang="en-US"/>
          </a:p>
        </p:txBody>
      </p:sp>
      <p:sp>
        <p:nvSpPr>
          <p:cNvPr id="5" name="Footer Placeholder 4">
            <a:extLst>
              <a:ext uri="{FF2B5EF4-FFF2-40B4-BE49-F238E27FC236}">
                <a16:creationId xmlns:a16="http://schemas.microsoft.com/office/drawing/2014/main" id="{2B09A55F-AD26-4233-938E-BB6B9830B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4F647D-A696-4BFC-984E-BE3B81024F1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46316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9AE1F-1ED2-4404-A76E-78228D2062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A361F4-0D11-4105-BF4B-004FCF120C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2198E2-37EF-4DDA-88EC-C44757291D36}"/>
              </a:ext>
            </a:extLst>
          </p:cNvPr>
          <p:cNvSpPr>
            <a:spLocks noGrp="1"/>
          </p:cNvSpPr>
          <p:nvPr>
            <p:ph type="dt" sz="half" idx="10"/>
          </p:nvPr>
        </p:nvSpPr>
        <p:spPr/>
        <p:txBody>
          <a:bodyPr/>
          <a:lstStyle/>
          <a:p>
            <a:fld id="{9B05F8EF-2A58-4CEC-9EAA-29B6B791FA3C}" type="datetimeFigureOut">
              <a:rPr lang="en-US" smtClean="0"/>
              <a:t>1/26/2022</a:t>
            </a:fld>
            <a:endParaRPr lang="en-US"/>
          </a:p>
        </p:txBody>
      </p:sp>
      <p:sp>
        <p:nvSpPr>
          <p:cNvPr id="5" name="Footer Placeholder 4">
            <a:extLst>
              <a:ext uri="{FF2B5EF4-FFF2-40B4-BE49-F238E27FC236}">
                <a16:creationId xmlns:a16="http://schemas.microsoft.com/office/drawing/2014/main" id="{4DDC4FA0-6B48-49BD-868F-2FF82D4434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B84D1-6BDA-4523-B8E9-47562973A20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687554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F5173-BC01-4F3A-A931-1004F0E981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C51BC7-9A6D-4E76-BBA0-C0F2DB9B6A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4287F3-A496-4421-A935-36832C9C4A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2F4740-E26A-4E88-A7FF-073C97F9804B}"/>
              </a:ext>
            </a:extLst>
          </p:cNvPr>
          <p:cNvSpPr>
            <a:spLocks noGrp="1"/>
          </p:cNvSpPr>
          <p:nvPr>
            <p:ph type="dt" sz="half" idx="10"/>
          </p:nvPr>
        </p:nvSpPr>
        <p:spPr/>
        <p:txBody>
          <a:bodyPr/>
          <a:lstStyle/>
          <a:p>
            <a:fld id="{9B05F8EF-2A58-4CEC-9EAA-29B6B791FA3C}" type="datetimeFigureOut">
              <a:rPr lang="en-US" smtClean="0"/>
              <a:t>1/26/2022</a:t>
            </a:fld>
            <a:endParaRPr lang="en-US"/>
          </a:p>
        </p:txBody>
      </p:sp>
      <p:sp>
        <p:nvSpPr>
          <p:cNvPr id="6" name="Footer Placeholder 5">
            <a:extLst>
              <a:ext uri="{FF2B5EF4-FFF2-40B4-BE49-F238E27FC236}">
                <a16:creationId xmlns:a16="http://schemas.microsoft.com/office/drawing/2014/main" id="{BFE82D50-52FE-4C2C-AF74-8F915DA932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4E06FA-D916-4CC1-8827-B1B00B92BDB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67521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CCE50-B589-45EF-B0C3-06068FFED1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26450E-E228-4D34-9DA2-F18E801EC0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CEC56F-5624-4C82-B82E-9B671982E4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A429B4-8975-443E-8EE3-F2E46F4266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F6466B-18CB-4402-A781-BB5A0BC3FC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DBEBDD-1E52-46E5-88A3-C74507C2BE22}"/>
              </a:ext>
            </a:extLst>
          </p:cNvPr>
          <p:cNvSpPr>
            <a:spLocks noGrp="1"/>
          </p:cNvSpPr>
          <p:nvPr>
            <p:ph type="dt" sz="half" idx="10"/>
          </p:nvPr>
        </p:nvSpPr>
        <p:spPr/>
        <p:txBody>
          <a:bodyPr/>
          <a:lstStyle/>
          <a:p>
            <a:fld id="{9B05F8EF-2A58-4CEC-9EAA-29B6B791FA3C}" type="datetimeFigureOut">
              <a:rPr lang="en-US" smtClean="0"/>
              <a:t>1/26/2022</a:t>
            </a:fld>
            <a:endParaRPr lang="en-US"/>
          </a:p>
        </p:txBody>
      </p:sp>
      <p:sp>
        <p:nvSpPr>
          <p:cNvPr id="8" name="Footer Placeholder 7">
            <a:extLst>
              <a:ext uri="{FF2B5EF4-FFF2-40B4-BE49-F238E27FC236}">
                <a16:creationId xmlns:a16="http://schemas.microsoft.com/office/drawing/2014/main" id="{3CBC9D02-A3A5-4C8A-8B17-575B40236A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8E1CC5-27CF-4538-93D0-9C4C8D759CFB}"/>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702069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DC422-D4E3-429A-A8DB-A9F5DE708F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5D785D-EAE7-4211-81B6-C7843B22D0C7}"/>
              </a:ext>
            </a:extLst>
          </p:cNvPr>
          <p:cNvSpPr>
            <a:spLocks noGrp="1"/>
          </p:cNvSpPr>
          <p:nvPr>
            <p:ph type="dt" sz="half" idx="10"/>
          </p:nvPr>
        </p:nvSpPr>
        <p:spPr/>
        <p:txBody>
          <a:bodyPr/>
          <a:lstStyle/>
          <a:p>
            <a:fld id="{9B05F8EF-2A58-4CEC-9EAA-29B6B791FA3C}" type="datetimeFigureOut">
              <a:rPr lang="en-US" smtClean="0"/>
              <a:t>1/26/2022</a:t>
            </a:fld>
            <a:endParaRPr lang="en-US"/>
          </a:p>
        </p:txBody>
      </p:sp>
      <p:sp>
        <p:nvSpPr>
          <p:cNvPr id="4" name="Footer Placeholder 3">
            <a:extLst>
              <a:ext uri="{FF2B5EF4-FFF2-40B4-BE49-F238E27FC236}">
                <a16:creationId xmlns:a16="http://schemas.microsoft.com/office/drawing/2014/main" id="{1C36663D-B4C2-464C-A23E-5207F372BC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7D3D23-0E08-4726-BEB3-B63FA31BF75E}"/>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092102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FE5FAB-10B8-4F9D-90F5-5D404C434445}"/>
              </a:ext>
            </a:extLst>
          </p:cNvPr>
          <p:cNvSpPr>
            <a:spLocks noGrp="1"/>
          </p:cNvSpPr>
          <p:nvPr>
            <p:ph type="dt" sz="half" idx="10"/>
          </p:nvPr>
        </p:nvSpPr>
        <p:spPr/>
        <p:txBody>
          <a:bodyPr/>
          <a:lstStyle/>
          <a:p>
            <a:fld id="{9B05F8EF-2A58-4CEC-9EAA-29B6B791FA3C}" type="datetimeFigureOut">
              <a:rPr lang="en-US" smtClean="0"/>
              <a:t>1/26/2022</a:t>
            </a:fld>
            <a:endParaRPr lang="en-US"/>
          </a:p>
        </p:txBody>
      </p:sp>
      <p:sp>
        <p:nvSpPr>
          <p:cNvPr id="3" name="Footer Placeholder 2">
            <a:extLst>
              <a:ext uri="{FF2B5EF4-FFF2-40B4-BE49-F238E27FC236}">
                <a16:creationId xmlns:a16="http://schemas.microsoft.com/office/drawing/2014/main" id="{F90163E7-597F-4D16-A41A-7CCEC82290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A20A6E-F708-4D92-B4CD-2FAF4735E4C8}"/>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07371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2156-8A20-482B-893F-54F9455118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B8241D-D962-4B02-AE0D-2D50093A17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EE00AC-D84D-4FFB-9F67-B7055F7214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9DD363-EC96-4558-AB74-2FB963F7722D}"/>
              </a:ext>
            </a:extLst>
          </p:cNvPr>
          <p:cNvSpPr>
            <a:spLocks noGrp="1"/>
          </p:cNvSpPr>
          <p:nvPr>
            <p:ph type="dt" sz="half" idx="10"/>
          </p:nvPr>
        </p:nvSpPr>
        <p:spPr/>
        <p:txBody>
          <a:bodyPr/>
          <a:lstStyle/>
          <a:p>
            <a:fld id="{9B05F8EF-2A58-4CEC-9EAA-29B6B791FA3C}" type="datetimeFigureOut">
              <a:rPr lang="en-US" smtClean="0"/>
              <a:t>1/26/2022</a:t>
            </a:fld>
            <a:endParaRPr lang="en-US"/>
          </a:p>
        </p:txBody>
      </p:sp>
      <p:sp>
        <p:nvSpPr>
          <p:cNvPr id="6" name="Footer Placeholder 5">
            <a:extLst>
              <a:ext uri="{FF2B5EF4-FFF2-40B4-BE49-F238E27FC236}">
                <a16:creationId xmlns:a16="http://schemas.microsoft.com/office/drawing/2014/main" id="{F14A63A5-CDFF-4CAF-90D0-1FAD106AE4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A73058-08F7-4653-A0C9-C56EDE1C7FE7}"/>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25251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72874-013A-4E93-88E2-4A01E1346A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C23F45-A432-427A-936A-E474A30A54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9AA0A-2519-4CA6-A2B1-FE71A7E62A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FFCD58-8E23-4F4A-9B64-9050E3BD6FDE}"/>
              </a:ext>
            </a:extLst>
          </p:cNvPr>
          <p:cNvSpPr>
            <a:spLocks noGrp="1"/>
          </p:cNvSpPr>
          <p:nvPr>
            <p:ph type="dt" sz="half" idx="10"/>
          </p:nvPr>
        </p:nvSpPr>
        <p:spPr/>
        <p:txBody>
          <a:bodyPr/>
          <a:lstStyle/>
          <a:p>
            <a:fld id="{9B05F8EF-2A58-4CEC-9EAA-29B6B791FA3C}" type="datetimeFigureOut">
              <a:rPr lang="en-US" smtClean="0"/>
              <a:t>1/26/2022</a:t>
            </a:fld>
            <a:endParaRPr lang="en-US"/>
          </a:p>
        </p:txBody>
      </p:sp>
      <p:sp>
        <p:nvSpPr>
          <p:cNvPr id="6" name="Footer Placeholder 5">
            <a:extLst>
              <a:ext uri="{FF2B5EF4-FFF2-40B4-BE49-F238E27FC236}">
                <a16:creationId xmlns:a16="http://schemas.microsoft.com/office/drawing/2014/main" id="{FE8DB64B-4780-4628-9290-8445B33EF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BF3048-7982-42F3-A25A-C4CD3E849D3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82315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29000" r="-3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9DF5EC-4088-4C4D-99AE-C7F6F786F7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512B49-A719-4D47-8A94-7E3647B28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47DAAB-05E0-40AE-B758-A5377201FD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5F8EF-2A58-4CEC-9EAA-29B6B791FA3C}" type="datetimeFigureOut">
              <a:rPr lang="en-US" smtClean="0"/>
              <a:t>1/26/2022</a:t>
            </a:fld>
            <a:endParaRPr lang="en-US"/>
          </a:p>
        </p:txBody>
      </p:sp>
      <p:sp>
        <p:nvSpPr>
          <p:cNvPr id="5" name="Footer Placeholder 4">
            <a:extLst>
              <a:ext uri="{FF2B5EF4-FFF2-40B4-BE49-F238E27FC236}">
                <a16:creationId xmlns:a16="http://schemas.microsoft.com/office/drawing/2014/main" id="{E66FFBA6-2F2F-4301-B616-9F80EAD5EC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8B6B4E-43AE-48AD-9A41-043D55166C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26611-6404-4A34-889D-07BC2121E9E1}" type="slidenum">
              <a:rPr lang="en-US" smtClean="0"/>
              <a:t>‹#›</a:t>
            </a:fld>
            <a:endParaRPr lang="en-US"/>
          </a:p>
        </p:txBody>
      </p:sp>
    </p:spTree>
    <p:extLst>
      <p:ext uri="{BB962C8B-B14F-4D97-AF65-F5344CB8AC3E}">
        <p14:creationId xmlns:p14="http://schemas.microsoft.com/office/powerpoint/2010/main" val="3887083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f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9000" r="-3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844C1-62A2-4D05-8A6C-F4B0320EEEE9}"/>
              </a:ext>
            </a:extLst>
          </p:cNvPr>
          <p:cNvSpPr>
            <a:spLocks noGrp="1"/>
          </p:cNvSpPr>
          <p:nvPr>
            <p:ph type="ctrTitle"/>
          </p:nvPr>
        </p:nvSpPr>
        <p:spPr>
          <a:xfrm>
            <a:off x="185737" y="2486024"/>
            <a:ext cx="11820525" cy="1463675"/>
          </a:xfrm>
        </p:spPr>
        <p:txBody>
          <a:bodyPr>
            <a:noAutofit/>
          </a:bodyPr>
          <a:lstStyle/>
          <a:p>
            <a:r>
              <a:rPr lang="en-US" sz="10300" spc="-200" dirty="0">
                <a:solidFill>
                  <a:schemeClr val="bg1"/>
                </a:solidFill>
                <a:effectLst>
                  <a:outerShdw blurRad="38100" dist="38100" dir="2700000" algn="tl">
                    <a:srgbClr val="000000">
                      <a:alpha val="43137"/>
                    </a:srgbClr>
                  </a:outerShdw>
                </a:effectLst>
                <a:latin typeface="AR JULIAN" panose="02000000000000000000" pitchFamily="2" charset="0"/>
              </a:rPr>
              <a:t>Making</a:t>
            </a:r>
            <a:r>
              <a:rPr lang="en-US" sz="10300" spc="-300" dirty="0">
                <a:solidFill>
                  <a:schemeClr val="bg1"/>
                </a:solidFill>
                <a:effectLst>
                  <a:outerShdw blurRad="38100" dist="38100" dir="2700000" algn="tl">
                    <a:srgbClr val="000000">
                      <a:alpha val="43137"/>
                    </a:srgbClr>
                  </a:outerShdw>
                </a:effectLst>
                <a:latin typeface="AR JULIAN" panose="02000000000000000000" pitchFamily="2" charset="0"/>
              </a:rPr>
              <a:t> Things Right</a:t>
            </a:r>
          </a:p>
        </p:txBody>
      </p:sp>
      <p:sp>
        <p:nvSpPr>
          <p:cNvPr id="3" name="Subtitle 2">
            <a:extLst>
              <a:ext uri="{FF2B5EF4-FFF2-40B4-BE49-F238E27FC236}">
                <a16:creationId xmlns:a16="http://schemas.microsoft.com/office/drawing/2014/main" id="{E185F57B-7F20-48F1-9199-12E94892F332}"/>
              </a:ext>
            </a:extLst>
          </p:cNvPr>
          <p:cNvSpPr>
            <a:spLocks noGrp="1"/>
          </p:cNvSpPr>
          <p:nvPr>
            <p:ph type="subTitle" idx="1"/>
          </p:nvPr>
        </p:nvSpPr>
        <p:spPr>
          <a:xfrm>
            <a:off x="185736" y="3688767"/>
            <a:ext cx="11820525" cy="962025"/>
          </a:xfrm>
        </p:spPr>
        <p:txBody>
          <a:bodyPr>
            <a:normAutofit fontScale="92500" lnSpcReduction="10000"/>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Tree>
    <p:extLst>
      <p:ext uri="{BB962C8B-B14F-4D97-AF65-F5344CB8AC3E}">
        <p14:creationId xmlns:p14="http://schemas.microsoft.com/office/powerpoint/2010/main" val="3369171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66675"/>
            <a:ext cx="11725274" cy="4991325"/>
          </a:xfrm>
        </p:spPr>
        <p:txBody>
          <a:bodyPr>
            <a:normAutofit/>
          </a:bodyPr>
          <a:lstStyle/>
          <a:p>
            <a:pPr marL="0" indent="0">
              <a:buNone/>
            </a:pPr>
            <a:r>
              <a:rPr lang="en-US" sz="4000" b="1" dirty="0"/>
              <a:t>Signs of the Victim Mentality</a:t>
            </a:r>
          </a:p>
          <a:p>
            <a:pPr marL="742950" indent="-742950">
              <a:buFont typeface="+mj-lt"/>
              <a:buAutoNum type="arabicPeriod" startAt="9"/>
            </a:pPr>
            <a:r>
              <a:rPr lang="en-US" dirty="0"/>
              <a:t>You refuse to consider other perspectives when talking about your problems</a:t>
            </a:r>
          </a:p>
          <a:p>
            <a:pPr marL="742950" indent="-742950">
              <a:buFont typeface="+mj-lt"/>
              <a:buAutoNum type="arabicPeriod" startAt="9"/>
            </a:pPr>
            <a:r>
              <a:rPr lang="en-US" dirty="0"/>
              <a:t>You feel powerless and unable to cope effectively with a problem or life in general</a:t>
            </a:r>
          </a:p>
          <a:p>
            <a:pPr marL="742950" indent="-742950">
              <a:buFont typeface="+mj-lt"/>
              <a:buAutoNum type="arabicPeriod" startAt="9"/>
            </a:pPr>
            <a:r>
              <a:rPr lang="en-US" dirty="0"/>
              <a:t>You feel attacked when you’re given constructive criticism</a:t>
            </a:r>
          </a:p>
          <a:p>
            <a:pPr marL="742950" indent="-742950">
              <a:buFont typeface="+mj-lt"/>
              <a:buAutoNum type="arabicPeriod" startAt="9"/>
            </a:pPr>
            <a:r>
              <a:rPr lang="en-US" dirty="0"/>
              <a:t>You believe you’re not responsible for what happens in your life (others are)</a:t>
            </a:r>
          </a:p>
          <a:p>
            <a:pPr marL="742950" indent="-742950">
              <a:buFont typeface="+mj-lt"/>
              <a:buAutoNum type="arabicPeriod" startAt="9"/>
            </a:pPr>
            <a:r>
              <a:rPr lang="en-US" dirty="0"/>
              <a:t>You believe that everyone is “better off” than you</a:t>
            </a:r>
          </a:p>
          <a:p>
            <a:pPr marL="742950" indent="-742950">
              <a:buFont typeface="+mj-lt"/>
              <a:buAutoNum type="arabicPeriod" startAt="9"/>
            </a:pPr>
            <a:r>
              <a:rPr lang="en-US" dirty="0"/>
              <a:t>You seem to enjoy feeling sorry for yourself</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Victimization</a:t>
            </a:r>
          </a:p>
        </p:txBody>
      </p:sp>
    </p:spTree>
    <p:extLst>
      <p:ext uri="{BB962C8B-B14F-4D97-AF65-F5344CB8AC3E}">
        <p14:creationId xmlns:p14="http://schemas.microsoft.com/office/powerpoint/2010/main" val="2014800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66675"/>
            <a:ext cx="11725274" cy="4991325"/>
          </a:xfrm>
        </p:spPr>
        <p:txBody>
          <a:bodyPr>
            <a:normAutofit/>
          </a:bodyPr>
          <a:lstStyle/>
          <a:p>
            <a:pPr marL="0" indent="0">
              <a:buNone/>
            </a:pPr>
            <a:r>
              <a:rPr lang="en-US" sz="4000" b="1" dirty="0"/>
              <a:t>Signs of the Victim Mentality</a:t>
            </a:r>
          </a:p>
          <a:p>
            <a:pPr marL="742950" indent="-742950">
              <a:buFont typeface="+mj-lt"/>
              <a:buAutoNum type="arabicPeriod" startAt="15"/>
            </a:pPr>
            <a:r>
              <a:rPr lang="en-US" dirty="0"/>
              <a:t>You attract people like you (who complain, blame, and feel victimized by life)</a:t>
            </a:r>
          </a:p>
          <a:p>
            <a:pPr marL="742950" indent="-742950">
              <a:buFont typeface="+mj-lt"/>
              <a:buAutoNum type="arabicPeriod" startAt="15"/>
            </a:pPr>
            <a:r>
              <a:rPr lang="en-US" dirty="0"/>
              <a:t>You believe that the world is a scary, mostly bad, place</a:t>
            </a:r>
          </a:p>
          <a:p>
            <a:pPr marL="742950" indent="-742950">
              <a:buFont typeface="+mj-lt"/>
              <a:buAutoNum type="arabicPeriod" startAt="15"/>
            </a:pPr>
            <a:r>
              <a:rPr lang="en-US" dirty="0"/>
              <a:t>You enjoy sharing your tragic stories with other people</a:t>
            </a:r>
          </a:p>
          <a:p>
            <a:pPr marL="742950" indent="-742950">
              <a:buFont typeface="+mj-lt"/>
              <a:buAutoNum type="arabicPeriod" startAt="15"/>
            </a:pPr>
            <a:r>
              <a:rPr lang="en-US" dirty="0"/>
              <a:t>You have a habit of blaming, attacking, and accusing those you love for how you feel</a:t>
            </a:r>
          </a:p>
          <a:p>
            <a:pPr marL="742950" indent="-742950">
              <a:buFont typeface="+mj-lt"/>
              <a:buAutoNum type="arabicPeriod" startAt="15"/>
            </a:pPr>
            <a:r>
              <a:rPr lang="en-US" dirty="0"/>
              <a:t>You feel powerless to change your circumstances</a:t>
            </a:r>
          </a:p>
          <a:p>
            <a:pPr marL="742950" indent="-742950">
              <a:buFont typeface="+mj-lt"/>
              <a:buAutoNum type="arabicPeriod" startAt="15"/>
            </a:pPr>
            <a:r>
              <a:rPr lang="en-US" dirty="0"/>
              <a:t>You expect to gain sympathy from others, and when you don’t get it, you feel upset</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Victimization</a:t>
            </a:r>
          </a:p>
        </p:txBody>
      </p:sp>
    </p:spTree>
    <p:extLst>
      <p:ext uri="{BB962C8B-B14F-4D97-AF65-F5344CB8AC3E}">
        <p14:creationId xmlns:p14="http://schemas.microsoft.com/office/powerpoint/2010/main" val="124566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66675"/>
            <a:ext cx="11725274" cy="4991325"/>
          </a:xfrm>
        </p:spPr>
        <p:txBody>
          <a:bodyPr>
            <a:normAutofit/>
          </a:bodyPr>
          <a:lstStyle/>
          <a:p>
            <a:pPr marL="0" indent="0">
              <a:buNone/>
            </a:pPr>
            <a:r>
              <a:rPr lang="en-US" sz="4300" b="1" dirty="0"/>
              <a:t>Signs of the Victim Mentality</a:t>
            </a:r>
          </a:p>
          <a:p>
            <a:pPr marL="742950" indent="-742950">
              <a:buFont typeface="+mj-lt"/>
              <a:buAutoNum type="arabicPeriod" startAt="21"/>
            </a:pPr>
            <a:r>
              <a:rPr lang="en-US" sz="3000" dirty="0"/>
              <a:t>You refuse to analyze yourself or improve your life</a:t>
            </a:r>
          </a:p>
          <a:p>
            <a:pPr marL="742950" indent="-742950">
              <a:buFont typeface="+mj-lt"/>
              <a:buAutoNum type="arabicPeriod" startAt="21"/>
            </a:pPr>
            <a:r>
              <a:rPr lang="en-US" sz="3000" dirty="0"/>
              <a:t>You tend to “one-up” people when it comes to sharing traumatic experiences</a:t>
            </a:r>
          </a:p>
          <a:p>
            <a:pPr marL="742950" indent="-742950">
              <a:buFont typeface="+mj-lt"/>
              <a:buAutoNum type="arabicPeriod" startAt="21"/>
            </a:pPr>
            <a:r>
              <a:rPr lang="en-US" sz="3000" dirty="0"/>
              <a:t>You’re constantly putting yourself down</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Victimization</a:t>
            </a:r>
          </a:p>
        </p:txBody>
      </p:sp>
    </p:spTree>
    <p:extLst>
      <p:ext uri="{BB962C8B-B14F-4D97-AF65-F5344CB8AC3E}">
        <p14:creationId xmlns:p14="http://schemas.microsoft.com/office/powerpoint/2010/main" val="4167703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66675"/>
            <a:ext cx="11725274" cy="4991325"/>
          </a:xfrm>
        </p:spPr>
        <p:txBody>
          <a:bodyPr>
            <a:normAutofit/>
          </a:bodyPr>
          <a:lstStyle/>
          <a:p>
            <a:pPr marL="0" indent="0">
              <a:buNone/>
            </a:pPr>
            <a:r>
              <a:rPr lang="en-US" sz="4000" b="1" dirty="0"/>
              <a:t>How to Stop Being a Victim</a:t>
            </a:r>
          </a:p>
          <a:p>
            <a:pPr marL="742950" indent="-742950">
              <a:buFont typeface="+mj-lt"/>
              <a:buAutoNum type="arabicPeriod"/>
            </a:pPr>
            <a:r>
              <a:rPr lang="en-US" sz="3000" dirty="0"/>
              <a:t>Start replacing “you” with “I”</a:t>
            </a:r>
          </a:p>
          <a:p>
            <a:pPr marL="742950" indent="-742950">
              <a:buFont typeface="+mj-lt"/>
              <a:buAutoNum type="arabicPeriod"/>
            </a:pPr>
            <a:r>
              <a:rPr lang="en-US" sz="3000" dirty="0"/>
              <a:t>See yourself as a survivor</a:t>
            </a:r>
          </a:p>
          <a:p>
            <a:pPr marL="742950" indent="-742950">
              <a:buFont typeface="+mj-lt"/>
              <a:buAutoNum type="arabicPeriod"/>
            </a:pPr>
            <a:r>
              <a:rPr lang="en-US" sz="3000" dirty="0"/>
              <a:t>Be kind and compassionate towards yourself</a:t>
            </a:r>
          </a:p>
          <a:p>
            <a:pPr marL="742950" indent="-742950">
              <a:buFont typeface="+mj-lt"/>
              <a:buAutoNum type="arabicPeriod"/>
            </a:pPr>
            <a:r>
              <a:rPr lang="en-US" sz="3000" dirty="0"/>
              <a:t>Explore your mistaken beliefs</a:t>
            </a:r>
          </a:p>
          <a:p>
            <a:pPr marL="742950" indent="-742950">
              <a:buFont typeface="+mj-lt"/>
              <a:buAutoNum type="arabicPeriod"/>
            </a:pPr>
            <a:r>
              <a:rPr lang="en-US" sz="3000" dirty="0"/>
              <a:t>Ask, “What thought is creating this suffering?”</a:t>
            </a:r>
          </a:p>
          <a:p>
            <a:pPr marL="742950" indent="-742950">
              <a:buFont typeface="+mj-lt"/>
              <a:buAutoNum type="arabicPeriod"/>
            </a:pPr>
            <a:r>
              <a:rPr lang="en-US" sz="3000" dirty="0"/>
              <a:t>Practice being thankful</a:t>
            </a:r>
          </a:p>
          <a:p>
            <a:pPr marL="742950" indent="-742950">
              <a:buFont typeface="+mj-lt"/>
              <a:buAutoNum type="arabicPeriod"/>
            </a:pPr>
            <a:r>
              <a:rPr lang="en-US" sz="3000" dirty="0"/>
              <a:t>Affirm self-responsibility</a:t>
            </a:r>
          </a:p>
          <a:p>
            <a:pPr marL="742950" indent="-742950">
              <a:buFont typeface="+mj-lt"/>
              <a:buAutoNum type="arabicPeriod"/>
            </a:pPr>
            <a:r>
              <a:rPr lang="en-US" sz="3000" dirty="0"/>
              <a:t>Perform an act of kindness for another</a:t>
            </a:r>
          </a:p>
          <a:p>
            <a:pPr marL="742950" indent="-742950">
              <a:buFont typeface="+mj-lt"/>
              <a:buAutoNum type="arabicPeriod"/>
            </a:pPr>
            <a:endParaRPr lang="en-US" sz="30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Victimization</a:t>
            </a:r>
          </a:p>
        </p:txBody>
      </p:sp>
    </p:spTree>
    <p:extLst>
      <p:ext uri="{BB962C8B-B14F-4D97-AF65-F5344CB8AC3E}">
        <p14:creationId xmlns:p14="http://schemas.microsoft.com/office/powerpoint/2010/main" val="1792039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66675"/>
            <a:ext cx="11725274" cy="4991325"/>
          </a:xfrm>
        </p:spPr>
        <p:txBody>
          <a:bodyPr>
            <a:normAutofit/>
          </a:bodyPr>
          <a:lstStyle/>
          <a:p>
            <a:pPr marL="0" indent="0">
              <a:buNone/>
            </a:pPr>
            <a:r>
              <a:rPr lang="en-US" sz="4300" b="1" dirty="0"/>
              <a:t>What Not to do With a Self-Proclaimed Victim</a:t>
            </a:r>
          </a:p>
          <a:p>
            <a:pPr marL="742950" indent="-742950">
              <a:buFont typeface="+mj-lt"/>
              <a:buAutoNum type="arabicPeriod"/>
            </a:pPr>
            <a:r>
              <a:rPr lang="en-US" sz="3200" dirty="0"/>
              <a:t>Don’t get sucked into their feelings</a:t>
            </a:r>
          </a:p>
          <a:p>
            <a:pPr marL="742950" indent="-742950">
              <a:buFont typeface="+mj-lt"/>
              <a:buAutoNum type="arabicPeriod"/>
            </a:pPr>
            <a:r>
              <a:rPr lang="en-US" sz="3200" dirty="0"/>
              <a:t>Don’t react to every false accusation you hear</a:t>
            </a:r>
          </a:p>
          <a:p>
            <a:pPr marL="742950" indent="-742950">
              <a:buFont typeface="+mj-lt"/>
              <a:buAutoNum type="arabicPeriod"/>
            </a:pPr>
            <a:r>
              <a:rPr lang="en-US" sz="3200" dirty="0"/>
              <a:t>Don’t give advice</a:t>
            </a:r>
          </a:p>
          <a:p>
            <a:pPr marL="742950" indent="-742950">
              <a:buFont typeface="+mj-lt"/>
              <a:buAutoNum type="arabicPeriod"/>
            </a:pPr>
            <a:r>
              <a:rPr lang="en-US" sz="3200" dirty="0"/>
              <a:t>Don’t try to justify yourself or your actions </a:t>
            </a:r>
          </a:p>
          <a:p>
            <a:pPr marL="742950" indent="-742950">
              <a:buFont typeface="+mj-lt"/>
              <a:buAutoNum type="arabicPeriod"/>
            </a:pPr>
            <a:r>
              <a:rPr lang="en-US" sz="3200" dirty="0"/>
              <a:t>Don’t admit to or apologize for anything that you haven’t done wrong</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Victimization</a:t>
            </a:r>
          </a:p>
        </p:txBody>
      </p:sp>
    </p:spTree>
    <p:extLst>
      <p:ext uri="{BB962C8B-B14F-4D97-AF65-F5344CB8AC3E}">
        <p14:creationId xmlns:p14="http://schemas.microsoft.com/office/powerpoint/2010/main" val="2910354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66675"/>
            <a:ext cx="11725274" cy="4991325"/>
          </a:xfrm>
        </p:spPr>
        <p:txBody>
          <a:bodyPr>
            <a:normAutofit/>
          </a:bodyPr>
          <a:lstStyle/>
          <a:p>
            <a:pPr marL="0" indent="0">
              <a:buNone/>
            </a:pPr>
            <a:r>
              <a:rPr lang="en-US" sz="4300" b="1" dirty="0"/>
              <a:t>What Not to do With a Self-Proclaimed Victim</a:t>
            </a:r>
          </a:p>
          <a:p>
            <a:pPr marL="742950" indent="-742950">
              <a:buFont typeface="+mj-lt"/>
              <a:buAutoNum type="arabicPeriod" startAt="6"/>
            </a:pPr>
            <a:r>
              <a:rPr lang="en-US" sz="3200" dirty="0"/>
              <a:t>Don’t try to compensate for a self-victimizer’s complaints by increasing your own effort</a:t>
            </a:r>
          </a:p>
          <a:p>
            <a:pPr marL="742950" indent="-742950">
              <a:buFont typeface="+mj-lt"/>
              <a:buAutoNum type="arabicPeriod" startAt="6"/>
            </a:pPr>
            <a:r>
              <a:rPr lang="en-US" sz="3200" dirty="0"/>
              <a:t>Don’t give a self-victimizer a “free ride” just because they claim they deserve one.</a:t>
            </a:r>
          </a:p>
          <a:p>
            <a:pPr marL="742950" indent="-742950">
              <a:buFont typeface="+mj-lt"/>
              <a:buAutoNum type="arabicPeriod" startAt="6"/>
            </a:pPr>
            <a:r>
              <a:rPr lang="en-US" sz="3200" dirty="0"/>
              <a:t>Don’t retaliate or strike back at someone who cast themselves as a victim</a:t>
            </a:r>
          </a:p>
          <a:p>
            <a:pPr marL="742950" indent="-742950">
              <a:buFont typeface="+mj-lt"/>
              <a:buAutoNum type="arabicPeriod" startAt="6"/>
            </a:pPr>
            <a:r>
              <a:rPr lang="en-US" sz="3200" dirty="0"/>
              <a:t>Don’t assume that everyone who hears a self-victimizer’s complaints believes them</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Victimization</a:t>
            </a:r>
          </a:p>
        </p:txBody>
      </p:sp>
    </p:spTree>
    <p:extLst>
      <p:ext uri="{BB962C8B-B14F-4D97-AF65-F5344CB8AC3E}">
        <p14:creationId xmlns:p14="http://schemas.microsoft.com/office/powerpoint/2010/main" val="34204323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343025"/>
            <a:ext cx="11725274" cy="5283199"/>
          </a:xfrm>
        </p:spPr>
        <p:txBody>
          <a:bodyPr>
            <a:normAutofit fontScale="92500" lnSpcReduction="10000"/>
          </a:bodyPr>
          <a:lstStyle/>
          <a:p>
            <a:r>
              <a:rPr lang="en-US" sz="4400" dirty="0"/>
              <a:t> The importance of attitude.</a:t>
            </a:r>
          </a:p>
          <a:p>
            <a:r>
              <a:rPr lang="en-US" sz="4400" dirty="0"/>
              <a:t> The difference conviction can make.</a:t>
            </a:r>
          </a:p>
          <a:p>
            <a:r>
              <a:rPr lang="en-US" sz="4400" dirty="0"/>
              <a:t> The guidance of goals in our lives.</a:t>
            </a:r>
          </a:p>
          <a:p>
            <a:r>
              <a:rPr lang="en-US" sz="4400" dirty="0"/>
              <a:t> Letting go of the past.</a:t>
            </a:r>
          </a:p>
          <a:p>
            <a:r>
              <a:rPr lang="en-US" sz="4400" dirty="0"/>
              <a:t> Resetting the resentment.</a:t>
            </a:r>
          </a:p>
          <a:p>
            <a:r>
              <a:rPr lang="en-US" sz="4400" dirty="0"/>
              <a:t> Checking our anger.</a:t>
            </a:r>
          </a:p>
          <a:p>
            <a:r>
              <a:rPr lang="en-US" sz="4400" dirty="0"/>
              <a:t> Reach out in service.</a:t>
            </a:r>
          </a:p>
          <a:p>
            <a:r>
              <a:rPr lang="en-US" sz="4400" dirty="0"/>
              <a:t> The difference friends can make.</a:t>
            </a:r>
          </a:p>
        </p:txBody>
      </p:sp>
    </p:spTree>
    <p:extLst>
      <p:ext uri="{BB962C8B-B14F-4D97-AF65-F5344CB8AC3E}">
        <p14:creationId xmlns:p14="http://schemas.microsoft.com/office/powerpoint/2010/main" val="2298807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lnSpcReduction="10000"/>
          </a:bodyPr>
          <a:lstStyle/>
          <a:p>
            <a:pPr marL="0" indent="0">
              <a:buNone/>
            </a:pPr>
            <a:r>
              <a:rPr lang="en-US" sz="4800" b="1" dirty="0"/>
              <a:t>What is Self-Victimization?</a:t>
            </a:r>
          </a:p>
          <a:p>
            <a:pPr lvl="1"/>
            <a:r>
              <a:rPr lang="en-US" sz="4000" dirty="0"/>
              <a:t>It is an unhealthy mindset</a:t>
            </a:r>
          </a:p>
          <a:p>
            <a:pPr lvl="1"/>
            <a:r>
              <a:rPr lang="en-US" sz="4000" dirty="0"/>
              <a:t>Seeks to feel persecuted in order to gain attention or avoid self-responsibility. </a:t>
            </a:r>
          </a:p>
          <a:p>
            <a:pPr lvl="1"/>
            <a:r>
              <a:rPr lang="en-US" sz="4000" dirty="0"/>
              <a:t>This mentality is convinced everything is beyond their control or is a deliberate attack.</a:t>
            </a:r>
          </a:p>
          <a:p>
            <a:pPr lvl="1"/>
            <a:r>
              <a:rPr lang="en-US" sz="4000" dirty="0"/>
              <a:t>Constant blame, finger pointing, pity parties, pessimism, fear, and anger.</a:t>
            </a:r>
            <a:endParaRPr lang="en-US" sz="4000" i="1"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Victimization</a:t>
            </a:r>
          </a:p>
        </p:txBody>
      </p:sp>
    </p:spTree>
    <p:extLst>
      <p:ext uri="{BB962C8B-B14F-4D97-AF65-F5344CB8AC3E}">
        <p14:creationId xmlns:p14="http://schemas.microsoft.com/office/powerpoint/2010/main" val="2192719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000" b="1" dirty="0"/>
              <a:t>Listen to “victims”:</a:t>
            </a:r>
          </a:p>
          <a:p>
            <a:pPr marL="0" indent="0">
              <a:buNone/>
            </a:pPr>
            <a:r>
              <a:rPr lang="en-US" sz="4000" dirty="0"/>
              <a:t>They said to Moses, “Is it because there are no graves in Egypt that you have taken us away to die in the wilderness? What have you done to us in bringing us out of Egypt?”</a:t>
            </a:r>
          </a:p>
          <a:p>
            <a:pPr marL="0" indent="0">
              <a:buNone/>
            </a:pPr>
            <a:r>
              <a:rPr lang="en-US" sz="4000" dirty="0"/>
              <a:t>(Exo 14:11)</a:t>
            </a:r>
            <a:endParaRPr lang="en-US" sz="4800" b="1"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Victimization</a:t>
            </a:r>
          </a:p>
        </p:txBody>
      </p:sp>
    </p:spTree>
    <p:extLst>
      <p:ext uri="{BB962C8B-B14F-4D97-AF65-F5344CB8AC3E}">
        <p14:creationId xmlns:p14="http://schemas.microsoft.com/office/powerpoint/2010/main" val="261061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000" b="1" dirty="0"/>
              <a:t>Listen to “victims”:</a:t>
            </a:r>
          </a:p>
          <a:p>
            <a:pPr marL="0" indent="0">
              <a:buNone/>
            </a:pPr>
            <a:r>
              <a:rPr lang="en-US" sz="4000" dirty="0"/>
              <a:t>And the people of Israel said to them, “Would that we had died by the hand of the Lord in the land of Egypt, when we sat by the meat pots and ate bread to the full, for you have brought us out into this wilderness to kill this whole assembly with hunger.”</a:t>
            </a:r>
          </a:p>
          <a:p>
            <a:pPr marL="0" indent="0">
              <a:buNone/>
            </a:pPr>
            <a:r>
              <a:rPr lang="en-US" sz="4000" dirty="0"/>
              <a:t>(Exo 16:3)</a:t>
            </a:r>
            <a:endParaRPr lang="en-US" sz="4800" b="1"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Victimization</a:t>
            </a:r>
          </a:p>
        </p:txBody>
      </p:sp>
    </p:spTree>
    <p:extLst>
      <p:ext uri="{BB962C8B-B14F-4D97-AF65-F5344CB8AC3E}">
        <p14:creationId xmlns:p14="http://schemas.microsoft.com/office/powerpoint/2010/main" val="596991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000" b="1" dirty="0"/>
              <a:t>Elijah, victor to victim?</a:t>
            </a:r>
          </a:p>
          <a:p>
            <a:r>
              <a:rPr lang="en-US" sz="4000" dirty="0"/>
              <a:t>Tests and kills 450 false prophets (1 Kings 18:20-40) </a:t>
            </a:r>
          </a:p>
          <a:p>
            <a:r>
              <a:rPr lang="en-US" sz="4000" dirty="0"/>
              <a:t>Calls the thunder (1 Kings 18:41-44) </a:t>
            </a:r>
          </a:p>
          <a:p>
            <a:r>
              <a:rPr lang="en-US" sz="4000" dirty="0"/>
              <a:t>Runs faster than a chariot (1 Kings 18:46) </a:t>
            </a:r>
          </a:p>
          <a:p>
            <a:r>
              <a:rPr lang="en-US" sz="4000" dirty="0"/>
              <a:t>Runs for his life (1 Kings 19:1-8)</a:t>
            </a:r>
          </a:p>
          <a:p>
            <a:r>
              <a:rPr lang="en-US" sz="4000" dirty="0"/>
              <a:t>The Lord responds to Elijah (1 Kings 19:9-18)</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Victimization</a:t>
            </a:r>
          </a:p>
        </p:txBody>
      </p:sp>
    </p:spTree>
    <p:extLst>
      <p:ext uri="{BB962C8B-B14F-4D97-AF65-F5344CB8AC3E}">
        <p14:creationId xmlns:p14="http://schemas.microsoft.com/office/powerpoint/2010/main" val="4085157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66675"/>
            <a:ext cx="11725274" cy="4991325"/>
          </a:xfrm>
        </p:spPr>
        <p:txBody>
          <a:bodyPr>
            <a:normAutofit fontScale="70000" lnSpcReduction="20000"/>
          </a:bodyPr>
          <a:lstStyle/>
          <a:p>
            <a:pPr marL="0" indent="0">
              <a:buNone/>
            </a:pPr>
            <a:r>
              <a:rPr lang="en-US" sz="4600" b="1" dirty="0"/>
              <a:t>Reasons why people prefer being the victim.</a:t>
            </a:r>
          </a:p>
          <a:p>
            <a:pPr marL="742950" indent="-742950">
              <a:buFont typeface="+mj-lt"/>
              <a:buAutoNum type="arabicPeriod"/>
            </a:pPr>
            <a:r>
              <a:rPr lang="en-US" sz="4000" dirty="0"/>
              <a:t>Not having to take responsibility for anything</a:t>
            </a:r>
          </a:p>
          <a:p>
            <a:pPr marL="742950" indent="-742950">
              <a:buFont typeface="+mj-lt"/>
              <a:buAutoNum type="arabicPeriod"/>
            </a:pPr>
            <a:r>
              <a:rPr lang="en-US" sz="4000" dirty="0"/>
              <a:t>Other people lavishing you with attention</a:t>
            </a:r>
          </a:p>
          <a:p>
            <a:pPr marL="742950" indent="-742950">
              <a:buFont typeface="+mj-lt"/>
              <a:buAutoNum type="arabicPeriod"/>
            </a:pPr>
            <a:r>
              <a:rPr lang="en-US" sz="4000" dirty="0"/>
              <a:t>Other people feeling sorry for you</a:t>
            </a:r>
          </a:p>
          <a:p>
            <a:pPr marL="742950" indent="-742950">
              <a:buFont typeface="+mj-lt"/>
              <a:buAutoNum type="arabicPeriod"/>
            </a:pPr>
            <a:r>
              <a:rPr lang="en-US" sz="4000" dirty="0"/>
              <a:t>Other people are less likely to criticize or upset you</a:t>
            </a:r>
          </a:p>
          <a:p>
            <a:pPr marL="742950" indent="-742950">
              <a:buFont typeface="+mj-lt"/>
              <a:buAutoNum type="arabicPeriod"/>
            </a:pPr>
            <a:r>
              <a:rPr lang="en-US" sz="4000" dirty="0"/>
              <a:t>You have the “right” to complain</a:t>
            </a:r>
          </a:p>
          <a:p>
            <a:pPr marL="742950" indent="-742950">
              <a:buFont typeface="+mj-lt"/>
              <a:buAutoNum type="arabicPeriod"/>
            </a:pPr>
            <a:r>
              <a:rPr lang="en-US" sz="4000" dirty="0"/>
              <a:t>You’re more likely to get what you want</a:t>
            </a:r>
          </a:p>
          <a:p>
            <a:pPr marL="742950" indent="-742950">
              <a:buFont typeface="+mj-lt"/>
              <a:buAutoNum type="arabicPeriod"/>
            </a:pPr>
            <a:r>
              <a:rPr lang="en-US" sz="4000" dirty="0"/>
              <a:t>You feel interesting because you get to tell people all of your stories</a:t>
            </a:r>
          </a:p>
          <a:p>
            <a:pPr marL="742950" indent="-742950">
              <a:buFont typeface="+mj-lt"/>
              <a:buAutoNum type="arabicPeriod"/>
            </a:pPr>
            <a:r>
              <a:rPr lang="en-US" sz="4000" dirty="0"/>
              <a:t>You don’t have to feel bored because there’s too much drama going on</a:t>
            </a:r>
          </a:p>
          <a:p>
            <a:pPr marL="742950" indent="-742950">
              <a:buFont typeface="+mj-lt"/>
              <a:buAutoNum type="arabicPeriod"/>
            </a:pPr>
            <a:r>
              <a:rPr lang="en-US" sz="4000" dirty="0"/>
              <a:t>You get to avoid and bypass anger because you’re too busy feeling sad</a:t>
            </a:r>
          </a:p>
          <a:p>
            <a:pPr marL="0" indent="0">
              <a:buNone/>
            </a:pPr>
            <a:r>
              <a:rPr lang="en-US" sz="2600" dirty="0"/>
              <a:t>https://lonerwolf.com/victim-mentality/</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Victimization</a:t>
            </a:r>
          </a:p>
        </p:txBody>
      </p:sp>
    </p:spTree>
    <p:extLst>
      <p:ext uri="{BB962C8B-B14F-4D97-AF65-F5344CB8AC3E}">
        <p14:creationId xmlns:p14="http://schemas.microsoft.com/office/powerpoint/2010/main" val="3106775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66675"/>
            <a:ext cx="11725274" cy="4991325"/>
          </a:xfrm>
        </p:spPr>
        <p:txBody>
          <a:bodyPr>
            <a:normAutofit/>
          </a:bodyPr>
          <a:lstStyle/>
          <a:p>
            <a:pPr marL="0" indent="0">
              <a:buNone/>
            </a:pPr>
            <a:r>
              <a:rPr lang="en-US" sz="4000" b="1" dirty="0"/>
              <a:t>The Darkside of the Victim Mentality</a:t>
            </a:r>
          </a:p>
          <a:p>
            <a:r>
              <a:rPr lang="en-US" dirty="0"/>
              <a:t>The majority of people who play the victim do so unconsciously, or unintentionally.</a:t>
            </a:r>
          </a:p>
          <a:p>
            <a:r>
              <a:rPr lang="en-US" dirty="0"/>
              <a:t>This unconscious craving to control others through their sympathies is really only a way for the mind to reinforce its belief in the “I’m a victim” ego identity.</a:t>
            </a:r>
          </a:p>
          <a:p>
            <a:r>
              <a:rPr lang="en-US" dirty="0"/>
              <a:t>Playing the victim is also often used by abusive and/or sociopathic people who use this role to keep a tight emotional leash on those close to them.</a:t>
            </a:r>
          </a:p>
          <a:p>
            <a:r>
              <a:rPr lang="en-US" dirty="0"/>
              <a:t>There is no one “type” of person that fits into the victim role, so it’s wrong to say that only narcissists or sociopaths adopt this role.</a:t>
            </a:r>
          </a:p>
          <a:p>
            <a:pPr marL="0" indent="0">
              <a:buNone/>
            </a:pPr>
            <a:r>
              <a:rPr lang="en-US" sz="1800" dirty="0"/>
              <a:t>https://lonerwolf.com/victim-mentality/</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Victimization</a:t>
            </a:r>
          </a:p>
        </p:txBody>
      </p:sp>
    </p:spTree>
    <p:extLst>
      <p:ext uri="{BB962C8B-B14F-4D97-AF65-F5344CB8AC3E}">
        <p14:creationId xmlns:p14="http://schemas.microsoft.com/office/powerpoint/2010/main" val="150787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66675"/>
            <a:ext cx="11725274" cy="4991325"/>
          </a:xfrm>
        </p:spPr>
        <p:txBody>
          <a:bodyPr>
            <a:normAutofit fontScale="47500" lnSpcReduction="20000"/>
          </a:bodyPr>
          <a:lstStyle/>
          <a:p>
            <a:pPr marL="0" indent="0">
              <a:buNone/>
            </a:pPr>
            <a:r>
              <a:rPr lang="en-US" sz="8400" b="1" dirty="0"/>
              <a:t>Signs of the Victim Mentality</a:t>
            </a:r>
          </a:p>
          <a:p>
            <a:pPr marL="742950" indent="-742950">
              <a:buFont typeface="+mj-lt"/>
              <a:buAutoNum type="arabicPeriod"/>
            </a:pPr>
            <a:r>
              <a:rPr lang="en-US" sz="6200" dirty="0"/>
              <a:t>You’re constantly blaming other people or situations for feeling miserable</a:t>
            </a:r>
          </a:p>
          <a:p>
            <a:pPr marL="742950" indent="-742950">
              <a:buFont typeface="+mj-lt"/>
              <a:buAutoNum type="arabicPeriod"/>
            </a:pPr>
            <a:r>
              <a:rPr lang="en-US" sz="6200" dirty="0"/>
              <a:t>You possess a “life is against me” philosophy</a:t>
            </a:r>
          </a:p>
          <a:p>
            <a:pPr marL="742950" indent="-742950">
              <a:buFont typeface="+mj-lt"/>
              <a:buAutoNum type="arabicPeriod"/>
            </a:pPr>
            <a:r>
              <a:rPr lang="en-US" sz="6200" dirty="0"/>
              <a:t>You’re cynical or pessimistic</a:t>
            </a:r>
          </a:p>
          <a:p>
            <a:pPr marL="742950" indent="-742950">
              <a:buFont typeface="+mj-lt"/>
              <a:buAutoNum type="arabicPeriod"/>
            </a:pPr>
            <a:r>
              <a:rPr lang="en-US" sz="6200" dirty="0"/>
              <a:t>You see your problems as catastrophes and blow them out of proportion</a:t>
            </a:r>
          </a:p>
          <a:p>
            <a:pPr marL="742950" indent="-742950">
              <a:buFont typeface="+mj-lt"/>
              <a:buAutoNum type="arabicPeriod"/>
            </a:pPr>
            <a:r>
              <a:rPr lang="en-US" sz="6200" dirty="0"/>
              <a:t>You think others are purposely trying to hurt you</a:t>
            </a:r>
          </a:p>
          <a:p>
            <a:pPr marL="742950" indent="-742950">
              <a:buFont typeface="+mj-lt"/>
              <a:buAutoNum type="arabicPeriod"/>
            </a:pPr>
            <a:r>
              <a:rPr lang="en-US" sz="6200" dirty="0"/>
              <a:t>You believe you’re the only one being targeted for mistreatment</a:t>
            </a:r>
          </a:p>
          <a:p>
            <a:pPr marL="742950" indent="-742950">
              <a:buFont typeface="+mj-lt"/>
              <a:buAutoNum type="arabicPeriod"/>
            </a:pPr>
            <a:r>
              <a:rPr lang="en-US" sz="6200" dirty="0"/>
              <a:t>You keep reliving past painful memories that made you feel like a victim</a:t>
            </a:r>
          </a:p>
          <a:p>
            <a:pPr marL="742950" indent="-742950">
              <a:buFont typeface="+mj-lt"/>
              <a:buAutoNum type="arabicPeriod"/>
            </a:pPr>
            <a:r>
              <a:rPr lang="en-US" sz="6200" dirty="0"/>
              <a:t>Even when things go right, you find something to complain about</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Victimization</a:t>
            </a:r>
          </a:p>
        </p:txBody>
      </p:sp>
    </p:spTree>
    <p:extLst>
      <p:ext uri="{BB962C8B-B14F-4D97-AF65-F5344CB8AC3E}">
        <p14:creationId xmlns:p14="http://schemas.microsoft.com/office/powerpoint/2010/main" val="3206403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3700</TotalTime>
  <Words>1937</Words>
  <Application>Microsoft Office PowerPoint</Application>
  <PresentationFormat>Widescreen</PresentationFormat>
  <Paragraphs>161</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 JULIAN</vt:lpstr>
      <vt:lpstr>Arial</vt:lpstr>
      <vt:lpstr>Calibri</vt:lpstr>
      <vt:lpstr>Calibri Light</vt:lpstr>
      <vt:lpstr>Office Theme</vt:lpstr>
      <vt:lpstr>Making Things Right</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Things Right</dc:title>
  <dc:creator>Josh Blackmer</dc:creator>
  <cp:lastModifiedBy>Josh Blackmer</cp:lastModifiedBy>
  <cp:revision>47</cp:revision>
  <cp:lastPrinted>2022-01-26T19:27:34Z</cp:lastPrinted>
  <dcterms:created xsi:type="dcterms:W3CDTF">2021-11-29T15:56:42Z</dcterms:created>
  <dcterms:modified xsi:type="dcterms:W3CDTF">2022-01-26T22:19:28Z</dcterms:modified>
</cp:coreProperties>
</file>