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70" r:id="rId7"/>
    <p:sldId id="263" r:id="rId8"/>
    <p:sldId id="264" r:id="rId9"/>
    <p:sldId id="265" r:id="rId10"/>
    <p:sldId id="266" r:id="rId11"/>
    <p:sldId id="267" r:id="rId12"/>
    <p:sldId id="268" r:id="rId13"/>
    <p:sldId id="269" r:id="rId14"/>
    <p:sldId id="259" r:id="rId15"/>
    <p:sldId id="26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9" d="100"/>
          <a:sy n="59" d="100"/>
        </p:scale>
        <p:origin x="95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FFBE-258F-4B87-978D-927B7DEE72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339361-06C1-4B1B-AB7E-103CCAE302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E40C29-6137-41DC-A85A-F90E14AC9513}"/>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5" name="Footer Placeholder 4">
            <a:extLst>
              <a:ext uri="{FF2B5EF4-FFF2-40B4-BE49-F238E27FC236}">
                <a16:creationId xmlns:a16="http://schemas.microsoft.com/office/drawing/2014/main" id="{E2DC1180-B205-42CB-8DB1-69D4F18BD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C37ADD-FE06-4C27-ABCE-F47374B663C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129792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34C4-8154-40BE-95C1-D2A45D1BF9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DD8A0F-07BD-4432-A038-7E4D34A36F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8519DC-44D5-4691-8013-B78A48537FDB}"/>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5" name="Footer Placeholder 4">
            <a:extLst>
              <a:ext uri="{FF2B5EF4-FFF2-40B4-BE49-F238E27FC236}">
                <a16:creationId xmlns:a16="http://schemas.microsoft.com/office/drawing/2014/main" id="{5D0B7F6E-8337-407C-B6E7-269EDC52E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98330-4973-4B51-9954-76B7B1A6C30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5164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B9AA90-5A7D-4B5E-830D-F127C88CBF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895CC2-5582-4603-9558-36637E1CE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3FA89-ADAD-4D3D-B852-24CD20B7C100}"/>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5" name="Footer Placeholder 4">
            <a:extLst>
              <a:ext uri="{FF2B5EF4-FFF2-40B4-BE49-F238E27FC236}">
                <a16:creationId xmlns:a16="http://schemas.microsoft.com/office/drawing/2014/main" id="{5F4F9EE0-4E27-42CB-9BBE-535E64D1B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EF2C2-715D-41B7-AAF8-5DBD80E6B79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52605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8298F-0F57-4B3B-9593-9ACE1D8511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4229D-0A39-4EA3-BF52-EEF2668918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1C31D5-A38F-4656-9243-A6C7E1F7B07F}"/>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5" name="Footer Placeholder 4">
            <a:extLst>
              <a:ext uri="{FF2B5EF4-FFF2-40B4-BE49-F238E27FC236}">
                <a16:creationId xmlns:a16="http://schemas.microsoft.com/office/drawing/2014/main" id="{2B09A55F-AD26-4233-938E-BB6B9830B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4F647D-A696-4BFC-984E-BE3B81024F1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46316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AE1F-1ED2-4404-A76E-78228D2062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A361F4-0D11-4105-BF4B-004FCF120C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2198E2-37EF-4DDA-88EC-C44757291D36}"/>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5" name="Footer Placeholder 4">
            <a:extLst>
              <a:ext uri="{FF2B5EF4-FFF2-40B4-BE49-F238E27FC236}">
                <a16:creationId xmlns:a16="http://schemas.microsoft.com/office/drawing/2014/main" id="{4DDC4FA0-6B48-49BD-868F-2FF82D4434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B84D1-6BDA-4523-B8E9-47562973A20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687554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F5173-BC01-4F3A-A931-1004F0E981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51BC7-9A6D-4E76-BBA0-C0F2DB9B6A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4287F3-A496-4421-A935-36832C9C4A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2F4740-E26A-4E88-A7FF-073C97F9804B}"/>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6" name="Footer Placeholder 5">
            <a:extLst>
              <a:ext uri="{FF2B5EF4-FFF2-40B4-BE49-F238E27FC236}">
                <a16:creationId xmlns:a16="http://schemas.microsoft.com/office/drawing/2014/main" id="{BFE82D50-52FE-4C2C-AF74-8F915DA93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4E06FA-D916-4CC1-8827-B1B00B92BDB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67521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CCE50-B589-45EF-B0C3-06068FFED1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6450E-E228-4D34-9DA2-F18E801EC0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EC56F-5624-4C82-B82E-9B671982E4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A429B4-8975-443E-8EE3-F2E46F4266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F6466B-18CB-4402-A781-BB5A0BC3FC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DBEBDD-1E52-46E5-88A3-C74507C2BE22}"/>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8" name="Footer Placeholder 7">
            <a:extLst>
              <a:ext uri="{FF2B5EF4-FFF2-40B4-BE49-F238E27FC236}">
                <a16:creationId xmlns:a16="http://schemas.microsoft.com/office/drawing/2014/main" id="{3CBC9D02-A3A5-4C8A-8B17-575B40236A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8E1CC5-27CF-4538-93D0-9C4C8D759CFB}"/>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702069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C422-D4E3-429A-A8DB-A9F5DE708F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5D785D-EAE7-4211-81B6-C7843B22D0C7}"/>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4" name="Footer Placeholder 3">
            <a:extLst>
              <a:ext uri="{FF2B5EF4-FFF2-40B4-BE49-F238E27FC236}">
                <a16:creationId xmlns:a16="http://schemas.microsoft.com/office/drawing/2014/main" id="{1C36663D-B4C2-464C-A23E-5207F372BC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7D3D23-0E08-4726-BEB3-B63FA31BF75E}"/>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09210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E5FAB-10B8-4F9D-90F5-5D404C434445}"/>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3" name="Footer Placeholder 2">
            <a:extLst>
              <a:ext uri="{FF2B5EF4-FFF2-40B4-BE49-F238E27FC236}">
                <a16:creationId xmlns:a16="http://schemas.microsoft.com/office/drawing/2014/main" id="{F90163E7-597F-4D16-A41A-7CCEC8229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A20A6E-F708-4D92-B4CD-2FAF4735E4C8}"/>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07371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2156-8A20-482B-893F-54F945511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B8241D-D962-4B02-AE0D-2D50093A17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EE00AC-D84D-4FFB-9F67-B7055F7214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DD363-EC96-4558-AB74-2FB963F7722D}"/>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6" name="Footer Placeholder 5">
            <a:extLst>
              <a:ext uri="{FF2B5EF4-FFF2-40B4-BE49-F238E27FC236}">
                <a16:creationId xmlns:a16="http://schemas.microsoft.com/office/drawing/2014/main" id="{F14A63A5-CDFF-4CAF-90D0-1FAD106AE4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A73058-08F7-4653-A0C9-C56EDE1C7FE7}"/>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25251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2874-013A-4E93-88E2-4A01E1346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C23F45-A432-427A-936A-E474A30A5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9AA0A-2519-4CA6-A2B1-FE71A7E62A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FFCD58-8E23-4F4A-9B64-9050E3BD6FDE}"/>
              </a:ext>
            </a:extLst>
          </p:cNvPr>
          <p:cNvSpPr>
            <a:spLocks noGrp="1"/>
          </p:cNvSpPr>
          <p:nvPr>
            <p:ph type="dt" sz="half" idx="10"/>
          </p:nvPr>
        </p:nvSpPr>
        <p:spPr/>
        <p:txBody>
          <a:bodyPr/>
          <a:lstStyle/>
          <a:p>
            <a:fld id="{9B05F8EF-2A58-4CEC-9EAA-29B6B791FA3C}" type="datetimeFigureOut">
              <a:rPr lang="en-US" smtClean="0"/>
              <a:t>1/19/2022</a:t>
            </a:fld>
            <a:endParaRPr lang="en-US"/>
          </a:p>
        </p:txBody>
      </p:sp>
      <p:sp>
        <p:nvSpPr>
          <p:cNvPr id="6" name="Footer Placeholder 5">
            <a:extLst>
              <a:ext uri="{FF2B5EF4-FFF2-40B4-BE49-F238E27FC236}">
                <a16:creationId xmlns:a16="http://schemas.microsoft.com/office/drawing/2014/main" id="{FE8DB64B-4780-4628-9290-8445B33EF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F3048-7982-42F3-A25A-C4CD3E849D3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82315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9000" r="-3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9DF5EC-4088-4C4D-99AE-C7F6F786F7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512B49-A719-4D47-8A94-7E3647B28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7DAAB-05E0-40AE-B758-A5377201F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5F8EF-2A58-4CEC-9EAA-29B6B791FA3C}" type="datetimeFigureOut">
              <a:rPr lang="en-US" smtClean="0"/>
              <a:t>1/19/2022</a:t>
            </a:fld>
            <a:endParaRPr lang="en-US"/>
          </a:p>
        </p:txBody>
      </p:sp>
      <p:sp>
        <p:nvSpPr>
          <p:cNvPr id="5" name="Footer Placeholder 4">
            <a:extLst>
              <a:ext uri="{FF2B5EF4-FFF2-40B4-BE49-F238E27FC236}">
                <a16:creationId xmlns:a16="http://schemas.microsoft.com/office/drawing/2014/main" id="{E66FFBA6-2F2F-4301-B616-9F80EAD5E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8B6B4E-43AE-48AD-9A41-043D55166C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26611-6404-4A34-889D-07BC2121E9E1}" type="slidenum">
              <a:rPr lang="en-US" smtClean="0"/>
              <a:t>‹#›</a:t>
            </a:fld>
            <a:endParaRPr lang="en-US"/>
          </a:p>
        </p:txBody>
      </p:sp>
    </p:spTree>
    <p:extLst>
      <p:ext uri="{BB962C8B-B14F-4D97-AF65-F5344CB8AC3E}">
        <p14:creationId xmlns:p14="http://schemas.microsoft.com/office/powerpoint/2010/main" val="388708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9000" r="-3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44C1-62A2-4D05-8A6C-F4B0320EEEE9}"/>
              </a:ext>
            </a:extLst>
          </p:cNvPr>
          <p:cNvSpPr>
            <a:spLocks noGrp="1"/>
          </p:cNvSpPr>
          <p:nvPr>
            <p:ph type="ctrTitle"/>
          </p:nvPr>
        </p:nvSpPr>
        <p:spPr>
          <a:xfrm>
            <a:off x="185737" y="2486024"/>
            <a:ext cx="11820525" cy="1463675"/>
          </a:xfrm>
        </p:spPr>
        <p:txBody>
          <a:bodyPr>
            <a:noAutofit/>
          </a:bodyPr>
          <a:lstStyle/>
          <a:p>
            <a:r>
              <a:rPr lang="en-US" sz="10300" spc="-200" dirty="0">
                <a:solidFill>
                  <a:schemeClr val="bg1"/>
                </a:solidFill>
                <a:effectLst>
                  <a:outerShdw blurRad="38100" dist="38100" dir="2700000" algn="tl">
                    <a:srgbClr val="000000">
                      <a:alpha val="43137"/>
                    </a:srgbClr>
                  </a:outerShdw>
                </a:effectLst>
                <a:latin typeface="AR JULIAN" panose="02000000000000000000" pitchFamily="2" charset="0"/>
              </a:rPr>
              <a:t>Making</a:t>
            </a:r>
            <a:r>
              <a:rPr lang="en-US" sz="10300" spc="-300" dirty="0">
                <a:solidFill>
                  <a:schemeClr val="bg1"/>
                </a:solidFill>
                <a:effectLst>
                  <a:outerShdw blurRad="38100" dist="38100" dir="2700000" algn="tl">
                    <a:srgbClr val="000000">
                      <a:alpha val="43137"/>
                    </a:srgbClr>
                  </a:outerShdw>
                </a:effectLst>
                <a:latin typeface="AR JULIAN" panose="02000000000000000000" pitchFamily="2" charset="0"/>
              </a:rPr>
              <a:t> Things Right</a:t>
            </a:r>
          </a:p>
        </p:txBody>
      </p:sp>
      <p:sp>
        <p:nvSpPr>
          <p:cNvPr id="3" name="Subtitle 2">
            <a:extLst>
              <a:ext uri="{FF2B5EF4-FFF2-40B4-BE49-F238E27FC236}">
                <a16:creationId xmlns:a16="http://schemas.microsoft.com/office/drawing/2014/main" id="{E185F57B-7F20-48F1-9199-12E94892F332}"/>
              </a:ext>
            </a:extLst>
          </p:cNvPr>
          <p:cNvSpPr>
            <a:spLocks noGrp="1"/>
          </p:cNvSpPr>
          <p:nvPr>
            <p:ph type="subTitle" idx="1"/>
          </p:nvPr>
        </p:nvSpPr>
        <p:spPr>
          <a:xfrm>
            <a:off x="185736" y="3688767"/>
            <a:ext cx="11820525" cy="962025"/>
          </a:xfrm>
        </p:spPr>
        <p:txBody>
          <a:bodyPr>
            <a:normAutofit fontScale="92500" lnSpcReduction="10000"/>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Tree>
    <p:extLst>
      <p:ext uri="{BB962C8B-B14F-4D97-AF65-F5344CB8AC3E}">
        <p14:creationId xmlns:p14="http://schemas.microsoft.com/office/powerpoint/2010/main" val="336917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dirty="0">
                <a:latin typeface="Verdana" panose="020B0604030504040204" pitchFamily="34" charset="0"/>
              </a:rPr>
              <a:t>Oil and perfume make the heart glad, So a man's counsel is sweet to his friend.</a:t>
            </a:r>
          </a:p>
          <a:p>
            <a:pPr marL="0" indent="0" algn="r">
              <a:buNone/>
            </a:pPr>
            <a:r>
              <a:rPr lang="en-US" sz="4000" dirty="0">
                <a:latin typeface="Verdana" panose="020B0604030504040204" pitchFamily="34" charset="0"/>
              </a:rPr>
              <a:t>(Proverbs 27:9)</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426669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dirty="0">
                <a:latin typeface="Verdana" panose="020B0604030504040204" pitchFamily="34" charset="0"/>
              </a:rPr>
              <a:t>Iron sharpens iron, So one man sharpens another.</a:t>
            </a:r>
          </a:p>
          <a:p>
            <a:pPr marL="0" indent="0" algn="r">
              <a:buNone/>
            </a:pPr>
            <a:r>
              <a:rPr lang="en-US" sz="4000" dirty="0">
                <a:latin typeface="Verdana" panose="020B0604030504040204" pitchFamily="34" charset="0"/>
              </a:rPr>
              <a:t>(Proverbs 27:17)</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2174100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fontScale="92500" lnSpcReduction="20000"/>
          </a:bodyPr>
          <a:lstStyle/>
          <a:p>
            <a:pPr marL="0" indent="0">
              <a:buNone/>
            </a:pPr>
            <a:r>
              <a:rPr lang="en-US" sz="4000" dirty="0">
                <a:latin typeface="Verdana" panose="020B0604030504040204" pitchFamily="34" charset="0"/>
              </a:rPr>
              <a:t>Two are better than one because they have a good return for their labor. For if either of them falls, the one will lift up his companion. But woe to the one who falls when there is not another to lift him up. Furthermore, if two lie down together they keep warm, but how can one be warm alone? And if one can overpower him who is alone, two can resist him. A cord of three strands is not quickly torn apart.</a:t>
            </a:r>
          </a:p>
          <a:p>
            <a:pPr marL="0" indent="0" algn="r">
              <a:buNone/>
            </a:pPr>
            <a:r>
              <a:rPr lang="en-US" sz="4000" dirty="0">
                <a:latin typeface="Verdana" panose="020B0604030504040204" pitchFamily="34" charset="0"/>
              </a:rPr>
              <a:t>(Ecclesiastes 4:9-12)</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1823458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dirty="0">
                <a:latin typeface="Verdana" panose="020B0604030504040204" pitchFamily="34" charset="0"/>
              </a:rPr>
              <a:t>"This is My commandment, that you love one another, just as I have loved you. Greater love has no one than this, that one lay down his life for his friends.”</a:t>
            </a:r>
          </a:p>
          <a:p>
            <a:pPr marL="0" indent="0" algn="r">
              <a:buNone/>
            </a:pPr>
            <a:r>
              <a:rPr lang="en-US" sz="4000" dirty="0">
                <a:latin typeface="Verdana" panose="020B0604030504040204" pitchFamily="34" charset="0"/>
              </a:rPr>
              <a:t>(John 15:12-13)</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4187183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fontScale="85000" lnSpcReduction="20000"/>
          </a:bodyPr>
          <a:lstStyle/>
          <a:p>
            <a:pPr marL="0" indent="0">
              <a:buNone/>
            </a:pPr>
            <a:r>
              <a:rPr lang="en-US" sz="4800" b="1" dirty="0"/>
              <a:t>Job and his friends:</a:t>
            </a:r>
          </a:p>
          <a:p>
            <a:pPr lvl="1"/>
            <a:r>
              <a:rPr lang="en-US" sz="4400" dirty="0"/>
              <a:t> Have you considered my servant Job? (1:13-2:10)</a:t>
            </a:r>
          </a:p>
          <a:p>
            <a:pPr lvl="1"/>
            <a:r>
              <a:rPr lang="en-US" sz="4400" dirty="0"/>
              <a:t> Job’s friends (Job 2:11-13)</a:t>
            </a:r>
          </a:p>
          <a:p>
            <a:pPr marL="1657350" lvl="2" indent="-742950">
              <a:buAutoNum type="arabicPeriod"/>
            </a:pPr>
            <a:r>
              <a:rPr lang="en-US" sz="4000" dirty="0"/>
              <a:t>They heard</a:t>
            </a:r>
          </a:p>
          <a:p>
            <a:pPr marL="1657350" lvl="2" indent="-742950">
              <a:buAutoNum type="arabicPeriod"/>
            </a:pPr>
            <a:r>
              <a:rPr lang="en-US" sz="4000" dirty="0"/>
              <a:t>They came</a:t>
            </a:r>
          </a:p>
          <a:p>
            <a:pPr marL="1657350" lvl="2" indent="-742950">
              <a:buAutoNum type="arabicPeriod"/>
            </a:pPr>
            <a:r>
              <a:rPr lang="en-US" sz="4000" dirty="0"/>
              <a:t>They coordinated</a:t>
            </a:r>
          </a:p>
          <a:p>
            <a:pPr marL="1657350" lvl="2" indent="-742950">
              <a:buAutoNum type="arabicPeriod"/>
            </a:pPr>
            <a:r>
              <a:rPr lang="en-US" sz="4000" dirty="0"/>
              <a:t>They showed appropriate emotion</a:t>
            </a:r>
          </a:p>
          <a:p>
            <a:pPr marL="1657350" lvl="2" indent="-742950">
              <a:buAutoNum type="arabicPeriod"/>
            </a:pPr>
            <a:r>
              <a:rPr lang="en-US" sz="4000" dirty="0"/>
              <a:t>They showed solidarity with Job</a:t>
            </a:r>
          </a:p>
          <a:p>
            <a:pPr marL="1657350" lvl="2" indent="-742950">
              <a:buAutoNum type="arabicPeriod"/>
            </a:pPr>
            <a:r>
              <a:rPr lang="en-US" sz="4000" dirty="0"/>
              <a:t>They stayed</a:t>
            </a:r>
          </a:p>
          <a:p>
            <a:pPr marL="1657350" lvl="2" indent="-742950">
              <a:buAutoNum type="arabicPeriod"/>
            </a:pPr>
            <a:r>
              <a:rPr lang="en-US" sz="4000" dirty="0"/>
              <a:t>They didn’t talk</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1629667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800" b="1" dirty="0"/>
              <a:t>Job and his friends:</a:t>
            </a:r>
          </a:p>
          <a:p>
            <a:pPr lvl="1"/>
            <a:r>
              <a:rPr lang="en-US" sz="4400" dirty="0"/>
              <a:t> What they did wrong</a:t>
            </a:r>
          </a:p>
          <a:p>
            <a:pPr marL="1657350" lvl="2" indent="-742950">
              <a:buAutoNum type="arabicPeriod"/>
            </a:pPr>
            <a:r>
              <a:rPr lang="en-US" sz="3600" dirty="0"/>
              <a:t>They spoke</a:t>
            </a:r>
          </a:p>
          <a:p>
            <a:pPr lvl="3">
              <a:buFontTx/>
              <a:buChar char="-"/>
            </a:pPr>
            <a:r>
              <a:rPr lang="en-US" sz="3400" dirty="0"/>
              <a:t>Sorry comforters (16:2-4)</a:t>
            </a:r>
          </a:p>
          <a:p>
            <a:pPr lvl="3">
              <a:buFontTx/>
              <a:buChar char="-"/>
            </a:pPr>
            <a:r>
              <a:rPr lang="en-US" sz="3400" dirty="0"/>
              <a:t>How long… (19:2-3)</a:t>
            </a:r>
          </a:p>
          <a:p>
            <a:pPr marL="1657350" lvl="2" indent="-742950">
              <a:buAutoNum type="arabicPeriod"/>
            </a:pPr>
            <a:r>
              <a:rPr lang="en-US" sz="3600" dirty="0"/>
              <a:t>They misrepresented God (42:7)</a:t>
            </a:r>
          </a:p>
          <a:p>
            <a:pPr marL="1657350" lvl="2" indent="-742950">
              <a:buAutoNum type="arabicPeriod"/>
            </a:pPr>
            <a:endParaRPr lang="en-US" sz="3600" dirty="0"/>
          </a:p>
          <a:p>
            <a:pPr marL="1657350" lvl="2" indent="-742950">
              <a:buAutoNum type="arabicPeriod"/>
            </a:pPr>
            <a:endParaRPr lang="en-US" sz="36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3229895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fontScale="85000" lnSpcReduction="20000"/>
          </a:bodyPr>
          <a:lstStyle/>
          <a:p>
            <a:pPr marL="0" indent="0">
              <a:buNone/>
            </a:pPr>
            <a:r>
              <a:rPr lang="en-US" sz="4800" b="1" dirty="0"/>
              <a:t>A man who has friends must himself be friendly</a:t>
            </a:r>
          </a:p>
          <a:p>
            <a:pPr marL="1657350" lvl="2" indent="-742950">
              <a:buAutoNum type="arabicPeriod"/>
            </a:pPr>
            <a:r>
              <a:rPr lang="en-US" sz="4000" dirty="0"/>
              <a:t>Be encouraging</a:t>
            </a:r>
          </a:p>
          <a:p>
            <a:pPr marL="1657350" lvl="2" indent="-742950">
              <a:buAutoNum type="arabicPeriod"/>
            </a:pPr>
            <a:r>
              <a:rPr lang="en-US" sz="4000" dirty="0"/>
              <a:t>Be a good listener</a:t>
            </a:r>
          </a:p>
          <a:p>
            <a:pPr marL="1657350" lvl="2" indent="-742950">
              <a:buAutoNum type="arabicPeriod"/>
            </a:pPr>
            <a:r>
              <a:rPr lang="en-US" sz="4000" dirty="0"/>
              <a:t>Be honest</a:t>
            </a:r>
          </a:p>
          <a:p>
            <a:pPr marL="1657350" lvl="2" indent="-742950">
              <a:buAutoNum type="arabicPeriod"/>
            </a:pPr>
            <a:r>
              <a:rPr lang="en-US" sz="4000" dirty="0"/>
              <a:t>Don’t interfere</a:t>
            </a:r>
          </a:p>
          <a:p>
            <a:pPr marL="1657350" lvl="2" indent="-742950">
              <a:buAutoNum type="arabicPeriod"/>
            </a:pPr>
            <a:r>
              <a:rPr lang="en-US" sz="4000" dirty="0"/>
              <a:t>Praise people</a:t>
            </a:r>
          </a:p>
          <a:p>
            <a:pPr marL="1657350" lvl="2" indent="-742950">
              <a:buAutoNum type="arabicPeriod"/>
            </a:pPr>
            <a:r>
              <a:rPr lang="en-US" sz="4000" dirty="0"/>
              <a:t>Be there in tough times</a:t>
            </a:r>
          </a:p>
          <a:p>
            <a:pPr marL="1657350" lvl="2" indent="-742950">
              <a:buAutoNum type="arabicPeriod"/>
            </a:pPr>
            <a:r>
              <a:rPr lang="en-US" sz="4000" dirty="0"/>
              <a:t>Remember special days</a:t>
            </a:r>
          </a:p>
          <a:p>
            <a:pPr marL="1657350" lvl="2" indent="-742950">
              <a:buAutoNum type="arabicPeriod"/>
            </a:pPr>
            <a:r>
              <a:rPr lang="en-US" sz="4000" dirty="0"/>
              <a:t>Do regular check-ins</a:t>
            </a:r>
          </a:p>
          <a:p>
            <a:pPr marL="1657350" lvl="2" indent="-742950">
              <a:buAutoNum type="arabicPeriod"/>
            </a:pPr>
            <a:r>
              <a:rPr lang="en-US" sz="4000" dirty="0"/>
              <a:t>Let their guard down</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1681213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800" b="1" dirty="0"/>
              <a:t>Bear one another’s burdens</a:t>
            </a:r>
          </a:p>
          <a:p>
            <a:pPr marL="1657350" lvl="2" indent="-742950">
              <a:buAutoNum type="arabicPeriod"/>
            </a:pPr>
            <a:r>
              <a:rPr lang="en-US" sz="4000" dirty="0"/>
              <a:t>Don’t over burden one person</a:t>
            </a:r>
          </a:p>
          <a:p>
            <a:pPr marL="1657350" lvl="2" indent="-742950">
              <a:buAutoNum type="arabicPeriod"/>
            </a:pPr>
            <a:r>
              <a:rPr lang="en-US" sz="4000" dirty="0"/>
              <a:t>Know their limits</a:t>
            </a:r>
          </a:p>
          <a:p>
            <a:pPr marL="1657350" lvl="2" indent="-742950">
              <a:buAutoNum type="arabicPeriod"/>
            </a:pPr>
            <a:r>
              <a:rPr lang="en-US" sz="4000" dirty="0"/>
              <a:t>Have a point person</a:t>
            </a:r>
          </a:p>
          <a:p>
            <a:pPr marL="1657350" lvl="2" indent="-742950">
              <a:buAutoNum type="arabicPeriod"/>
            </a:pPr>
            <a:r>
              <a:rPr lang="en-US" sz="4000" dirty="0"/>
              <a:t>Offer support to others</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1138104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343025"/>
            <a:ext cx="11725274" cy="5283199"/>
          </a:xfrm>
        </p:spPr>
        <p:txBody>
          <a:bodyPr>
            <a:normAutofit/>
          </a:bodyPr>
          <a:lstStyle/>
          <a:p>
            <a:r>
              <a:rPr lang="en-US" sz="4400" dirty="0"/>
              <a:t> The importance of attitude.</a:t>
            </a:r>
          </a:p>
          <a:p>
            <a:r>
              <a:rPr lang="en-US" sz="4400" dirty="0"/>
              <a:t> The difference conviction can make.</a:t>
            </a:r>
          </a:p>
          <a:p>
            <a:r>
              <a:rPr lang="en-US" sz="4400" dirty="0"/>
              <a:t> The guidance of goals in our lives.</a:t>
            </a:r>
          </a:p>
          <a:p>
            <a:r>
              <a:rPr lang="en-US" sz="4400" dirty="0"/>
              <a:t> Letting go of the past.</a:t>
            </a:r>
          </a:p>
          <a:p>
            <a:r>
              <a:rPr lang="en-US" sz="4400" dirty="0"/>
              <a:t> Resetting the resentment.</a:t>
            </a:r>
          </a:p>
          <a:p>
            <a:r>
              <a:rPr lang="en-US" sz="4400" dirty="0"/>
              <a:t> Checking our anger.</a:t>
            </a:r>
          </a:p>
          <a:p>
            <a:r>
              <a:rPr lang="en-US" sz="4400" dirty="0"/>
              <a:t> Reach out in service.</a:t>
            </a:r>
          </a:p>
        </p:txBody>
      </p:sp>
    </p:spTree>
    <p:extLst>
      <p:ext uri="{BB962C8B-B14F-4D97-AF65-F5344CB8AC3E}">
        <p14:creationId xmlns:p14="http://schemas.microsoft.com/office/powerpoint/2010/main" val="229880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800" b="1" dirty="0"/>
              <a:t>A problem arises in our lives:</a:t>
            </a:r>
          </a:p>
          <a:p>
            <a:pPr lvl="1"/>
            <a:r>
              <a:rPr lang="en-US" sz="4400" dirty="0"/>
              <a:t> Who do you talk to first, after prayer?</a:t>
            </a:r>
          </a:p>
          <a:p>
            <a:pPr lvl="1"/>
            <a:r>
              <a:rPr lang="en-US" sz="4400" dirty="0"/>
              <a:t> Do you have someone to turn to?</a:t>
            </a:r>
          </a:p>
          <a:p>
            <a:pPr lvl="1"/>
            <a:r>
              <a:rPr lang="en-US" sz="4400" dirty="0"/>
              <a:t> Woe to him who is found friendless when trials come. ~ </a:t>
            </a:r>
            <a:r>
              <a:rPr lang="en-US" sz="4400" i="1" dirty="0"/>
              <a:t>Old Arcadian Proverb</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2192719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dirty="0">
                <a:latin typeface="Verdana" panose="020B0604030504040204" pitchFamily="34" charset="0"/>
              </a:rPr>
              <a:t>The righteous is a guide to his neighbor, But the way of the wicked leads them astray.</a:t>
            </a:r>
          </a:p>
          <a:p>
            <a:pPr marL="0" indent="0" algn="r">
              <a:buNone/>
            </a:pPr>
            <a:r>
              <a:rPr lang="en-US" sz="4000" dirty="0">
                <a:latin typeface="Verdana" panose="020B0604030504040204" pitchFamily="34" charset="0"/>
              </a:rPr>
              <a:t>(Proverbs 12:26)</a:t>
            </a:r>
          </a:p>
          <a:p>
            <a:pPr marL="0" indent="0">
              <a:buNone/>
            </a:pP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261061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dirty="0">
                <a:latin typeface="Verdana" panose="020B0604030504040204" pitchFamily="34" charset="0"/>
              </a:rPr>
              <a:t>A friend loves at all times, And a brother is born for adversity.</a:t>
            </a:r>
          </a:p>
          <a:p>
            <a:pPr marL="0" indent="0" algn="r">
              <a:buNone/>
            </a:pPr>
            <a:r>
              <a:rPr lang="en-US" sz="4000" dirty="0">
                <a:latin typeface="Verdana" panose="020B0604030504040204" pitchFamily="34" charset="0"/>
              </a:rPr>
              <a:t>(Proverbs 17:17)</a:t>
            </a:r>
          </a:p>
          <a:p>
            <a:pPr marL="0" indent="0">
              <a:buNone/>
            </a:pP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356164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dirty="0">
                <a:latin typeface="Verdana" panose="020B0604030504040204" pitchFamily="34" charset="0"/>
              </a:rPr>
              <a:t>A joyful heart is good medicine, But a broken spirit dries up the bones.</a:t>
            </a:r>
          </a:p>
          <a:p>
            <a:pPr marL="0" indent="0" algn="r">
              <a:buNone/>
            </a:pPr>
            <a:r>
              <a:rPr lang="en-US" sz="4000" dirty="0">
                <a:latin typeface="Verdana" panose="020B0604030504040204" pitchFamily="34" charset="0"/>
              </a:rPr>
              <a:t>(Proverbs 17:22)</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20233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dirty="0">
                <a:latin typeface="Verdana" panose="020B0604030504040204" pitchFamily="34" charset="0"/>
              </a:rPr>
              <a:t>Many a man proclaims his own loyalty, But who can find a trustworthy man? </a:t>
            </a:r>
          </a:p>
          <a:p>
            <a:pPr marL="0" indent="0" algn="r">
              <a:buNone/>
            </a:pPr>
            <a:r>
              <a:rPr lang="en-US" sz="4000" dirty="0">
                <a:latin typeface="Verdana" panose="020B0604030504040204" pitchFamily="34" charset="0"/>
              </a:rPr>
              <a:t>(Proverbs 20:6)</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3416761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dirty="0">
                <a:latin typeface="Verdana" panose="020B0604030504040204" pitchFamily="34" charset="0"/>
              </a:rPr>
              <a:t>Do not associate with a man given to anger; Or go with a hot-tempered man, Or you will learn his ways And find a snare for yourself.</a:t>
            </a:r>
          </a:p>
          <a:p>
            <a:pPr marL="0" indent="0" algn="r">
              <a:buNone/>
            </a:pPr>
            <a:r>
              <a:rPr lang="en-US" sz="4000" dirty="0">
                <a:latin typeface="Verdana" panose="020B0604030504040204" pitchFamily="34" charset="0"/>
              </a:rPr>
              <a:t>(Proverbs 22:24-25)</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3185351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2047313"/>
            <a:ext cx="11725274" cy="4578911"/>
          </a:xfrm>
        </p:spPr>
        <p:txBody>
          <a:bodyPr>
            <a:normAutofit/>
          </a:bodyPr>
          <a:lstStyle/>
          <a:p>
            <a:pPr marL="0" indent="0">
              <a:buNone/>
            </a:pPr>
            <a:r>
              <a:rPr lang="en-US" sz="4000" dirty="0">
                <a:latin typeface="Verdana" panose="020B0604030504040204" pitchFamily="34" charset="0"/>
              </a:rPr>
              <a:t>Better is open rebuke than love that is concealed. Faithful are the wounds of a friend, But deceitful are the kisses of an enemy.</a:t>
            </a:r>
          </a:p>
          <a:p>
            <a:pPr marL="0" indent="0" algn="r">
              <a:buNone/>
            </a:pPr>
            <a:r>
              <a:rPr lang="en-US" sz="4000" dirty="0">
                <a:latin typeface="Verdana" panose="020B0604030504040204" pitchFamily="34" charset="0"/>
              </a:rPr>
              <a:t>(Proverbs 27:5-6)</a:t>
            </a:r>
            <a:endParaRPr lang="en-US" sz="4800" b="1"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Friends</a:t>
            </a:r>
          </a:p>
        </p:txBody>
      </p:sp>
    </p:spTree>
    <p:extLst>
      <p:ext uri="{BB962C8B-B14F-4D97-AF65-F5344CB8AC3E}">
        <p14:creationId xmlns:p14="http://schemas.microsoft.com/office/powerpoint/2010/main" val="170268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2840</TotalTime>
  <Words>652</Words>
  <Application>Microsoft Office PowerPoint</Application>
  <PresentationFormat>Widescreen</PresentationFormat>
  <Paragraphs>95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 JULIAN</vt:lpstr>
      <vt:lpstr>Arial</vt:lpstr>
      <vt:lpstr>Calibri</vt:lpstr>
      <vt:lpstr>Calibri Light</vt:lpstr>
      <vt:lpstr>Verdana</vt:lpstr>
      <vt:lpstr>Office Theme</vt:lpstr>
      <vt:lpstr>Making Things Right</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Things Right</dc:title>
  <dc:creator>Josh Blackmer</dc:creator>
  <cp:lastModifiedBy>Josh Blackmer</cp:lastModifiedBy>
  <cp:revision>40</cp:revision>
  <cp:lastPrinted>2022-01-19T20:25:03Z</cp:lastPrinted>
  <dcterms:created xsi:type="dcterms:W3CDTF">2021-11-29T15:56:42Z</dcterms:created>
  <dcterms:modified xsi:type="dcterms:W3CDTF">2022-01-19T22:23:40Z</dcterms:modified>
</cp:coreProperties>
</file>