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0" r:id="rId5"/>
    <p:sldId id="281" r:id="rId6"/>
    <p:sldId id="282" r:id="rId7"/>
    <p:sldId id="284" r:id="rId8"/>
    <p:sldId id="285" r:id="rId9"/>
    <p:sldId id="286" r:id="rId10"/>
    <p:sldId id="288" r:id="rId11"/>
    <p:sldId id="287" r:id="rId12"/>
    <p:sldId id="289" r:id="rId13"/>
    <p:sldId id="290" r:id="rId14"/>
    <p:sldId id="291" r:id="rId15"/>
    <p:sldId id="292" r:id="rId16"/>
    <p:sldId id="293"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956"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1/12/2022</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1/12/2022</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92500" lnSpcReduction="20000"/>
          </a:bodyPr>
          <a:lstStyle/>
          <a:p>
            <a:pPr marL="0" indent="0">
              <a:buNone/>
            </a:pPr>
            <a:r>
              <a:rPr lang="en-US" sz="5200" b="1" dirty="0"/>
              <a:t>We need to look up and look out.</a:t>
            </a:r>
          </a:p>
          <a:p>
            <a:pPr marL="0" indent="0">
              <a:buNone/>
            </a:pPr>
            <a:r>
              <a:rPr lang="en-US" sz="4300" dirty="0"/>
              <a:t>"I have coveted no one's silver or gold or clothes. "You yourselves know that these hands ministered to my own needs and to the men who were with me. "In everything I showed you that by working hard in this manner you must help the weak and remember the words of the Lord Jesus, that He Himself said, 'It is more blessed to give than to receive.’”</a:t>
            </a:r>
          </a:p>
          <a:p>
            <a:pPr marL="0" indent="0" algn="r">
              <a:buNone/>
            </a:pPr>
            <a:r>
              <a:rPr lang="en-US" sz="4300" dirty="0"/>
              <a:t>(Acts 20:33-35)</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328895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85000" lnSpcReduction="20000"/>
          </a:bodyPr>
          <a:lstStyle/>
          <a:p>
            <a:pPr marL="0" indent="0">
              <a:buNone/>
            </a:pPr>
            <a:r>
              <a:rPr lang="en-US" sz="5600" b="1" dirty="0"/>
              <a:t>We need to look up and look out.</a:t>
            </a:r>
          </a:p>
          <a:p>
            <a:pPr marL="0" indent="0">
              <a:buNone/>
            </a:pPr>
            <a:r>
              <a:rPr lang="en-US" sz="4800" dirty="0"/>
              <a:t>Let love be without hypocrisy. Abhor what is evil; cling to what is good. Be devoted to one another in brotherly love; give preference to one another in honor; not lagging behind in diligence, fervent in spirit, serving the Lord; rejoicing in hope, persevering in tribulation, devoted to prayer, contributing to the needs of the saints, practicing hospitality.</a:t>
            </a:r>
          </a:p>
          <a:p>
            <a:pPr marL="0" indent="0" algn="r">
              <a:buNone/>
            </a:pPr>
            <a:r>
              <a:rPr lang="en-US" sz="4800" dirty="0"/>
              <a:t>(Romans 12:9-13)</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266624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Consider the Law of Sowing and Reaping</a:t>
            </a:r>
          </a:p>
          <a:p>
            <a:pPr marL="914400" indent="-914400">
              <a:buFont typeface="+mj-lt"/>
              <a:buAutoNum type="arabicPeriod"/>
            </a:pPr>
            <a:r>
              <a:rPr lang="en-US" sz="3600" dirty="0"/>
              <a:t>It’s a law of the natural world (Gen. 1:12)</a:t>
            </a:r>
          </a:p>
          <a:p>
            <a:pPr marL="914400" indent="-914400">
              <a:buFont typeface="+mj-lt"/>
              <a:buAutoNum type="arabicPeriod"/>
            </a:pPr>
            <a:r>
              <a:rPr lang="en-US" sz="3600" dirty="0"/>
              <a:t>It’s a law of the spiritual world (Gal. 6:7)</a:t>
            </a:r>
          </a:p>
          <a:p>
            <a:pPr marL="914400" indent="-914400">
              <a:buFont typeface="+mj-lt"/>
              <a:buAutoNum type="arabicPeriod"/>
            </a:pPr>
            <a:r>
              <a:rPr lang="en-US" sz="3600" dirty="0"/>
              <a:t>Implies a wait (Gal. 6:9)</a:t>
            </a:r>
          </a:p>
          <a:p>
            <a:pPr marL="914400" indent="-914400">
              <a:buFont typeface="+mj-lt"/>
              <a:buAutoNum type="arabicPeriod"/>
            </a:pPr>
            <a:r>
              <a:rPr lang="en-US" sz="3600" dirty="0"/>
              <a:t>We reap in kind (Gal. 6:8)</a:t>
            </a:r>
          </a:p>
          <a:p>
            <a:pPr marL="914400" indent="-914400">
              <a:buFont typeface="+mj-lt"/>
              <a:buAutoNum type="arabicPeriod"/>
            </a:pPr>
            <a:r>
              <a:rPr lang="en-US" sz="3600" dirty="0"/>
              <a:t>We reap proportionately to what we sow (2 Cor. 9:6-7)</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21535123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4"/>
            <a:ext cx="11725274" cy="771636"/>
          </a:xfrm>
        </p:spPr>
        <p:txBody>
          <a:bodyPr>
            <a:normAutofit/>
          </a:bodyPr>
          <a:lstStyle/>
          <a:p>
            <a:pPr marL="0" indent="0">
              <a:buNone/>
            </a:pPr>
            <a:r>
              <a:rPr lang="en-US" sz="4800" b="1" dirty="0"/>
              <a:t>Serving Others Physically </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
        <p:nvSpPr>
          <p:cNvPr id="5" name="TextBox 4">
            <a:extLst>
              <a:ext uri="{FF2B5EF4-FFF2-40B4-BE49-F238E27FC236}">
                <a16:creationId xmlns:a16="http://schemas.microsoft.com/office/drawing/2014/main" id="{C80054E7-F989-4FE9-A1FB-93E1B4732A51}"/>
              </a:ext>
            </a:extLst>
          </p:cNvPr>
          <p:cNvSpPr txBox="1"/>
          <p:nvPr/>
        </p:nvSpPr>
        <p:spPr>
          <a:xfrm>
            <a:off x="228598" y="2808129"/>
            <a:ext cx="11285267" cy="3931910"/>
          </a:xfrm>
          <a:prstGeom prst="rect">
            <a:avLst/>
          </a:prstGeom>
          <a:noFill/>
        </p:spPr>
        <p:txBody>
          <a:bodyPr wrap="square" numCol="2" rtlCol="0">
            <a:spAutoFit/>
          </a:bodyPr>
          <a:lstStyle/>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Hold or get the door for someone</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Give a ride</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Buy someone lunch</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Provide road side </a:t>
            </a:r>
            <a:r>
              <a:rPr lang="en-US" dirty="0">
                <a:latin typeface="Calibri" panose="020F0502020204030204" pitchFamily="34" charset="0"/>
                <a:ea typeface="Calibri" panose="020F0502020204030204" pitchFamily="34" charset="0"/>
                <a:cs typeface="Calibri" panose="020F0502020204030204" pitchFamily="34" charset="0"/>
              </a:rPr>
              <a:t>a</a:t>
            </a:r>
            <a:r>
              <a:rPr lang="en-US" sz="1800" dirty="0">
                <a:effectLst/>
                <a:latin typeface="Calibri" panose="020F0502020204030204" pitchFamily="34" charset="0"/>
                <a:ea typeface="Calibri" panose="020F0502020204030204" pitchFamily="34" charset="0"/>
                <a:cs typeface="Calibri" panose="020F0502020204030204" pitchFamily="34" charset="0"/>
              </a:rPr>
              <a:t>ssistance</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Mow your </a:t>
            </a:r>
            <a:r>
              <a:rPr lang="en-US" dirty="0">
                <a:latin typeface="Calibri" panose="020F0502020204030204" pitchFamily="34" charset="0"/>
                <a:ea typeface="Calibri" panose="020F0502020204030204" pitchFamily="34" charset="0"/>
                <a:cs typeface="Calibri" panose="020F0502020204030204" pitchFamily="34" charset="0"/>
              </a:rPr>
              <a:t>n</a:t>
            </a:r>
            <a:r>
              <a:rPr lang="en-US" sz="1800" dirty="0">
                <a:effectLst/>
                <a:latin typeface="Calibri" panose="020F0502020204030204" pitchFamily="34" charset="0"/>
                <a:ea typeface="Calibri" panose="020F0502020204030204" pitchFamily="34" charset="0"/>
                <a:cs typeface="Calibri" panose="020F0502020204030204" pitchFamily="34" charset="0"/>
              </a:rPr>
              <a:t>eighbors lawn</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Invite someone over for dinner</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Give a gift certificate</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Help someone achieve a goal</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Volunteer in your community</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Donate money </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Give away your old stuff</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Give books you’ve read away</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Pay for the stranger’s</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Offer your seat on the bus / train</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Hand write a personal thank you card</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Promote employee engagement</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Ask for help when needed</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Cancel a debt</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Use positive dialogue</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Do extra household chores</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Give anonymously</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Leave a specific compliment with a tip</a:t>
            </a:r>
          </a:p>
          <a:p>
            <a:pPr marL="342900" marR="0" indent="-342900">
              <a:lnSpc>
                <a:spcPct val="107000"/>
              </a:lnSpc>
              <a:spcBef>
                <a:spcPts val="0"/>
              </a:spcBef>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Say hello often to strangers</a:t>
            </a:r>
          </a:p>
          <a:p>
            <a:pPr marL="342900" marR="0" indent="-342900">
              <a:lnSpc>
                <a:spcPct val="107000"/>
              </a:lnSpc>
              <a:spcBef>
                <a:spcPts val="0"/>
              </a:spcBef>
              <a:buAutoNum type="arabicPeriod"/>
            </a:pPr>
            <a:r>
              <a:rPr lang="en-US" dirty="0">
                <a:latin typeface="Calibri" panose="020F0502020204030204" pitchFamily="34" charset="0"/>
                <a:ea typeface="Calibri" panose="020F0502020204030204" pitchFamily="34" charset="0"/>
                <a:cs typeface="Calibri" panose="020F0502020204030204" pitchFamily="34" charset="0"/>
              </a:rPr>
              <a:t>Provide food for neighbors</a:t>
            </a:r>
          </a:p>
          <a:p>
            <a:pPr marL="342900" marR="0" indent="-342900">
              <a:lnSpc>
                <a:spcPct val="107000"/>
              </a:lnSpc>
              <a:spcBef>
                <a:spcPts val="0"/>
              </a:spcBef>
              <a:buAutoNum type="arabicPeriod"/>
            </a:pPr>
            <a:r>
              <a:rPr lang="en-US" dirty="0">
                <a:latin typeface="Calibri" panose="020F0502020204030204" pitchFamily="34" charset="0"/>
                <a:ea typeface="Calibri" panose="020F0502020204030204" pitchFamily="34" charset="0"/>
                <a:cs typeface="Calibri" panose="020F0502020204030204" pitchFamily="34" charset="0"/>
              </a:rPr>
              <a:t>Help someone move</a:t>
            </a:r>
          </a:p>
          <a:p>
            <a:pPr marL="342900" marR="0" indent="-342900">
              <a:lnSpc>
                <a:spcPct val="107000"/>
              </a:lnSpc>
              <a:spcBef>
                <a:spcPts val="0"/>
              </a:spcBef>
              <a:buAutoNum type="arabicPeriod"/>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98777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777047"/>
          </a:xfrm>
        </p:spPr>
        <p:txBody>
          <a:bodyPr>
            <a:normAutofit/>
          </a:bodyPr>
          <a:lstStyle/>
          <a:p>
            <a:pPr marL="0" indent="0">
              <a:buNone/>
            </a:pPr>
            <a:r>
              <a:rPr lang="en-US" sz="4800" b="1" dirty="0"/>
              <a:t>Serving Others Spiritually</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
        <p:nvSpPr>
          <p:cNvPr id="5" name="TextBox 4">
            <a:extLst>
              <a:ext uri="{FF2B5EF4-FFF2-40B4-BE49-F238E27FC236}">
                <a16:creationId xmlns:a16="http://schemas.microsoft.com/office/drawing/2014/main" id="{526BA102-2280-4D22-A58B-423C40978D37}"/>
              </a:ext>
            </a:extLst>
          </p:cNvPr>
          <p:cNvSpPr txBox="1"/>
          <p:nvPr/>
        </p:nvSpPr>
        <p:spPr>
          <a:xfrm>
            <a:off x="228599" y="2791899"/>
            <a:ext cx="11685654" cy="3539430"/>
          </a:xfrm>
          <a:prstGeom prst="rect">
            <a:avLst/>
          </a:prstGeom>
          <a:noFill/>
        </p:spPr>
        <p:txBody>
          <a:bodyPr wrap="square" numCol="2" rtlCol="0">
            <a:spAutoFit/>
          </a:bodyPr>
          <a:lstStyle/>
          <a:p>
            <a:pPr marL="342900" indent="-342900">
              <a:buAutoNum type="arabicPeriod"/>
            </a:pPr>
            <a:r>
              <a:rPr lang="en-US" sz="3200" dirty="0"/>
              <a:t>Love</a:t>
            </a:r>
          </a:p>
          <a:p>
            <a:pPr marL="342900" indent="-342900">
              <a:buAutoNum type="arabicPeriod"/>
            </a:pPr>
            <a:r>
              <a:rPr lang="en-US" sz="3200" dirty="0"/>
              <a:t>Forgive </a:t>
            </a:r>
          </a:p>
          <a:p>
            <a:pPr marL="342900" indent="-342900">
              <a:buAutoNum type="arabicPeriod"/>
            </a:pPr>
            <a:r>
              <a:rPr lang="en-US" sz="3200" dirty="0"/>
              <a:t>Protect from gossip</a:t>
            </a:r>
          </a:p>
          <a:p>
            <a:pPr marL="342900" indent="-342900">
              <a:buAutoNum type="arabicPeriod"/>
            </a:pPr>
            <a:r>
              <a:rPr lang="en-US" sz="3200" dirty="0"/>
              <a:t>Restore such a one</a:t>
            </a:r>
          </a:p>
          <a:p>
            <a:pPr marL="342900" indent="-342900">
              <a:buAutoNum type="arabicPeriod"/>
            </a:pPr>
            <a:r>
              <a:rPr lang="en-US" sz="3200" dirty="0"/>
              <a:t>Bear one another's burdens</a:t>
            </a:r>
          </a:p>
          <a:p>
            <a:pPr marL="342900" indent="-342900">
              <a:buAutoNum type="arabicPeriod"/>
            </a:pPr>
            <a:r>
              <a:rPr lang="en-US" sz="3200" dirty="0"/>
              <a:t>Prayer</a:t>
            </a:r>
          </a:p>
          <a:p>
            <a:pPr marL="342900" indent="-342900">
              <a:buAutoNum type="arabicPeriod"/>
            </a:pPr>
            <a:r>
              <a:rPr lang="en-US" sz="3200" dirty="0"/>
              <a:t>Study</a:t>
            </a:r>
          </a:p>
          <a:p>
            <a:pPr marL="342900" indent="-342900">
              <a:buAutoNum type="arabicPeriod"/>
            </a:pPr>
            <a:r>
              <a:rPr lang="en-US" sz="3200" dirty="0"/>
              <a:t>Encourage</a:t>
            </a:r>
          </a:p>
          <a:p>
            <a:pPr marL="342900" indent="-342900">
              <a:buAutoNum type="arabicPeriod"/>
            </a:pPr>
            <a:r>
              <a:rPr lang="en-US" sz="3200" dirty="0"/>
              <a:t>Admonish</a:t>
            </a:r>
          </a:p>
          <a:p>
            <a:pPr marL="342900" indent="-342900">
              <a:buAutoNum type="arabicPeriod"/>
            </a:pPr>
            <a:r>
              <a:rPr lang="en-US" sz="3200" dirty="0"/>
              <a:t>Rebuke</a:t>
            </a:r>
          </a:p>
          <a:p>
            <a:pPr marL="342900" indent="-342900">
              <a:buAutoNum type="arabicPeriod"/>
            </a:pPr>
            <a:r>
              <a:rPr lang="en-US" sz="3200" dirty="0"/>
              <a:t>Teach</a:t>
            </a:r>
          </a:p>
          <a:p>
            <a:pPr marL="342900" indent="-342900">
              <a:buAutoNum type="arabicPeriod"/>
            </a:pPr>
            <a:r>
              <a:rPr lang="en-US" sz="3200" dirty="0"/>
              <a:t>Worship</a:t>
            </a:r>
          </a:p>
          <a:p>
            <a:pPr marL="342900" indent="-342900">
              <a:buAutoNum type="arabicPeriod"/>
            </a:pPr>
            <a:r>
              <a:rPr lang="en-US" sz="3200" dirty="0"/>
              <a:t>Comfort</a:t>
            </a:r>
          </a:p>
          <a:p>
            <a:pPr marL="342900" indent="-342900">
              <a:buAutoNum type="arabicPeriod"/>
            </a:pPr>
            <a:r>
              <a:rPr lang="en-US" sz="3200" dirty="0"/>
              <a:t>Share</a:t>
            </a:r>
          </a:p>
        </p:txBody>
      </p:sp>
    </p:spTree>
    <p:extLst>
      <p:ext uri="{BB962C8B-B14F-4D97-AF65-F5344CB8AC3E}">
        <p14:creationId xmlns:p14="http://schemas.microsoft.com/office/powerpoint/2010/main" val="158190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92500" lnSpcReduction="20000"/>
          </a:bodyPr>
          <a:lstStyle/>
          <a:p>
            <a:pPr marL="0" indent="0">
              <a:buNone/>
            </a:pPr>
            <a:r>
              <a:rPr lang="en-US" sz="4800" b="1" dirty="0"/>
              <a:t>Serving Others Emotionally</a:t>
            </a:r>
          </a:p>
          <a:p>
            <a:pPr marL="0" indent="0">
              <a:buNone/>
            </a:pPr>
            <a:r>
              <a:rPr lang="en-US" sz="3500" dirty="0"/>
              <a:t>The 2 most common ways to help others regulate their emotions are:</a:t>
            </a:r>
          </a:p>
          <a:p>
            <a:pPr marL="514350" indent="-514350">
              <a:buAutoNum type="arabicPeriod"/>
            </a:pPr>
            <a:r>
              <a:rPr lang="en-US" sz="3500" dirty="0"/>
              <a:t>Acceptance (showing empathy by validating their feelings)</a:t>
            </a:r>
          </a:p>
          <a:p>
            <a:pPr marL="514350" indent="-514350">
              <a:buAutoNum type="arabicPeriod"/>
            </a:pPr>
            <a:r>
              <a:rPr lang="en-US" sz="3500" dirty="0"/>
              <a:t>Reappraisal (helping others think about their situation in a different way). </a:t>
            </a:r>
          </a:p>
          <a:p>
            <a:pPr marL="0" indent="0">
              <a:buNone/>
            </a:pPr>
            <a:r>
              <a:rPr lang="en-US" sz="3500" i="1" dirty="0"/>
              <a:t>A recent study from Columbia University has revealed that when helping others navigate their stressful situations, we are enhancing our own emotion regulation skills, and thus, benefiting our own emotional well-being.</a:t>
            </a:r>
          </a:p>
          <a:p>
            <a:pPr marL="0" indent="0">
              <a:buNone/>
            </a:pPr>
            <a:r>
              <a:rPr lang="en-US" sz="2200" dirty="0"/>
              <a:t>https://www.psychologytoday.com/us/blog/between-cultures/201805/in-helping-others-you-help-yourself</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4213795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82907"/>
            <a:ext cx="11918312" cy="4975093"/>
          </a:xfrm>
        </p:spPr>
        <p:txBody>
          <a:bodyPr>
            <a:normAutofit fontScale="77500" lnSpcReduction="20000"/>
          </a:bodyPr>
          <a:lstStyle/>
          <a:p>
            <a:pPr marL="0" indent="0">
              <a:buNone/>
            </a:pPr>
            <a:r>
              <a:rPr lang="en-US" sz="4800" b="1" dirty="0"/>
              <a:t>Health Benefits of Serving</a:t>
            </a:r>
          </a:p>
          <a:p>
            <a:pPr marL="514350" indent="-514350">
              <a:buAutoNum type="arabicPeriod"/>
            </a:pPr>
            <a:r>
              <a:rPr lang="en-US" sz="3500" b="1" dirty="0"/>
              <a:t>Stress reduction. </a:t>
            </a:r>
            <a:r>
              <a:rPr lang="en-US" sz="3500" dirty="0"/>
              <a:t>Serving others actually increases feelings of pleasure and levels of dopamine in the brain. </a:t>
            </a:r>
          </a:p>
          <a:p>
            <a:pPr marL="514350" indent="-514350">
              <a:buAutoNum type="arabicPeriod"/>
            </a:pPr>
            <a:r>
              <a:rPr lang="en-US" sz="3500" b="1" dirty="0"/>
              <a:t>Increased sense of community and belonging</a:t>
            </a:r>
            <a:r>
              <a:rPr lang="en-US" sz="3500" dirty="0"/>
              <a:t>. Companionship and healthy relationship building have incredible impacts on mental health, such as increasing feelings of self-worth, confidence, and decreasing feelings of depression.</a:t>
            </a:r>
          </a:p>
          <a:p>
            <a:pPr marL="514350" indent="-514350">
              <a:buAutoNum type="arabicPeriod"/>
            </a:pPr>
            <a:r>
              <a:rPr lang="en-US" sz="3500" b="1" dirty="0"/>
              <a:t>Increased optimism. </a:t>
            </a:r>
            <a:r>
              <a:rPr lang="en-US" sz="3500" dirty="0"/>
              <a:t>Acts of kindness can boost your mood and can help to alter your brain to look at the brighter side of things.</a:t>
            </a:r>
          </a:p>
          <a:p>
            <a:pPr marL="514350" indent="-514350">
              <a:buAutoNum type="arabicPeriod"/>
            </a:pPr>
            <a:r>
              <a:rPr lang="en-US" sz="3500" b="1" dirty="0"/>
              <a:t>A new sense of perspective. </a:t>
            </a:r>
            <a:r>
              <a:rPr lang="en-US" sz="3500" dirty="0"/>
              <a:t>When you offer your services to others, you are likely to be appreciated for your own abilities. </a:t>
            </a:r>
          </a:p>
          <a:p>
            <a:pPr marL="514350" indent="-514350">
              <a:buAutoNum type="arabicPeriod"/>
            </a:pPr>
            <a:r>
              <a:rPr lang="en-US" sz="3500" b="1" dirty="0"/>
              <a:t>Increased happiness. </a:t>
            </a:r>
            <a:r>
              <a:rPr lang="en-US" sz="3500" dirty="0"/>
              <a:t>Even the most simple acts of kindness are associated with greater feelings of gratitude and life satisfaction.</a:t>
            </a:r>
          </a:p>
          <a:p>
            <a:pPr marL="0" indent="0">
              <a:buNone/>
            </a:pPr>
            <a:r>
              <a:rPr lang="en-US" sz="2200" dirty="0"/>
              <a:t>https://westcoastrecoverycenters.com/the-mental-health-benefits-of-serving-others/</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640577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charRg st="27" end="13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charRg st="754" end="83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Health Benefits of Serving</a:t>
            </a:r>
          </a:p>
          <a:p>
            <a:pPr marL="0" indent="0">
              <a:buNone/>
            </a:pPr>
            <a:r>
              <a:rPr lang="en-US" sz="3500" dirty="0"/>
              <a:t>One key for deriving health benefits from volunteering is to do it for the right reasons. A 2012 study in the journal Health Psychology found that participants who volunteered with some regularity lived longer, but only if their intentions were truly altruistic. In other words, they had to be volunteering to help others—not to make themselves feel better.</a:t>
            </a:r>
          </a:p>
          <a:p>
            <a:pPr marL="0" indent="0">
              <a:buNone/>
            </a:pPr>
            <a:r>
              <a:rPr lang="en-US" sz="2200" dirty="0"/>
              <a:t>https://www.health.harvard.edu/blog/volunteering-may-be-good-for-body-and-mind-201306266428</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33861378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charRg st="27" end="38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charRg st="385" end="47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a:bodyPr>
          <a:lstStyle/>
          <a:p>
            <a:r>
              <a:rPr lang="en-US" sz="4400" dirty="0"/>
              <a:t> The importance of attitude.</a:t>
            </a:r>
          </a:p>
          <a:p>
            <a:r>
              <a:rPr lang="en-US" sz="4400" dirty="0"/>
              <a:t> The difference conviction can make.</a:t>
            </a:r>
          </a:p>
          <a:p>
            <a:r>
              <a:rPr lang="en-US" sz="4400" dirty="0"/>
              <a:t> The guidance of goals in our lives.</a:t>
            </a:r>
          </a:p>
          <a:p>
            <a:r>
              <a:rPr lang="en-US" sz="4400" dirty="0"/>
              <a:t> Letting go of the past.</a:t>
            </a:r>
          </a:p>
          <a:p>
            <a:r>
              <a:rPr lang="en-US" sz="4400" dirty="0"/>
              <a:t> Resetting the resentment.</a:t>
            </a:r>
          </a:p>
          <a:p>
            <a:r>
              <a:rPr lang="en-US" sz="4400" dirty="0"/>
              <a:t> Checking our anger.</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A problem arises in our lives:</a:t>
            </a:r>
          </a:p>
          <a:p>
            <a:pPr lvl="1"/>
            <a:r>
              <a:rPr lang="en-US" sz="4400" dirty="0"/>
              <a:t> We think about it.</a:t>
            </a:r>
          </a:p>
          <a:p>
            <a:pPr lvl="1"/>
            <a:r>
              <a:rPr lang="en-US" sz="4400" dirty="0"/>
              <a:t> We talk about it/ or we don’t.</a:t>
            </a:r>
          </a:p>
          <a:p>
            <a:pPr lvl="1"/>
            <a:r>
              <a:rPr lang="en-US" sz="4400" dirty="0"/>
              <a:t> We pray about it.</a:t>
            </a:r>
          </a:p>
          <a:p>
            <a:pPr lvl="1"/>
            <a:r>
              <a:rPr lang="en-US" sz="4400" dirty="0"/>
              <a:t> We take appropriate actions.</a:t>
            </a:r>
          </a:p>
          <a:p>
            <a:pPr lvl="1"/>
            <a:r>
              <a:rPr lang="en-US" sz="4400" dirty="0"/>
              <a:t> It becomes our focus.</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We need to look up and look out.</a:t>
            </a:r>
          </a:p>
          <a:p>
            <a:pPr marL="0" indent="0">
              <a:buNone/>
            </a:pPr>
            <a:r>
              <a:rPr lang="en-US" sz="4400" dirty="0"/>
              <a:t>Like a shepherd He will tend His flock, In His arm He will gather the lambs And carry them in His bosom; He will gently lead the nursing ewes.</a:t>
            </a:r>
          </a:p>
          <a:p>
            <a:pPr marL="0" indent="0" algn="r">
              <a:buNone/>
            </a:pPr>
            <a:r>
              <a:rPr lang="en-US" sz="4400" dirty="0"/>
              <a:t>(Isaiah 40:11)</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4184215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lnSpcReduction="10000"/>
          </a:bodyPr>
          <a:lstStyle/>
          <a:p>
            <a:pPr marL="0" indent="0">
              <a:buNone/>
            </a:pPr>
            <a:r>
              <a:rPr lang="en-US" sz="5200" b="1" dirty="0"/>
              <a:t>We need to look up and look out.</a:t>
            </a:r>
          </a:p>
          <a:p>
            <a:pPr marL="0" indent="0">
              <a:buNone/>
            </a:pPr>
            <a:r>
              <a:rPr lang="en-US" sz="4000" dirty="0"/>
              <a:t>When evening came, they brought to Him many who were demon-possessed; and He cast out the spirits with a word, and healed all who were ill. This was to fulfill what was spoken through Isaiah the prophet: “HE HIMSELF TOOK OUR INFIRMITIES AND CARRIED AWAY OUR DISEASES.”</a:t>
            </a:r>
          </a:p>
          <a:p>
            <a:pPr marL="0" indent="0" algn="r">
              <a:buNone/>
            </a:pPr>
            <a:r>
              <a:rPr lang="en-US" sz="4000" dirty="0"/>
              <a:t>(Matthew 8:16-17)</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4014408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92500" lnSpcReduction="10000"/>
          </a:bodyPr>
          <a:lstStyle/>
          <a:p>
            <a:pPr marL="0" indent="0">
              <a:buNone/>
            </a:pPr>
            <a:r>
              <a:rPr lang="en-US" sz="5200" b="1" dirty="0"/>
              <a:t>We need to look up and look out.</a:t>
            </a:r>
          </a:p>
          <a:p>
            <a:pPr marL="0" indent="0">
              <a:buNone/>
            </a:pPr>
            <a:r>
              <a:rPr lang="en-US" sz="4300" dirty="0"/>
              <a:t>Jesus was going through all the cities and villages, teaching in their synagogues and proclaiming the gospel of the kingdom, and healing every kind of disease and every kind of sickness. Seeing the people, He felt compassion for them, because they were distressed and dispirited like sheep without a shepherd.</a:t>
            </a:r>
          </a:p>
          <a:p>
            <a:pPr marL="0" indent="0" algn="r">
              <a:buNone/>
            </a:pPr>
            <a:r>
              <a:rPr lang="en-US" sz="4300" dirty="0"/>
              <a:t>(</a:t>
            </a:r>
            <a:r>
              <a:rPr lang="en-US" sz="4300" dirty="0" err="1"/>
              <a:t>Mattew</a:t>
            </a:r>
            <a:r>
              <a:rPr lang="en-US" sz="4300" dirty="0"/>
              <a:t> 9:35-36)</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1672431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We need to look up and look out.</a:t>
            </a:r>
          </a:p>
          <a:p>
            <a:pPr marL="0" indent="0">
              <a:buNone/>
            </a:pPr>
            <a:r>
              <a:rPr lang="en-US" sz="4400" dirty="0"/>
              <a:t>and whoever wishes to be first among you shall be slave of all. “For even the Son of Man did not come to be served, but to serve, and to give His life a ransom for many”</a:t>
            </a:r>
          </a:p>
          <a:p>
            <a:pPr marL="0" indent="0" algn="r">
              <a:buNone/>
            </a:pPr>
            <a:r>
              <a:rPr lang="en-US" sz="4400" dirty="0"/>
              <a:t>(Mark 10:44-45)</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97769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lnSpcReduction="10000"/>
          </a:bodyPr>
          <a:lstStyle/>
          <a:p>
            <a:pPr marL="0" indent="0">
              <a:buNone/>
            </a:pPr>
            <a:r>
              <a:rPr lang="en-US" sz="4800" b="1" dirty="0"/>
              <a:t>We need to look up and look out.</a:t>
            </a:r>
          </a:p>
          <a:p>
            <a:pPr marL="0" indent="0">
              <a:buNone/>
            </a:pPr>
            <a:r>
              <a:rPr lang="en-US" sz="4400" dirty="0"/>
              <a:t>Do nothing from selfishness or empty conceit, but with humility of mind regard one another as more important than yourselves; do not merely look out for your own personal interests, but also for the interests of others.</a:t>
            </a:r>
          </a:p>
          <a:p>
            <a:pPr marL="0" indent="0" algn="r">
              <a:buNone/>
            </a:pPr>
            <a:r>
              <a:rPr lang="en-US" sz="4400" dirty="0"/>
              <a:t>(Philippians 2:3-4)</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198188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lnSpcReduction="10000"/>
          </a:bodyPr>
          <a:lstStyle/>
          <a:p>
            <a:pPr marL="0" indent="0">
              <a:buNone/>
            </a:pPr>
            <a:r>
              <a:rPr lang="en-US" sz="4800" b="1" dirty="0"/>
              <a:t>We need to look up and look out.</a:t>
            </a:r>
          </a:p>
          <a:p>
            <a:pPr marL="0" indent="0">
              <a:buNone/>
            </a:pPr>
            <a:r>
              <a:rPr lang="en-US" sz="4400" dirty="0"/>
              <a:t>Let us not lose heart in doing good, for in due time we will reap if we do not grow weary. So then, while we have opportunity, let us do good to all people, and especially to those who are of the household of the faith.</a:t>
            </a:r>
          </a:p>
          <a:p>
            <a:pPr marL="0" indent="0" algn="r">
              <a:buNone/>
            </a:pPr>
            <a:r>
              <a:rPr lang="en-US" sz="4400" dirty="0"/>
              <a:t>(Galatians 6:9-10)</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Service</a:t>
            </a:r>
          </a:p>
        </p:txBody>
      </p:sp>
    </p:spTree>
    <p:extLst>
      <p:ext uri="{BB962C8B-B14F-4D97-AF65-F5344CB8AC3E}">
        <p14:creationId xmlns:p14="http://schemas.microsoft.com/office/powerpoint/2010/main" val="2225337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2577</TotalTime>
  <Words>1229</Words>
  <Application>Microsoft Office PowerPoint</Application>
  <PresentationFormat>Widescreen</PresentationFormat>
  <Paragraphs>132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 JULIAN</vt:lpstr>
      <vt:lpstr>Arial</vt:lpstr>
      <vt:lpstr>Calibri</vt:lpstr>
      <vt:lpstr>Calibri Light</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35</cp:revision>
  <cp:lastPrinted>2021-12-22T22:51:30Z</cp:lastPrinted>
  <dcterms:created xsi:type="dcterms:W3CDTF">2021-11-29T15:56:42Z</dcterms:created>
  <dcterms:modified xsi:type="dcterms:W3CDTF">2022-01-12T16:42:00Z</dcterms:modified>
</cp:coreProperties>
</file>