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65" r:id="rId6"/>
    <p:sldId id="266" r:id="rId7"/>
    <p:sldId id="267" r:id="rId8"/>
    <p:sldId id="272" r:id="rId9"/>
    <p:sldId id="268" r:id="rId10"/>
    <p:sldId id="269" r:id="rId11"/>
    <p:sldId id="270" r:id="rId12"/>
    <p:sldId id="271" r:id="rId13"/>
    <p:sldId id="273" r:id="rId14"/>
    <p:sldId id="274" r:id="rId15"/>
    <p:sldId id="27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59" d="100"/>
          <a:sy n="59" d="100"/>
        </p:scale>
        <p:origin x="956" y="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0FFBE-258F-4B87-978D-927B7DEE721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4339361-06C1-4B1B-AB7E-103CCAE302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3E40C29-6137-41DC-A85A-F90E14AC9513}"/>
              </a:ext>
            </a:extLst>
          </p:cNvPr>
          <p:cNvSpPr>
            <a:spLocks noGrp="1"/>
          </p:cNvSpPr>
          <p:nvPr>
            <p:ph type="dt" sz="half" idx="10"/>
          </p:nvPr>
        </p:nvSpPr>
        <p:spPr/>
        <p:txBody>
          <a:bodyPr/>
          <a:lstStyle/>
          <a:p>
            <a:fld id="{9B05F8EF-2A58-4CEC-9EAA-29B6B791FA3C}" type="datetimeFigureOut">
              <a:rPr lang="en-US" smtClean="0"/>
              <a:t>12/29/2021</a:t>
            </a:fld>
            <a:endParaRPr lang="en-US"/>
          </a:p>
        </p:txBody>
      </p:sp>
      <p:sp>
        <p:nvSpPr>
          <p:cNvPr id="5" name="Footer Placeholder 4">
            <a:extLst>
              <a:ext uri="{FF2B5EF4-FFF2-40B4-BE49-F238E27FC236}">
                <a16:creationId xmlns:a16="http://schemas.microsoft.com/office/drawing/2014/main" id="{E2DC1180-B205-42CB-8DB1-69D4F18BD2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C37ADD-FE06-4C27-ABCE-F47374B663CA}"/>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1297928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F34C4-8154-40BE-95C1-D2A45D1BF96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FDD8A0F-07BD-4432-A038-7E4D34A36F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8519DC-44D5-4691-8013-B78A48537FDB}"/>
              </a:ext>
            </a:extLst>
          </p:cNvPr>
          <p:cNvSpPr>
            <a:spLocks noGrp="1"/>
          </p:cNvSpPr>
          <p:nvPr>
            <p:ph type="dt" sz="half" idx="10"/>
          </p:nvPr>
        </p:nvSpPr>
        <p:spPr/>
        <p:txBody>
          <a:bodyPr/>
          <a:lstStyle/>
          <a:p>
            <a:fld id="{9B05F8EF-2A58-4CEC-9EAA-29B6B791FA3C}" type="datetimeFigureOut">
              <a:rPr lang="en-US" smtClean="0"/>
              <a:t>12/29/2021</a:t>
            </a:fld>
            <a:endParaRPr lang="en-US"/>
          </a:p>
        </p:txBody>
      </p:sp>
      <p:sp>
        <p:nvSpPr>
          <p:cNvPr id="5" name="Footer Placeholder 4">
            <a:extLst>
              <a:ext uri="{FF2B5EF4-FFF2-40B4-BE49-F238E27FC236}">
                <a16:creationId xmlns:a16="http://schemas.microsoft.com/office/drawing/2014/main" id="{5D0B7F6E-8337-407C-B6E7-269EDC52E2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398330-4973-4B51-9954-76B7B1A6C304}"/>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51642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B9AA90-5A7D-4B5E-830D-F127C88CBF7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4895CC2-5582-4603-9558-36637E1CE0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D3FA89-ADAD-4D3D-B852-24CD20B7C100}"/>
              </a:ext>
            </a:extLst>
          </p:cNvPr>
          <p:cNvSpPr>
            <a:spLocks noGrp="1"/>
          </p:cNvSpPr>
          <p:nvPr>
            <p:ph type="dt" sz="half" idx="10"/>
          </p:nvPr>
        </p:nvSpPr>
        <p:spPr/>
        <p:txBody>
          <a:bodyPr/>
          <a:lstStyle/>
          <a:p>
            <a:fld id="{9B05F8EF-2A58-4CEC-9EAA-29B6B791FA3C}" type="datetimeFigureOut">
              <a:rPr lang="en-US" smtClean="0"/>
              <a:t>12/29/2021</a:t>
            </a:fld>
            <a:endParaRPr lang="en-US"/>
          </a:p>
        </p:txBody>
      </p:sp>
      <p:sp>
        <p:nvSpPr>
          <p:cNvPr id="5" name="Footer Placeholder 4">
            <a:extLst>
              <a:ext uri="{FF2B5EF4-FFF2-40B4-BE49-F238E27FC236}">
                <a16:creationId xmlns:a16="http://schemas.microsoft.com/office/drawing/2014/main" id="{5F4F9EE0-4E27-42CB-9BBE-535E64D1B0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EF2C2-715D-41B7-AAF8-5DBD80E6B79A}"/>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3526055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8298F-0F57-4B3B-9593-9ACE1D8511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64229D-0A39-4EA3-BF52-EEF2668918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1C31D5-A38F-4656-9243-A6C7E1F7B07F}"/>
              </a:ext>
            </a:extLst>
          </p:cNvPr>
          <p:cNvSpPr>
            <a:spLocks noGrp="1"/>
          </p:cNvSpPr>
          <p:nvPr>
            <p:ph type="dt" sz="half" idx="10"/>
          </p:nvPr>
        </p:nvSpPr>
        <p:spPr/>
        <p:txBody>
          <a:bodyPr/>
          <a:lstStyle/>
          <a:p>
            <a:fld id="{9B05F8EF-2A58-4CEC-9EAA-29B6B791FA3C}" type="datetimeFigureOut">
              <a:rPr lang="en-US" smtClean="0"/>
              <a:t>12/29/2021</a:t>
            </a:fld>
            <a:endParaRPr lang="en-US"/>
          </a:p>
        </p:txBody>
      </p:sp>
      <p:sp>
        <p:nvSpPr>
          <p:cNvPr id="5" name="Footer Placeholder 4">
            <a:extLst>
              <a:ext uri="{FF2B5EF4-FFF2-40B4-BE49-F238E27FC236}">
                <a16:creationId xmlns:a16="http://schemas.microsoft.com/office/drawing/2014/main" id="{2B09A55F-AD26-4233-938E-BB6B9830B8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4F647D-A696-4BFC-984E-BE3B81024F19}"/>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463164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9AE1F-1ED2-4404-A76E-78228D20622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BA361F4-0D11-4105-BF4B-004FCF120C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C2198E2-37EF-4DDA-88EC-C44757291D36}"/>
              </a:ext>
            </a:extLst>
          </p:cNvPr>
          <p:cNvSpPr>
            <a:spLocks noGrp="1"/>
          </p:cNvSpPr>
          <p:nvPr>
            <p:ph type="dt" sz="half" idx="10"/>
          </p:nvPr>
        </p:nvSpPr>
        <p:spPr/>
        <p:txBody>
          <a:bodyPr/>
          <a:lstStyle/>
          <a:p>
            <a:fld id="{9B05F8EF-2A58-4CEC-9EAA-29B6B791FA3C}" type="datetimeFigureOut">
              <a:rPr lang="en-US" smtClean="0"/>
              <a:t>12/29/2021</a:t>
            </a:fld>
            <a:endParaRPr lang="en-US"/>
          </a:p>
        </p:txBody>
      </p:sp>
      <p:sp>
        <p:nvSpPr>
          <p:cNvPr id="5" name="Footer Placeholder 4">
            <a:extLst>
              <a:ext uri="{FF2B5EF4-FFF2-40B4-BE49-F238E27FC236}">
                <a16:creationId xmlns:a16="http://schemas.microsoft.com/office/drawing/2014/main" id="{4DDC4FA0-6B48-49BD-868F-2FF82D4434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FB84D1-6BDA-4523-B8E9-47562973A209}"/>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687554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F5173-BC01-4F3A-A931-1004F0E981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C51BC7-9A6D-4E76-BBA0-C0F2DB9B6A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4287F3-A496-4421-A935-36832C9C4A0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2F4740-E26A-4E88-A7FF-073C97F9804B}"/>
              </a:ext>
            </a:extLst>
          </p:cNvPr>
          <p:cNvSpPr>
            <a:spLocks noGrp="1"/>
          </p:cNvSpPr>
          <p:nvPr>
            <p:ph type="dt" sz="half" idx="10"/>
          </p:nvPr>
        </p:nvSpPr>
        <p:spPr/>
        <p:txBody>
          <a:bodyPr/>
          <a:lstStyle/>
          <a:p>
            <a:fld id="{9B05F8EF-2A58-4CEC-9EAA-29B6B791FA3C}" type="datetimeFigureOut">
              <a:rPr lang="en-US" smtClean="0"/>
              <a:t>12/29/2021</a:t>
            </a:fld>
            <a:endParaRPr lang="en-US"/>
          </a:p>
        </p:txBody>
      </p:sp>
      <p:sp>
        <p:nvSpPr>
          <p:cNvPr id="6" name="Footer Placeholder 5">
            <a:extLst>
              <a:ext uri="{FF2B5EF4-FFF2-40B4-BE49-F238E27FC236}">
                <a16:creationId xmlns:a16="http://schemas.microsoft.com/office/drawing/2014/main" id="{BFE82D50-52FE-4C2C-AF74-8F915DA932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4E06FA-D916-4CC1-8827-B1B00B92BDB4}"/>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675213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CCE50-B589-45EF-B0C3-06068FFED10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B26450E-E228-4D34-9DA2-F18E801EC0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CEC56F-5624-4C82-B82E-9B671982E4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6A429B4-8975-443E-8EE3-F2E46F4266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F6466B-18CB-4402-A781-BB5A0BC3FC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6DBEBDD-1E52-46E5-88A3-C74507C2BE22}"/>
              </a:ext>
            </a:extLst>
          </p:cNvPr>
          <p:cNvSpPr>
            <a:spLocks noGrp="1"/>
          </p:cNvSpPr>
          <p:nvPr>
            <p:ph type="dt" sz="half" idx="10"/>
          </p:nvPr>
        </p:nvSpPr>
        <p:spPr/>
        <p:txBody>
          <a:bodyPr/>
          <a:lstStyle/>
          <a:p>
            <a:fld id="{9B05F8EF-2A58-4CEC-9EAA-29B6B791FA3C}" type="datetimeFigureOut">
              <a:rPr lang="en-US" smtClean="0"/>
              <a:t>12/29/2021</a:t>
            </a:fld>
            <a:endParaRPr lang="en-US"/>
          </a:p>
        </p:txBody>
      </p:sp>
      <p:sp>
        <p:nvSpPr>
          <p:cNvPr id="8" name="Footer Placeholder 7">
            <a:extLst>
              <a:ext uri="{FF2B5EF4-FFF2-40B4-BE49-F238E27FC236}">
                <a16:creationId xmlns:a16="http://schemas.microsoft.com/office/drawing/2014/main" id="{3CBC9D02-A3A5-4C8A-8B17-575B40236A5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58E1CC5-27CF-4538-93D0-9C4C8D759CFB}"/>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702069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DC422-D4E3-429A-A8DB-A9F5DE708F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15D785D-EAE7-4211-81B6-C7843B22D0C7}"/>
              </a:ext>
            </a:extLst>
          </p:cNvPr>
          <p:cNvSpPr>
            <a:spLocks noGrp="1"/>
          </p:cNvSpPr>
          <p:nvPr>
            <p:ph type="dt" sz="half" idx="10"/>
          </p:nvPr>
        </p:nvSpPr>
        <p:spPr/>
        <p:txBody>
          <a:bodyPr/>
          <a:lstStyle/>
          <a:p>
            <a:fld id="{9B05F8EF-2A58-4CEC-9EAA-29B6B791FA3C}" type="datetimeFigureOut">
              <a:rPr lang="en-US" smtClean="0"/>
              <a:t>12/29/2021</a:t>
            </a:fld>
            <a:endParaRPr lang="en-US"/>
          </a:p>
        </p:txBody>
      </p:sp>
      <p:sp>
        <p:nvSpPr>
          <p:cNvPr id="4" name="Footer Placeholder 3">
            <a:extLst>
              <a:ext uri="{FF2B5EF4-FFF2-40B4-BE49-F238E27FC236}">
                <a16:creationId xmlns:a16="http://schemas.microsoft.com/office/drawing/2014/main" id="{1C36663D-B4C2-464C-A23E-5207F372BCE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17D3D23-0E08-4726-BEB3-B63FA31BF75E}"/>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092102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FE5FAB-10B8-4F9D-90F5-5D404C434445}"/>
              </a:ext>
            </a:extLst>
          </p:cNvPr>
          <p:cNvSpPr>
            <a:spLocks noGrp="1"/>
          </p:cNvSpPr>
          <p:nvPr>
            <p:ph type="dt" sz="half" idx="10"/>
          </p:nvPr>
        </p:nvSpPr>
        <p:spPr/>
        <p:txBody>
          <a:bodyPr/>
          <a:lstStyle/>
          <a:p>
            <a:fld id="{9B05F8EF-2A58-4CEC-9EAA-29B6B791FA3C}" type="datetimeFigureOut">
              <a:rPr lang="en-US" smtClean="0"/>
              <a:t>12/29/2021</a:t>
            </a:fld>
            <a:endParaRPr lang="en-US"/>
          </a:p>
        </p:txBody>
      </p:sp>
      <p:sp>
        <p:nvSpPr>
          <p:cNvPr id="3" name="Footer Placeholder 2">
            <a:extLst>
              <a:ext uri="{FF2B5EF4-FFF2-40B4-BE49-F238E27FC236}">
                <a16:creationId xmlns:a16="http://schemas.microsoft.com/office/drawing/2014/main" id="{F90163E7-597F-4D16-A41A-7CCEC82290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DA20A6E-F708-4D92-B4CD-2FAF4735E4C8}"/>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4073713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42156-8A20-482B-893F-54F9455118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B8241D-D962-4B02-AE0D-2D50093A17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EE00AC-D84D-4FFB-9F67-B7055F7214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9DD363-EC96-4558-AB74-2FB963F7722D}"/>
              </a:ext>
            </a:extLst>
          </p:cNvPr>
          <p:cNvSpPr>
            <a:spLocks noGrp="1"/>
          </p:cNvSpPr>
          <p:nvPr>
            <p:ph type="dt" sz="half" idx="10"/>
          </p:nvPr>
        </p:nvSpPr>
        <p:spPr/>
        <p:txBody>
          <a:bodyPr/>
          <a:lstStyle/>
          <a:p>
            <a:fld id="{9B05F8EF-2A58-4CEC-9EAA-29B6B791FA3C}" type="datetimeFigureOut">
              <a:rPr lang="en-US" smtClean="0"/>
              <a:t>12/29/2021</a:t>
            </a:fld>
            <a:endParaRPr lang="en-US"/>
          </a:p>
        </p:txBody>
      </p:sp>
      <p:sp>
        <p:nvSpPr>
          <p:cNvPr id="6" name="Footer Placeholder 5">
            <a:extLst>
              <a:ext uri="{FF2B5EF4-FFF2-40B4-BE49-F238E27FC236}">
                <a16:creationId xmlns:a16="http://schemas.microsoft.com/office/drawing/2014/main" id="{F14A63A5-CDFF-4CAF-90D0-1FAD106AE4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A73058-08F7-4653-A0C9-C56EDE1C7FE7}"/>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4252511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72874-013A-4E93-88E2-4A01E1346A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5C23F45-A432-427A-936A-E474A30A54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A9AA0A-2519-4CA6-A2B1-FE71A7E62A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FFCD58-8E23-4F4A-9B64-9050E3BD6FDE}"/>
              </a:ext>
            </a:extLst>
          </p:cNvPr>
          <p:cNvSpPr>
            <a:spLocks noGrp="1"/>
          </p:cNvSpPr>
          <p:nvPr>
            <p:ph type="dt" sz="half" idx="10"/>
          </p:nvPr>
        </p:nvSpPr>
        <p:spPr/>
        <p:txBody>
          <a:bodyPr/>
          <a:lstStyle/>
          <a:p>
            <a:fld id="{9B05F8EF-2A58-4CEC-9EAA-29B6B791FA3C}" type="datetimeFigureOut">
              <a:rPr lang="en-US" smtClean="0"/>
              <a:t>12/29/2021</a:t>
            </a:fld>
            <a:endParaRPr lang="en-US"/>
          </a:p>
        </p:txBody>
      </p:sp>
      <p:sp>
        <p:nvSpPr>
          <p:cNvPr id="6" name="Footer Placeholder 5">
            <a:extLst>
              <a:ext uri="{FF2B5EF4-FFF2-40B4-BE49-F238E27FC236}">
                <a16:creationId xmlns:a16="http://schemas.microsoft.com/office/drawing/2014/main" id="{FE8DB64B-4780-4628-9290-8445B33EF3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BF3048-7982-42F3-A25A-C4CD3E849D3A}"/>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3823156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f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5000"/>
            <a:lum/>
          </a:blip>
          <a:srcRect/>
          <a:stretch>
            <a:fillRect l="-29000" r="-37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9DF5EC-4088-4C4D-99AE-C7F6F786F7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7512B49-A719-4D47-8A94-7E3647B282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47DAAB-05E0-40AE-B758-A5377201FD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05F8EF-2A58-4CEC-9EAA-29B6B791FA3C}" type="datetimeFigureOut">
              <a:rPr lang="en-US" smtClean="0"/>
              <a:t>12/29/2021</a:t>
            </a:fld>
            <a:endParaRPr lang="en-US"/>
          </a:p>
        </p:txBody>
      </p:sp>
      <p:sp>
        <p:nvSpPr>
          <p:cNvPr id="5" name="Footer Placeholder 4">
            <a:extLst>
              <a:ext uri="{FF2B5EF4-FFF2-40B4-BE49-F238E27FC236}">
                <a16:creationId xmlns:a16="http://schemas.microsoft.com/office/drawing/2014/main" id="{E66FFBA6-2F2F-4301-B616-9F80EAD5EC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C8B6B4E-43AE-48AD-9A41-043D55166C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E26611-6404-4A34-889D-07BC2121E9E1}" type="slidenum">
              <a:rPr lang="en-US" smtClean="0"/>
              <a:t>‹#›</a:t>
            </a:fld>
            <a:endParaRPr lang="en-US"/>
          </a:p>
        </p:txBody>
      </p:sp>
    </p:spTree>
    <p:extLst>
      <p:ext uri="{BB962C8B-B14F-4D97-AF65-F5344CB8AC3E}">
        <p14:creationId xmlns:p14="http://schemas.microsoft.com/office/powerpoint/2010/main" val="3887083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9000" r="-3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844C1-62A2-4D05-8A6C-F4B0320EEEE9}"/>
              </a:ext>
            </a:extLst>
          </p:cNvPr>
          <p:cNvSpPr>
            <a:spLocks noGrp="1"/>
          </p:cNvSpPr>
          <p:nvPr>
            <p:ph type="ctrTitle"/>
          </p:nvPr>
        </p:nvSpPr>
        <p:spPr>
          <a:xfrm>
            <a:off x="185737" y="2486024"/>
            <a:ext cx="11820525" cy="1463675"/>
          </a:xfrm>
        </p:spPr>
        <p:txBody>
          <a:bodyPr>
            <a:noAutofit/>
          </a:bodyPr>
          <a:lstStyle/>
          <a:p>
            <a:r>
              <a:rPr lang="en-US" sz="10300" spc="-200" dirty="0">
                <a:solidFill>
                  <a:schemeClr val="bg1"/>
                </a:solidFill>
                <a:effectLst>
                  <a:outerShdw blurRad="38100" dist="38100" dir="2700000" algn="tl">
                    <a:srgbClr val="000000">
                      <a:alpha val="43137"/>
                    </a:srgbClr>
                  </a:outerShdw>
                </a:effectLst>
                <a:latin typeface="AR JULIAN" panose="02000000000000000000" pitchFamily="2" charset="0"/>
              </a:rPr>
              <a:t>Making</a:t>
            </a:r>
            <a:r>
              <a:rPr lang="en-US" sz="10300" spc="-300" dirty="0">
                <a:solidFill>
                  <a:schemeClr val="bg1"/>
                </a:solidFill>
                <a:effectLst>
                  <a:outerShdw blurRad="38100" dist="38100" dir="2700000" algn="tl">
                    <a:srgbClr val="000000">
                      <a:alpha val="43137"/>
                    </a:srgbClr>
                  </a:outerShdw>
                </a:effectLst>
                <a:latin typeface="AR JULIAN" panose="02000000000000000000" pitchFamily="2" charset="0"/>
              </a:rPr>
              <a:t> Things Right</a:t>
            </a:r>
          </a:p>
        </p:txBody>
      </p:sp>
      <p:sp>
        <p:nvSpPr>
          <p:cNvPr id="3" name="Subtitle 2">
            <a:extLst>
              <a:ext uri="{FF2B5EF4-FFF2-40B4-BE49-F238E27FC236}">
                <a16:creationId xmlns:a16="http://schemas.microsoft.com/office/drawing/2014/main" id="{E185F57B-7F20-48F1-9199-12E94892F332}"/>
              </a:ext>
            </a:extLst>
          </p:cNvPr>
          <p:cNvSpPr>
            <a:spLocks noGrp="1"/>
          </p:cNvSpPr>
          <p:nvPr>
            <p:ph type="subTitle" idx="1"/>
          </p:nvPr>
        </p:nvSpPr>
        <p:spPr>
          <a:xfrm>
            <a:off x="185736" y="3688767"/>
            <a:ext cx="11820525" cy="962025"/>
          </a:xfrm>
        </p:spPr>
        <p:txBody>
          <a:bodyPr>
            <a:normAutofit fontScale="92500" lnSpcReduction="10000"/>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Tree>
    <p:extLst>
      <p:ext uri="{BB962C8B-B14F-4D97-AF65-F5344CB8AC3E}">
        <p14:creationId xmlns:p14="http://schemas.microsoft.com/office/powerpoint/2010/main" val="3369171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8"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r>
              <a:rPr lang="en-US" sz="4000" b="1" dirty="0"/>
              <a:t>Resentment is the Destroyer </a:t>
            </a:r>
          </a:p>
          <a:p>
            <a:r>
              <a:rPr lang="en-US" sz="3700" dirty="0"/>
              <a:t> Don’t wait to trade it for a request for forgiveness.</a:t>
            </a:r>
          </a:p>
          <a:p>
            <a:r>
              <a:rPr lang="en-US" sz="3700" dirty="0"/>
              <a:t> Who is resentment hurting most?</a:t>
            </a:r>
          </a:p>
          <a:p>
            <a:r>
              <a:rPr lang="en-US" sz="3700" dirty="0"/>
              <a:t> We have to learn to dump the resentment or it will destroy us.</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Resentment</a:t>
            </a:r>
          </a:p>
        </p:txBody>
      </p:sp>
    </p:spTree>
    <p:extLst>
      <p:ext uri="{BB962C8B-B14F-4D97-AF65-F5344CB8AC3E}">
        <p14:creationId xmlns:p14="http://schemas.microsoft.com/office/powerpoint/2010/main" val="39997793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8"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r>
              <a:rPr lang="en-US" sz="4000" b="1" dirty="0"/>
              <a:t>How do we overcome?</a:t>
            </a:r>
          </a:p>
          <a:p>
            <a:pPr marL="742950" indent="-742950">
              <a:buFont typeface="+mj-lt"/>
              <a:buAutoNum type="arabicPeriod"/>
            </a:pPr>
            <a:r>
              <a:rPr lang="en-US" sz="3700" dirty="0"/>
              <a:t>Be vulnerable, allow yourself to feel the underlying emotions that resentment is masking.</a:t>
            </a:r>
          </a:p>
          <a:p>
            <a:pPr marL="742950" indent="-742950">
              <a:buFont typeface="+mj-lt"/>
              <a:buAutoNum type="arabicPeriod"/>
            </a:pPr>
            <a:r>
              <a:rPr lang="en-US" sz="3700" dirty="0"/>
              <a:t>Be aware of what resentment looks like in your life.</a:t>
            </a:r>
          </a:p>
          <a:p>
            <a:pPr marL="742950" indent="-742950">
              <a:buFont typeface="+mj-lt"/>
              <a:buAutoNum type="arabicPeriod"/>
            </a:pPr>
            <a:r>
              <a:rPr lang="en-US" sz="3700" dirty="0"/>
              <a:t>Identify how you may have played a part in circumstances for which you are resentful. </a:t>
            </a:r>
          </a:p>
          <a:p>
            <a:pPr marL="742950" indent="-742950">
              <a:buFont typeface="+mj-lt"/>
              <a:buAutoNum type="arabicPeriod"/>
            </a:pPr>
            <a:r>
              <a:rPr lang="en-US" sz="3700" dirty="0"/>
              <a:t>Practice expressing the resentment differently. </a:t>
            </a:r>
          </a:p>
          <a:p>
            <a:pPr lvl="1"/>
            <a:endParaRPr lang="en-US" sz="4000" dirty="0"/>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Resentment</a:t>
            </a:r>
          </a:p>
        </p:txBody>
      </p:sp>
    </p:spTree>
    <p:extLst>
      <p:ext uri="{BB962C8B-B14F-4D97-AF65-F5344CB8AC3E}">
        <p14:creationId xmlns:p14="http://schemas.microsoft.com/office/powerpoint/2010/main" val="16178453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8"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r>
              <a:rPr lang="en-US" sz="4000" b="1" dirty="0"/>
              <a:t>How do we overcome?</a:t>
            </a:r>
          </a:p>
          <a:p>
            <a:pPr marL="742950" indent="-742950">
              <a:buFont typeface="+mj-lt"/>
              <a:buAutoNum type="arabicPeriod" startAt="5"/>
            </a:pPr>
            <a:r>
              <a:rPr lang="en-US" sz="3700" dirty="0"/>
              <a:t>Treat the people that we have resentment toward with compassion and kindness.</a:t>
            </a:r>
          </a:p>
          <a:p>
            <a:pPr marL="742950" indent="-742950">
              <a:buFont typeface="+mj-lt"/>
              <a:buAutoNum type="arabicPeriod" startAt="5"/>
            </a:pPr>
            <a:r>
              <a:rPr lang="en-US" sz="3700" dirty="0"/>
              <a:t>Resist the urge to channel the resentment of others.</a:t>
            </a:r>
          </a:p>
          <a:p>
            <a:pPr marL="742950" indent="-742950">
              <a:buFont typeface="+mj-lt"/>
              <a:buAutoNum type="arabicPeriod" startAt="5"/>
            </a:pPr>
            <a:r>
              <a:rPr lang="en-US" sz="3700" dirty="0"/>
              <a:t>Realize that unless we change, this is as good as it’s going to get.</a:t>
            </a:r>
          </a:p>
          <a:p>
            <a:pPr marL="742950" indent="-742950">
              <a:buFont typeface="+mj-lt"/>
              <a:buAutoNum type="arabicPeriod" startAt="5"/>
            </a:pPr>
            <a:r>
              <a:rPr lang="en-US" sz="3700" dirty="0"/>
              <a:t>Forgive, become the one that makes the change.</a:t>
            </a:r>
          </a:p>
          <a:p>
            <a:pPr lvl="1"/>
            <a:endParaRPr lang="en-US" sz="4000" dirty="0"/>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Resentment</a:t>
            </a:r>
          </a:p>
        </p:txBody>
      </p:sp>
    </p:spTree>
    <p:extLst>
      <p:ext uri="{BB962C8B-B14F-4D97-AF65-F5344CB8AC3E}">
        <p14:creationId xmlns:p14="http://schemas.microsoft.com/office/powerpoint/2010/main" val="398592537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8"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r>
              <a:rPr lang="en-US" sz="4000" b="1" dirty="0"/>
              <a:t>Hard Questions</a:t>
            </a:r>
          </a:p>
          <a:p>
            <a:pPr marL="1200150" lvl="1" indent="-742950">
              <a:buFont typeface="+mj-lt"/>
              <a:buAutoNum type="arabicPeriod"/>
            </a:pPr>
            <a:r>
              <a:rPr lang="en-US" sz="3700" dirty="0"/>
              <a:t>How do we get even?</a:t>
            </a:r>
          </a:p>
          <a:p>
            <a:pPr marL="1200150" lvl="1" indent="-742950">
              <a:buFont typeface="+mj-lt"/>
              <a:buAutoNum type="arabicPeriod"/>
            </a:pPr>
            <a:r>
              <a:rPr lang="en-US" sz="3700" dirty="0"/>
              <a:t>How do we get rid of the pain?</a:t>
            </a:r>
          </a:p>
          <a:p>
            <a:pPr marL="1200150" lvl="1" indent="-742950">
              <a:buFont typeface="+mj-lt"/>
              <a:buAutoNum type="arabicPeriod"/>
            </a:pPr>
            <a:r>
              <a:rPr lang="en-US" sz="3700" dirty="0"/>
              <a:t>How do we get rid of the memories?</a:t>
            </a:r>
          </a:p>
          <a:p>
            <a:pPr marL="457200" lvl="1" indent="0">
              <a:buNone/>
            </a:pPr>
            <a:endParaRPr lang="en-US" sz="4000" dirty="0"/>
          </a:p>
          <a:p>
            <a:pPr lvl="1"/>
            <a:endParaRPr lang="en-US" sz="4000" dirty="0"/>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Resentment</a:t>
            </a:r>
          </a:p>
        </p:txBody>
      </p:sp>
    </p:spTree>
    <p:extLst>
      <p:ext uri="{BB962C8B-B14F-4D97-AF65-F5344CB8AC3E}">
        <p14:creationId xmlns:p14="http://schemas.microsoft.com/office/powerpoint/2010/main" val="387970138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8"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r>
              <a:rPr lang="en-US" sz="4000" b="1" dirty="0"/>
              <a:t>Consider Joseph</a:t>
            </a:r>
          </a:p>
          <a:p>
            <a:pPr marL="0" indent="0">
              <a:buNone/>
            </a:pPr>
            <a:r>
              <a:rPr lang="en-US" sz="3700" dirty="0"/>
              <a:t>Joseph named the firstborn Manasseh, "For," he said, "God has made me forget all my trouble and all my father's household." He named the second Ephraim, "For," he said, "God has made me fruitful in the land of my affliction.“</a:t>
            </a:r>
          </a:p>
          <a:p>
            <a:pPr marL="0" indent="0" algn="r">
              <a:buNone/>
            </a:pPr>
            <a:r>
              <a:rPr lang="en-US" sz="3700" dirty="0"/>
              <a:t>(Genesis 41:51-52)</a:t>
            </a:r>
          </a:p>
          <a:p>
            <a:pPr lvl="1"/>
            <a:endParaRPr lang="en-US" sz="4000" dirty="0"/>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Resentment</a:t>
            </a:r>
          </a:p>
        </p:txBody>
      </p:sp>
    </p:spTree>
    <p:extLst>
      <p:ext uri="{BB962C8B-B14F-4D97-AF65-F5344CB8AC3E}">
        <p14:creationId xmlns:p14="http://schemas.microsoft.com/office/powerpoint/2010/main" val="10610398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8"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fontScale="92500" lnSpcReduction="20000"/>
          </a:bodyPr>
          <a:lstStyle/>
          <a:p>
            <a:pPr marL="0" indent="0">
              <a:buNone/>
            </a:pPr>
            <a:r>
              <a:rPr lang="en-US" sz="4300" b="1" dirty="0"/>
              <a:t>Consider Joseph</a:t>
            </a:r>
          </a:p>
          <a:p>
            <a:pPr marL="0" indent="0">
              <a:buNone/>
            </a:pPr>
            <a:r>
              <a:rPr lang="en-US" sz="4000" dirty="0"/>
              <a:t>Then his brothers also came and fell down before him and said, "Behold, we are your servants." But Joseph said to them, "Do not be afraid, for am I in God's place? "As for you, you meant evil against me, but God meant it for good in order to bring about this present result, to preserve many people alive. "So therefore, do not be afraid; I will provide for you and your little ones." So he comforted them and spoke kindly to them.</a:t>
            </a:r>
          </a:p>
          <a:p>
            <a:pPr marL="0" indent="0" algn="r">
              <a:buNone/>
            </a:pPr>
            <a:r>
              <a:rPr lang="en-US" sz="4000" dirty="0"/>
              <a:t>(Genesis 50:18-21)</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Resentment</a:t>
            </a:r>
          </a:p>
        </p:txBody>
      </p:sp>
    </p:spTree>
    <p:extLst>
      <p:ext uri="{BB962C8B-B14F-4D97-AF65-F5344CB8AC3E}">
        <p14:creationId xmlns:p14="http://schemas.microsoft.com/office/powerpoint/2010/main" val="25705692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343025"/>
            <a:ext cx="11725274" cy="5283199"/>
          </a:xfrm>
        </p:spPr>
        <p:txBody>
          <a:bodyPr>
            <a:normAutofit/>
          </a:bodyPr>
          <a:lstStyle/>
          <a:p>
            <a:r>
              <a:rPr lang="en-US" sz="4400" dirty="0"/>
              <a:t> The importance of attitude.</a:t>
            </a:r>
          </a:p>
          <a:p>
            <a:r>
              <a:rPr lang="en-US" sz="4400" dirty="0"/>
              <a:t> The difference conviction can make.</a:t>
            </a:r>
          </a:p>
          <a:p>
            <a:r>
              <a:rPr lang="en-US" sz="4400" dirty="0"/>
              <a:t> The guidance of goals in our lives.</a:t>
            </a:r>
          </a:p>
          <a:p>
            <a:r>
              <a:rPr lang="en-US" sz="4400" dirty="0"/>
              <a:t> Letting go of the past.</a:t>
            </a:r>
          </a:p>
        </p:txBody>
      </p:sp>
    </p:spTree>
    <p:extLst>
      <p:ext uri="{BB962C8B-B14F-4D97-AF65-F5344CB8AC3E}">
        <p14:creationId xmlns:p14="http://schemas.microsoft.com/office/powerpoint/2010/main" val="2298807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endParaRPr lang="en-US" sz="4400" dirty="0"/>
          </a:p>
          <a:p>
            <a:pPr marL="0" indent="0">
              <a:buNone/>
            </a:pPr>
            <a:r>
              <a:rPr lang="en-US" sz="4800" b="1" dirty="0"/>
              <a:t>Where does resentment come from?</a:t>
            </a:r>
          </a:p>
          <a:p>
            <a:pPr marL="742950" indent="-742950">
              <a:buAutoNum type="arabicPeriod"/>
            </a:pPr>
            <a:r>
              <a:rPr lang="en-US" sz="4400" dirty="0"/>
              <a:t>From Latin word </a:t>
            </a:r>
            <a:r>
              <a:rPr lang="en-US" sz="4400" i="1" dirty="0" err="1"/>
              <a:t>resento</a:t>
            </a:r>
            <a:r>
              <a:rPr lang="en-US" sz="4400" i="1" dirty="0"/>
              <a:t> </a:t>
            </a:r>
            <a:r>
              <a:rPr lang="en-US" sz="4400" dirty="0"/>
              <a:t>to re-feel.</a:t>
            </a:r>
          </a:p>
          <a:p>
            <a:pPr marL="742950" indent="-742950">
              <a:buAutoNum type="arabicPeriod"/>
            </a:pPr>
            <a:r>
              <a:rPr lang="en-US" sz="4400" dirty="0"/>
              <a:t>Steams from a hurt or a wrong we suffered.</a:t>
            </a:r>
          </a:p>
          <a:p>
            <a:pPr marL="742950" indent="-742950">
              <a:buAutoNum type="arabicPeriod"/>
            </a:pPr>
            <a:r>
              <a:rPr lang="en-US" sz="4400" dirty="0"/>
              <a:t>Left un checked, it is emotionally devastating.</a:t>
            </a:r>
          </a:p>
          <a:p>
            <a:pPr marL="742950" indent="-742950">
              <a:buAutoNum type="arabicPeriod"/>
            </a:pPr>
            <a:endParaRPr lang="en-US" sz="4400" dirty="0"/>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Resentment</a:t>
            </a:r>
          </a:p>
        </p:txBody>
      </p:sp>
    </p:spTree>
    <p:extLst>
      <p:ext uri="{BB962C8B-B14F-4D97-AF65-F5344CB8AC3E}">
        <p14:creationId xmlns:p14="http://schemas.microsoft.com/office/powerpoint/2010/main" val="2192719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8"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lnSpcReduction="10000"/>
          </a:bodyPr>
          <a:lstStyle/>
          <a:p>
            <a:pPr marL="0" indent="0">
              <a:buNone/>
            </a:pPr>
            <a:r>
              <a:rPr lang="en-US" sz="4800" b="1" dirty="0"/>
              <a:t>Take the Initiative </a:t>
            </a:r>
          </a:p>
          <a:p>
            <a:r>
              <a:rPr lang="en-US" sz="4000" dirty="0"/>
              <a:t> Jesus took the initiative in forgiveness</a:t>
            </a:r>
          </a:p>
          <a:p>
            <a:pPr lvl="1">
              <a:buFont typeface="Wingdings" panose="05000000000000000000" pitchFamily="2" charset="2"/>
              <a:buChar char="§"/>
            </a:pPr>
            <a:r>
              <a:rPr lang="en-US" sz="3600" dirty="0"/>
              <a:t> Luke 23:34</a:t>
            </a:r>
          </a:p>
          <a:p>
            <a:pPr lvl="1">
              <a:buFont typeface="Wingdings" panose="05000000000000000000" pitchFamily="2" charset="2"/>
              <a:buChar char="§"/>
            </a:pPr>
            <a:r>
              <a:rPr lang="en-US" sz="3600" dirty="0"/>
              <a:t> Romans 5:6-8</a:t>
            </a:r>
          </a:p>
          <a:p>
            <a:r>
              <a:rPr lang="en-US" sz="4000" dirty="0"/>
              <a:t> I can’t unless they ask for forgiveness first.</a:t>
            </a:r>
          </a:p>
          <a:p>
            <a:pPr lvl="1">
              <a:buFont typeface="Wingdings" panose="05000000000000000000" pitchFamily="2" charset="2"/>
              <a:buChar char="§"/>
            </a:pPr>
            <a:r>
              <a:rPr lang="en-US" sz="3600" dirty="0"/>
              <a:t> We have to keep a list</a:t>
            </a:r>
          </a:p>
          <a:p>
            <a:pPr lvl="1">
              <a:buFont typeface="Wingdings" panose="05000000000000000000" pitchFamily="2" charset="2"/>
              <a:buChar char="§"/>
            </a:pPr>
            <a:r>
              <a:rPr lang="en-US" sz="3600" dirty="0"/>
              <a:t> Rationalized hate</a:t>
            </a:r>
          </a:p>
          <a:p>
            <a:pPr lvl="1">
              <a:buFont typeface="Wingdings" panose="05000000000000000000" pitchFamily="2" charset="2"/>
              <a:buChar char="§"/>
            </a:pPr>
            <a:r>
              <a:rPr lang="en-US" sz="3600" dirty="0"/>
              <a:t> Serves up more trouble</a:t>
            </a:r>
          </a:p>
          <a:p>
            <a:pPr marL="0" indent="0">
              <a:buNone/>
            </a:pPr>
            <a:endParaRPr lang="en-US" sz="4400" dirty="0"/>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Resentment</a:t>
            </a:r>
          </a:p>
        </p:txBody>
      </p:sp>
    </p:spTree>
    <p:extLst>
      <p:ext uri="{BB962C8B-B14F-4D97-AF65-F5344CB8AC3E}">
        <p14:creationId xmlns:p14="http://schemas.microsoft.com/office/powerpoint/2010/main" val="3318310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8"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fontScale="85000" lnSpcReduction="20000"/>
          </a:bodyPr>
          <a:lstStyle/>
          <a:p>
            <a:pPr marL="0" indent="0">
              <a:buNone/>
            </a:pPr>
            <a:r>
              <a:rPr lang="en-US" sz="4700" b="1" dirty="0"/>
              <a:t>Take the Initiative </a:t>
            </a:r>
          </a:p>
          <a:p>
            <a:pPr marL="0" indent="0">
              <a:buNone/>
            </a:pPr>
            <a:r>
              <a:rPr lang="en-US" sz="4400" dirty="0"/>
              <a:t>For you have been called for this purpose, since Christ also suffered for you, leaving you an example for you to follow in His steps, who committed no sin, nor was any deceit found in His mouth; and while being reviled, He did not revile in return; while suffering, He uttered no threats, but kept entrusting Himself to Him who judges righteously; and He Himself bore our sins in His body on the cross, so that we might die to sin and live to righteousness; for by His wounds you were healed.</a:t>
            </a:r>
          </a:p>
          <a:p>
            <a:pPr marL="0" indent="0" algn="r">
              <a:buNone/>
            </a:pPr>
            <a:r>
              <a:rPr lang="en-US" sz="4400" dirty="0"/>
              <a:t>(1 Peter 2:21-24)</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Resentment</a:t>
            </a:r>
          </a:p>
        </p:txBody>
      </p:sp>
    </p:spTree>
    <p:extLst>
      <p:ext uri="{BB962C8B-B14F-4D97-AF65-F5344CB8AC3E}">
        <p14:creationId xmlns:p14="http://schemas.microsoft.com/office/powerpoint/2010/main" val="30815521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8"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fontScale="77500" lnSpcReduction="20000"/>
          </a:bodyPr>
          <a:lstStyle/>
          <a:p>
            <a:pPr marL="0" indent="0">
              <a:buNone/>
            </a:pPr>
            <a:r>
              <a:rPr lang="en-US" sz="5200" b="1" dirty="0"/>
              <a:t>Take the Initiative </a:t>
            </a:r>
          </a:p>
          <a:p>
            <a:pPr marL="0" indent="0">
              <a:buNone/>
            </a:pPr>
            <a:r>
              <a:rPr lang="en-US" sz="4400" dirty="0"/>
              <a:t>To sum up, all of you be harmonious, sympathetic, brotherly, kindhearted, and humble in spirit; not returning evil for evil or insult for insult, but giving a blessing instead; for you were called for the very purpose that you might inherit a blessing. For, “The one who desires life, to love and see good days, must keep his tongue from evil and his lips from speaking deceit. “He must turn away from evil and do good; He must seek peace and pursue it. “For the eyes of the Lord are toward the righteous, and his ears attend to their prayer, but the face of the Lord is against those who do evil.”</a:t>
            </a:r>
          </a:p>
          <a:p>
            <a:pPr marL="0" indent="0" algn="r">
              <a:buNone/>
            </a:pPr>
            <a:r>
              <a:rPr lang="en-US" sz="4400" dirty="0"/>
              <a:t>(1 Peter 3:8-12)</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Resentment</a:t>
            </a:r>
          </a:p>
        </p:txBody>
      </p:sp>
    </p:spTree>
    <p:extLst>
      <p:ext uri="{BB962C8B-B14F-4D97-AF65-F5344CB8AC3E}">
        <p14:creationId xmlns:p14="http://schemas.microsoft.com/office/powerpoint/2010/main" val="7273077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8"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r>
              <a:rPr lang="en-US" sz="4000" b="1" dirty="0"/>
              <a:t>Take the Initiative </a:t>
            </a:r>
          </a:p>
          <a:p>
            <a:pPr marL="0" indent="0">
              <a:buNone/>
            </a:pPr>
            <a:r>
              <a:rPr lang="en-US" sz="3700" dirty="0"/>
              <a:t>So, as those who have been chosen of God, holy and beloved, put on a heart of compassion, kindness, humility, gentleness and patience; bearing with one another, and forgiving each other, whoever has a complaint against anyone; just as the Lord forgave you, so also should you.</a:t>
            </a:r>
          </a:p>
          <a:p>
            <a:pPr marL="0" indent="0" algn="r">
              <a:buNone/>
            </a:pPr>
            <a:r>
              <a:rPr lang="en-US" sz="3700" dirty="0"/>
              <a:t>(Colossians 3:12-13)</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Resentment</a:t>
            </a:r>
          </a:p>
        </p:txBody>
      </p:sp>
    </p:spTree>
    <p:extLst>
      <p:ext uri="{BB962C8B-B14F-4D97-AF65-F5344CB8AC3E}">
        <p14:creationId xmlns:p14="http://schemas.microsoft.com/office/powerpoint/2010/main" val="42550788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8"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fontScale="85000" lnSpcReduction="20000"/>
          </a:bodyPr>
          <a:lstStyle/>
          <a:p>
            <a:pPr marL="0" indent="0">
              <a:buNone/>
            </a:pPr>
            <a:r>
              <a:rPr lang="en-US" sz="4700" b="1" dirty="0"/>
              <a:t>Take the Initiative </a:t>
            </a:r>
          </a:p>
          <a:p>
            <a:pPr marL="0" indent="0">
              <a:buNone/>
            </a:pPr>
            <a:r>
              <a:rPr lang="en-US" sz="4400" dirty="0"/>
              <a:t>Never pay back evil for evil to anyone. Respect what is right in the sight of all men. If possible, so far as it depends on you, be at peace with all men. Never take your own revenge, beloved, but leave room for the wrath of God, for it is written, “Vengeance is mine, I will repay," says the Lord. “But if your enemy is hungry, feed him, and if he is thirsty, give him a drink; for in so doing you will heap burning coals on his head.” Do not be overcome by evil, but overcome evil with good.</a:t>
            </a:r>
          </a:p>
          <a:p>
            <a:pPr marL="0" indent="0" algn="r">
              <a:buNone/>
            </a:pPr>
            <a:r>
              <a:rPr lang="en-US" sz="4400" dirty="0"/>
              <a:t>(Romans 12:17-21)</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Resentment</a:t>
            </a:r>
          </a:p>
        </p:txBody>
      </p:sp>
    </p:spTree>
    <p:extLst>
      <p:ext uri="{BB962C8B-B14F-4D97-AF65-F5344CB8AC3E}">
        <p14:creationId xmlns:p14="http://schemas.microsoft.com/office/powerpoint/2010/main" val="22090657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8"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r>
              <a:rPr lang="en-US" sz="4000" b="1" dirty="0"/>
              <a:t>Resentment is the Destroyer </a:t>
            </a:r>
          </a:p>
          <a:p>
            <a:pPr marL="0" indent="0">
              <a:buNone/>
            </a:pPr>
            <a:r>
              <a:rPr lang="en-US" sz="4000" dirty="0"/>
              <a:t>“Resentment is the “number one’’ offender. It destroys more alcoholics than anything else. From it stem all forms of spiritual disease, for we have been not only mentally and physically ill, we have been spiritually sick. When the spiritual malady is overcome, we straighten out mentally and physically.” </a:t>
            </a:r>
          </a:p>
          <a:p>
            <a:pPr marL="0" indent="0" algn="r">
              <a:buNone/>
            </a:pPr>
            <a:r>
              <a:rPr lang="en-US" sz="4000" dirty="0"/>
              <a:t>(p.64, Alcoholics Anonymous)</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Resentment</a:t>
            </a:r>
          </a:p>
        </p:txBody>
      </p:sp>
    </p:spTree>
    <p:extLst>
      <p:ext uri="{BB962C8B-B14F-4D97-AF65-F5344CB8AC3E}">
        <p14:creationId xmlns:p14="http://schemas.microsoft.com/office/powerpoint/2010/main" val="167829016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955</TotalTime>
  <Words>1058</Words>
  <Application>Microsoft Office PowerPoint</Application>
  <PresentationFormat>Widescreen</PresentationFormat>
  <Paragraphs>85</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 JULIAN</vt:lpstr>
      <vt:lpstr>Arial</vt:lpstr>
      <vt:lpstr>Calibri</vt:lpstr>
      <vt:lpstr>Calibri Light</vt:lpstr>
      <vt:lpstr>Wingdings</vt:lpstr>
      <vt:lpstr>Office Theme</vt:lpstr>
      <vt:lpstr>Making Things Right</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Things Right</dc:title>
  <dc:creator>Josh Blackmer</dc:creator>
  <cp:lastModifiedBy>Josh Blackmer</cp:lastModifiedBy>
  <cp:revision>24</cp:revision>
  <cp:lastPrinted>2021-12-29T21:57:19Z</cp:lastPrinted>
  <dcterms:created xsi:type="dcterms:W3CDTF">2021-11-29T15:56:42Z</dcterms:created>
  <dcterms:modified xsi:type="dcterms:W3CDTF">2021-12-29T23:42:35Z</dcterms:modified>
</cp:coreProperties>
</file>